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71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2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7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0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1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7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9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8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4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13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4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6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C1AB-2267-48D6-98CE-718B4C9AE410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7A89-432D-4DB2-914A-888808542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9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Bandwidth Damper System:</a:t>
            </a:r>
            <a:br>
              <a:rPr lang="en-US" dirty="0" smtClean="0"/>
            </a:br>
            <a:r>
              <a:rPr lang="en-US" dirty="0" smtClean="0"/>
              <a:t>kicker impedance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slides on kicker impedance calculation from the High bandwidth damper system review of July 30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58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 of </a:t>
            </a:r>
            <a:r>
              <a:rPr lang="en-US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Stripline</a:t>
            </a: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Kickers</a:t>
            </a:r>
            <a:r>
              <a:rPr lang="en-US" sz="32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S. De </a:t>
            </a:r>
            <a:r>
              <a:rPr lang="en-US" i="1" dirty="0" err="1">
                <a:solidFill>
                  <a:schemeClr val="tx1"/>
                </a:solidFill>
              </a:rPr>
              <a:t>Santis</a:t>
            </a:r>
            <a:r>
              <a:rPr lang="en-US" i="1" dirty="0">
                <a:solidFill>
                  <a:schemeClr val="tx1"/>
                </a:solidFill>
              </a:rPr>
              <a:t> and H. </a:t>
            </a:r>
            <a:r>
              <a:rPr lang="en-US" i="1" dirty="0" err="1">
                <a:solidFill>
                  <a:schemeClr val="tx1"/>
                </a:solidFill>
              </a:rPr>
              <a:t>Qian</a:t>
            </a:r>
            <a:r>
              <a:rPr lang="en-US" dirty="0">
                <a:solidFill>
                  <a:srgbClr val="000090"/>
                </a:solidFill>
              </a:rPr>
              <a:t/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sz="1200" dirty="0">
                <a:solidFill>
                  <a:srgbClr val="000090"/>
                </a:solidFill>
              </a:rPr>
              <a:t/>
            </a:r>
            <a:br>
              <a:rPr lang="en-US" sz="1200" dirty="0">
                <a:solidFill>
                  <a:srgbClr val="000090"/>
                </a:solidFill>
              </a:rPr>
            </a:br>
            <a:r>
              <a:rPr lang="en-US" sz="1200" dirty="0">
                <a:solidFill>
                  <a:srgbClr val="000090"/>
                </a:solidFill>
              </a:rPr>
              <a:t/>
            </a:r>
            <a:br>
              <a:rPr lang="en-US" sz="1200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Lawrence Berkeley National Laboratory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3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15707" y="216316"/>
            <a:ext cx="843840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Helvetica Neue"/>
              </a:rPr>
              <a:t>Old vs. New Design</a:t>
            </a:r>
            <a:endParaRPr lang="en-US" sz="200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0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1462" y="11552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6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3800" y="6519446"/>
            <a:ext cx="2961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>
                <a:solidFill>
                  <a:schemeClr val="bg1">
                    <a:lumMod val="85000"/>
                  </a:schemeClr>
                </a:solidFill>
              </a:rPr>
              <a:t>S. De Santis – July 30</a:t>
            </a:r>
            <a:r>
              <a:rPr lang="en-US" sz="1600" cap="small" baseline="3000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1600" cap="small">
                <a:solidFill>
                  <a:schemeClr val="bg1">
                    <a:lumMod val="85000"/>
                  </a:schemeClr>
                </a:solidFill>
              </a:rPr>
              <a:t>, 2013</a:t>
            </a:r>
          </a:p>
        </p:txBody>
      </p:sp>
      <p:pic>
        <p:nvPicPr>
          <p:cNvPr id="7" name="Picture 6" descr="taper geometry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965" y="1931488"/>
            <a:ext cx="5002638" cy="3102331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r="26393"/>
          <a:stretch/>
        </p:blipFill>
        <p:spPr>
          <a:xfrm>
            <a:off x="0" y="1949184"/>
            <a:ext cx="3837062" cy="3420023"/>
          </a:xfrm>
        </p:spPr>
      </p:pic>
      <p:sp>
        <p:nvSpPr>
          <p:cNvPr id="10" name="Right Arrow 9"/>
          <p:cNvSpPr/>
          <p:nvPr/>
        </p:nvSpPr>
        <p:spPr>
          <a:xfrm>
            <a:off x="3521364" y="2286000"/>
            <a:ext cx="738909" cy="3001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0091" y="3856182"/>
            <a:ext cx="1974273" cy="461818"/>
          </a:xfrm>
          <a:prstGeom prst="line">
            <a:avLst/>
          </a:prstGeom>
          <a:ln>
            <a:solidFill>
              <a:srgbClr val="FF66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5643" y="4237193"/>
            <a:ext cx="92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6600"/>
                </a:solidFill>
              </a:rPr>
              <a:t>150 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1273" y="1593278"/>
            <a:ext cx="107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taper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7398" y="1595590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Taper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110182" y="4375727"/>
            <a:ext cx="1918850" cy="614219"/>
          </a:xfrm>
          <a:prstGeom prst="line">
            <a:avLst/>
          </a:prstGeom>
          <a:ln>
            <a:solidFill>
              <a:srgbClr val="FF66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12676" y="4839856"/>
            <a:ext cx="92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6600"/>
                </a:solidFill>
              </a:rPr>
              <a:t>130 mm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583" y="5140042"/>
            <a:ext cx="237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TE</a:t>
            </a:r>
            <a:r>
              <a:rPr lang="en-US" baseline="-25000"/>
              <a:t>01</a:t>
            </a:r>
            <a:r>
              <a:rPr lang="en-US"/>
              <a:t> cutoff: 1.08 GHz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93159" y="5153897"/>
            <a:ext cx="22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TE</a:t>
            </a:r>
            <a:r>
              <a:rPr lang="en-US" baseline="-25000"/>
              <a:t>01</a:t>
            </a:r>
            <a:r>
              <a:rPr lang="en-US"/>
              <a:t> cutoff: 1.3 GHz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489363" y="2493819"/>
            <a:ext cx="681182" cy="381000"/>
          </a:xfrm>
          <a:prstGeom prst="line">
            <a:avLst/>
          </a:prstGeom>
          <a:ln>
            <a:solidFill>
              <a:srgbClr val="FF66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5224" y="2230593"/>
            <a:ext cx="92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6600"/>
                </a:solidFill>
              </a:rPr>
              <a:t>100 mm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634182" y="2447636"/>
            <a:ext cx="1270000" cy="588820"/>
          </a:xfrm>
          <a:prstGeom prst="line">
            <a:avLst/>
          </a:prstGeom>
          <a:ln>
            <a:solidFill>
              <a:srgbClr val="FF66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73442" y="2348357"/>
            <a:ext cx="92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6600"/>
                </a:solidFill>
              </a:rPr>
              <a:t>100 mm</a:t>
            </a:r>
          </a:p>
        </p:txBody>
      </p:sp>
    </p:spTree>
    <p:extLst>
      <p:ext uri="{BB962C8B-B14F-4D97-AF65-F5344CB8AC3E}">
        <p14:creationId xmlns:p14="http://schemas.microsoft.com/office/powerpoint/2010/main" val="27384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15707" y="216316"/>
            <a:ext cx="843840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Helvetica Neue"/>
              </a:rPr>
              <a:t>Beam Coupling Impedance</a:t>
            </a:r>
            <a:endParaRPr lang="en-US" sz="200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charset="0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606" y="4152380"/>
            <a:ext cx="852826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Shaded area coincides with most of the SPS beam power spectrum (98% reduction @ 800 MHz), with σ</a:t>
            </a:r>
            <a:r>
              <a:rPr lang="en-US" baseline="-25000"/>
              <a:t>z</a:t>
            </a:r>
            <a:r>
              <a:rPr lang="en-US"/>
              <a:t>=12 cm.</a:t>
            </a:r>
          </a:p>
          <a:p>
            <a:pPr algn="just">
              <a:spcAft>
                <a:spcPts val="600"/>
              </a:spcAft>
            </a:pPr>
            <a:r>
              <a:rPr lang="en-US"/>
              <a:t>Even assuming uniform spectrum and uniform 40 Ω impedance over 800 MHz, the loss factor is around 0.03 V/pC. To be multiplied by </a:t>
            </a:r>
            <a:r>
              <a:rPr lang="en-US" i="1"/>
              <a:t>N</a:t>
            </a:r>
            <a:r>
              <a:rPr lang="en-US" i="1" baseline="-25000"/>
              <a:t>mod</a:t>
            </a:r>
            <a:r>
              <a:rPr lang="en-US"/>
              <a:t>.</a:t>
            </a:r>
          </a:p>
          <a:p>
            <a:pPr algn="just">
              <a:spcAft>
                <a:spcPts val="600"/>
              </a:spcAft>
            </a:pPr>
            <a:r>
              <a:rPr lang="en-US"/>
              <a:t>- Loss per bunch: &lt;18 μJ -&gt; ΔE/E &lt; 750 eV/26 GeV ≈ 0</a:t>
            </a:r>
          </a:p>
          <a:p>
            <a:pPr algn="just">
              <a:spcAft>
                <a:spcPts val="600"/>
              </a:spcAft>
            </a:pPr>
            <a:r>
              <a:rPr lang="en-US"/>
              <a:t>- Power absorbed by load: 750 W (@ 40 MHz rep rate, ~1kW @ 20 MHz)</a:t>
            </a:r>
          </a:p>
          <a:p>
            <a:pPr algn="just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77838" y="774978"/>
            <a:ext cx="5256148" cy="3331221"/>
            <a:chOff x="2063798" y="905278"/>
            <a:chExt cx="4880004" cy="3092830"/>
          </a:xfrm>
        </p:grpSpPr>
        <p:pic>
          <p:nvPicPr>
            <p:cNvPr id="12" name="Picture 11" descr="newlongim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3798" y="905278"/>
              <a:ext cx="4880004" cy="309283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511433" y="2158098"/>
              <a:ext cx="2786093" cy="1490264"/>
            </a:xfrm>
            <a:prstGeom prst="rect">
              <a:avLst/>
            </a:prstGeom>
            <a:solidFill>
              <a:srgbClr val="FFFF00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28372" y="11552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10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800" y="6519446"/>
            <a:ext cx="2961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>
                <a:solidFill>
                  <a:schemeClr val="bg1">
                    <a:lumMod val="85000"/>
                  </a:schemeClr>
                </a:solidFill>
              </a:rPr>
              <a:t>S. De Santis – July 30</a:t>
            </a:r>
            <a:r>
              <a:rPr lang="en-US" sz="1600" cap="small" baseline="3000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1600" cap="small">
                <a:solidFill>
                  <a:schemeClr val="bg1">
                    <a:lumMod val="85000"/>
                  </a:schemeClr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7085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Bandwidth Damper System:</a:t>
            </a:r>
            <a:br>
              <a:rPr lang="en-US" dirty="0" smtClean="0"/>
            </a:br>
            <a:r>
              <a:rPr lang="en-US" dirty="0" smtClean="0"/>
              <a:t>kicker impedance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Recommendation on the SPS transverse impedance budget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74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transverse impedance budget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GB" dirty="0"/>
              <a:t>The effective </a:t>
            </a:r>
            <a:r>
              <a:rPr lang="en-GB" dirty="0" smtClean="0"/>
              <a:t>impedance </a:t>
            </a:r>
            <a:r>
              <a:rPr lang="en-GB" dirty="0"/>
              <a:t>of the new wideband kicker should be compared with the effective impedance of installed devices.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</a:t>
            </a:r>
            <a:r>
              <a:rPr lang="en-GB" dirty="0"/>
              <a:t>total measured effective vertical impedance of SPS is around </a:t>
            </a:r>
            <a:r>
              <a:rPr lang="en-GB" dirty="0" smtClean="0"/>
              <a:t>18MΩ/m. </a:t>
            </a:r>
            <a:r>
              <a:rPr lang="en-GB" dirty="0"/>
              <a:t>Based on 3D simulations, coaxial wire measurements, beam induced heating measurements and history of the measured effective vertical impedance the kickers are the most important contributors (around 7MΩ/m</a:t>
            </a:r>
            <a:r>
              <a:rPr lang="en-GB" dirty="0" smtClean="0"/>
              <a:t>).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Presently </a:t>
            </a:r>
            <a:r>
              <a:rPr lang="en-GB" dirty="0"/>
              <a:t>there are 19 kickers installed in the machine, an average contribution per kicker of ≈ 0.37 MΩ/m.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beam coupling impedance of the new wideband kicker should not </a:t>
            </a:r>
            <a:r>
              <a:rPr lang="en-GB" dirty="0" smtClean="0">
                <a:solidFill>
                  <a:srgbClr val="FF0000"/>
                </a:solidFill>
              </a:rPr>
              <a:t>exhibit </a:t>
            </a:r>
            <a:r>
              <a:rPr lang="en-GB" dirty="0">
                <a:solidFill>
                  <a:srgbClr val="FF0000"/>
                </a:solidFill>
              </a:rPr>
              <a:t>narrow resonances and </a:t>
            </a:r>
            <a:r>
              <a:rPr lang="en-GB" dirty="0" smtClean="0">
                <a:solidFill>
                  <a:srgbClr val="FF0000"/>
                </a:solidFill>
              </a:rPr>
              <a:t>must </a:t>
            </a:r>
            <a:r>
              <a:rPr lang="en-GB" dirty="0">
                <a:solidFill>
                  <a:srgbClr val="FF0000"/>
                </a:solidFill>
              </a:rPr>
              <a:t>contribute </a:t>
            </a:r>
            <a:r>
              <a:rPr lang="en-GB" dirty="0" smtClean="0">
                <a:solidFill>
                  <a:srgbClr val="FF0000"/>
                </a:solidFill>
              </a:rPr>
              <a:t>by less </a:t>
            </a:r>
            <a:r>
              <a:rPr lang="en-GB" dirty="0">
                <a:solidFill>
                  <a:srgbClr val="FF0000"/>
                </a:solidFill>
              </a:rPr>
              <a:t>than the average contribution per kicker, i.e.  ≈ 0.37 </a:t>
            </a:r>
            <a:r>
              <a:rPr lang="en-GB" dirty="0" smtClean="0">
                <a:solidFill>
                  <a:srgbClr val="FF0000"/>
                </a:solidFill>
              </a:rPr>
              <a:t>MΩ/m. </a:t>
            </a:r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referably the beam coupling impedance should not exceed </a:t>
            </a:r>
            <a:r>
              <a:rPr lang="en-GB" dirty="0" smtClean="0">
                <a:solidFill>
                  <a:srgbClr val="FF0000"/>
                </a:solidFill>
              </a:rPr>
              <a:t>about 1</a:t>
            </a:r>
            <a:r>
              <a:rPr lang="en-GB" dirty="0" smtClean="0">
                <a:solidFill>
                  <a:srgbClr val="FF0000"/>
                </a:solidFill>
              </a:rPr>
              <a:t>% of </a:t>
            </a:r>
            <a:r>
              <a:rPr lang="en-GB" dirty="0">
                <a:solidFill>
                  <a:srgbClr val="FF0000"/>
                </a:solidFill>
              </a:rPr>
              <a:t>the </a:t>
            </a:r>
            <a:r>
              <a:rPr lang="en-GB" dirty="0" smtClean="0">
                <a:solidFill>
                  <a:srgbClr val="FF0000"/>
                </a:solidFill>
              </a:rPr>
              <a:t>total </a:t>
            </a:r>
            <a:r>
              <a:rPr lang="en-GB" dirty="0">
                <a:solidFill>
                  <a:srgbClr val="FF0000"/>
                </a:solidFill>
              </a:rPr>
              <a:t>SPS </a:t>
            </a:r>
            <a:r>
              <a:rPr lang="en-GB" dirty="0" smtClean="0">
                <a:solidFill>
                  <a:srgbClr val="FF0000"/>
                </a:solidFill>
              </a:rPr>
              <a:t>impedance, i.e. </a:t>
            </a:r>
            <a:r>
              <a:rPr lang="en-GB" dirty="0">
                <a:solidFill>
                  <a:srgbClr val="FF0000"/>
                </a:solidFill>
              </a:rPr>
              <a:t>≈ </a:t>
            </a:r>
            <a:r>
              <a:rPr lang="en-GB" dirty="0" smtClean="0">
                <a:solidFill>
                  <a:srgbClr val="FF0000"/>
                </a:solidFill>
              </a:rPr>
              <a:t>0.18  MΩ/m.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32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Beam Impedance calculation for 	slotted kicker </a:t>
            </a:r>
            <a:br>
              <a:rPr lang="en-US" b="1" dirty="0">
                <a:solidFill>
                  <a:schemeClr val="tx2"/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i="1" u="sng" dirty="0">
                <a:solidFill>
                  <a:srgbClr val="0070C0"/>
                </a:solidFill>
              </a:rPr>
              <a:t>A. Gallo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/>
              <a:t>on behalf of the INFN </a:t>
            </a:r>
            <a:r>
              <a:rPr lang="en-US" dirty="0" err="1"/>
              <a:t>Frascati</a:t>
            </a:r>
            <a:r>
              <a:rPr lang="en-US" dirty="0"/>
              <a:t> Hi-</a:t>
            </a:r>
            <a:r>
              <a:rPr lang="en-US" dirty="0" err="1"/>
              <a:t>Lumi</a:t>
            </a:r>
            <a:r>
              <a:rPr lang="en-US" dirty="0"/>
              <a:t> LHC Broadband FBK Team*</a:t>
            </a:r>
          </a:p>
          <a:p>
            <a:pPr algn="l">
              <a:spcBef>
                <a:spcPct val="50000"/>
              </a:spcBef>
              <a:tabLst>
                <a:tab pos="273050" algn="l"/>
              </a:tabLst>
            </a:pPr>
            <a:r>
              <a:rPr lang="en-US" sz="1600" dirty="0">
                <a:solidFill>
                  <a:srgbClr val="C00000"/>
                </a:solidFill>
              </a:rPr>
              <a:t>(*) D. </a:t>
            </a:r>
            <a:r>
              <a:rPr lang="en-US" sz="1600" dirty="0" err="1">
                <a:solidFill>
                  <a:srgbClr val="C00000"/>
                </a:solidFill>
              </a:rPr>
              <a:t>Alesini</a:t>
            </a:r>
            <a:r>
              <a:rPr lang="en-US" sz="1600" dirty="0">
                <a:solidFill>
                  <a:srgbClr val="C00000"/>
                </a:solidFill>
              </a:rPr>
              <a:t>, A. </a:t>
            </a:r>
            <a:r>
              <a:rPr lang="en-US" sz="1600" dirty="0" err="1">
                <a:solidFill>
                  <a:srgbClr val="C00000"/>
                </a:solidFill>
              </a:rPr>
              <a:t>Drago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A. Gallo, </a:t>
            </a:r>
          </a:p>
          <a:p>
            <a:pPr algn="l">
              <a:spcBef>
                <a:spcPct val="50000"/>
              </a:spcBef>
              <a:tabLst>
                <a:tab pos="273050" algn="l"/>
              </a:tabLst>
            </a:pP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	F. </a:t>
            </a:r>
            <a:r>
              <a:rPr lang="en-US" sz="1600" dirty="0" err="1">
                <a:solidFill>
                  <a:srgbClr val="C00000"/>
                </a:solidFill>
                <a:sym typeface="Wingdings" pitchFamily="2" charset="2"/>
              </a:rPr>
              <a:t>Marcellini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, M. </a:t>
            </a:r>
            <a:r>
              <a:rPr lang="en-US" sz="1600" dirty="0" err="1">
                <a:solidFill>
                  <a:srgbClr val="C00000"/>
                </a:solidFill>
                <a:sym typeface="Wingdings" pitchFamily="2" charset="2"/>
              </a:rPr>
              <a:t>Zobov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86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148" y="908050"/>
            <a:ext cx="5400675" cy="295433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39616" y="197286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smtClean="0">
                <a:solidFill>
                  <a:srgbClr val="006600"/>
                </a:solidFill>
              </a:rPr>
              <a:t>Initial impedance calculations for slotted kicker </a:t>
            </a:r>
            <a:endParaRPr lang="en-US" sz="2400">
              <a:solidFill>
                <a:srgbClr val="006600"/>
              </a:solidFill>
            </a:endParaRPr>
          </a:p>
        </p:txBody>
      </p:sp>
      <p:pic>
        <p:nvPicPr>
          <p:cNvPr id="9223" name="Picture 4" descr="data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05075"/>
            <a:ext cx="367347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data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005075"/>
            <a:ext cx="3671888" cy="2619375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5249955" y="3294993"/>
            <a:ext cx="646386" cy="362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25716" y="4423025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</a:rPr>
              <a:t>Imaginary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14786" y="4423026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</a:rPr>
              <a:t>Real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20266" y="1119343"/>
            <a:ext cx="2427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/>
              <a:t>Impedance simulations with </a:t>
            </a:r>
            <a:r>
              <a:rPr lang="en-US" sz="1600" dirty="0" err="1" smtClean="0"/>
              <a:t>GdfidL</a:t>
            </a:r>
            <a:r>
              <a:rPr lang="en-US" sz="1600" dirty="0" smtClean="0"/>
              <a:t> started on a simple slotted structure made by 2 rectangular waveguides on both top and bottom sides of the beam pipe.</a:t>
            </a:r>
            <a:endParaRPr lang="en-US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792689" y="9381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D. Mc. </a:t>
            </a:r>
            <a:r>
              <a:rPr lang="it-IT" i="1" dirty="0" err="1" smtClean="0"/>
              <a:t>Ginnis</a:t>
            </a:r>
            <a:endParaRPr lang="it-IT" i="1" dirty="0"/>
          </a:p>
        </p:txBody>
      </p:sp>
      <p:sp>
        <p:nvSpPr>
          <p:cNvPr id="2" name="Rectangle 1"/>
          <p:cNvSpPr/>
          <p:nvPr/>
        </p:nvSpPr>
        <p:spPr>
          <a:xfrm>
            <a:off x="491617" y="669523"/>
            <a:ext cx="20518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73050" algn="l"/>
              </a:tabLst>
            </a:pPr>
            <a:r>
              <a:rPr lang="en-US" sz="1000" dirty="0" smtClean="0">
                <a:solidFill>
                  <a:srgbClr val="C00000"/>
                </a:solidFill>
              </a:rPr>
              <a:t> </a:t>
            </a:r>
            <a:r>
              <a:rPr lang="en-US" sz="1000" dirty="0">
                <a:solidFill>
                  <a:srgbClr val="C00000"/>
                </a:solidFill>
              </a:rPr>
              <a:t>D. </a:t>
            </a:r>
            <a:r>
              <a:rPr lang="en-US" sz="1000" dirty="0" err="1">
                <a:solidFill>
                  <a:srgbClr val="C00000"/>
                </a:solidFill>
              </a:rPr>
              <a:t>Alesini</a:t>
            </a:r>
            <a:r>
              <a:rPr lang="en-US" sz="1000" dirty="0">
                <a:solidFill>
                  <a:srgbClr val="C00000"/>
                </a:solidFill>
              </a:rPr>
              <a:t>, A. </a:t>
            </a:r>
            <a:r>
              <a:rPr lang="en-US" sz="1000" dirty="0" err="1">
                <a:solidFill>
                  <a:srgbClr val="C00000"/>
                </a:solidFill>
              </a:rPr>
              <a:t>Drago</a:t>
            </a:r>
            <a:r>
              <a:rPr lang="en-US" sz="1000" dirty="0">
                <a:solidFill>
                  <a:srgbClr val="C00000"/>
                </a:solidFill>
              </a:rPr>
              <a:t>, </a:t>
            </a:r>
            <a:r>
              <a:rPr lang="en-US" sz="1000" dirty="0">
                <a:solidFill>
                  <a:srgbClr val="C00000"/>
                </a:solidFill>
                <a:sym typeface="Wingdings" pitchFamily="2" charset="2"/>
              </a:rPr>
              <a:t>A. Gallo, </a:t>
            </a:r>
          </a:p>
          <a:p>
            <a:pPr>
              <a:spcBef>
                <a:spcPct val="50000"/>
              </a:spcBef>
              <a:tabLst>
                <a:tab pos="273050" algn="l"/>
              </a:tabLst>
            </a:pPr>
            <a:r>
              <a:rPr lang="en-US" sz="1000" dirty="0" smtClean="0">
                <a:solidFill>
                  <a:srgbClr val="C00000"/>
                </a:solidFill>
                <a:sym typeface="Wingdings" pitchFamily="2" charset="2"/>
              </a:rPr>
              <a:t>F</a:t>
            </a:r>
            <a:r>
              <a:rPr lang="en-US" sz="1000" dirty="0">
                <a:solidFill>
                  <a:srgbClr val="C00000"/>
                </a:solidFill>
                <a:sym typeface="Wingdings" pitchFamily="2" charset="2"/>
              </a:rPr>
              <a:t>. </a:t>
            </a:r>
            <a:r>
              <a:rPr lang="en-US" sz="1000" dirty="0" err="1">
                <a:solidFill>
                  <a:srgbClr val="C00000"/>
                </a:solidFill>
                <a:sym typeface="Wingdings" pitchFamily="2" charset="2"/>
              </a:rPr>
              <a:t>Marcellini</a:t>
            </a:r>
            <a:r>
              <a:rPr lang="en-US" sz="1000" dirty="0">
                <a:solidFill>
                  <a:srgbClr val="C00000"/>
                </a:solidFill>
                <a:sym typeface="Wingdings" pitchFamily="2" charset="2"/>
              </a:rPr>
              <a:t>, M. </a:t>
            </a:r>
            <a:r>
              <a:rPr lang="en-US" sz="1000" dirty="0" err="1">
                <a:solidFill>
                  <a:srgbClr val="C00000"/>
                </a:solidFill>
                <a:sym typeface="Wingdings" pitchFamily="2" charset="2"/>
              </a:rPr>
              <a:t>Zobov</a:t>
            </a:r>
            <a:r>
              <a:rPr lang="en-US" sz="1000" dirty="0">
                <a:solidFill>
                  <a:srgbClr val="C00000"/>
                </a:solidFill>
                <a:sym typeface="Wingdings" pitchFamily="2" charset="2"/>
              </a:rPr>
              <a:t>.</a:t>
            </a:r>
            <a:endParaRPr lang="en-US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sumplotPU.eps"/>
          <p:cNvPicPr>
            <a:picLocks noChangeAspect="1"/>
          </p:cNvPicPr>
          <p:nvPr/>
        </p:nvPicPr>
        <p:blipFill>
          <a:blip r:embed="rId2" cstate="print"/>
          <a:srcRect l="12169"/>
          <a:stretch>
            <a:fillRect/>
          </a:stretch>
        </p:blipFill>
        <p:spPr bwMode="auto">
          <a:xfrm>
            <a:off x="4930775" y="962025"/>
            <a:ext cx="34178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 descr="deltaplotPU.eps"/>
          <p:cNvPicPr>
            <a:picLocks noChangeAspect="1"/>
          </p:cNvPicPr>
          <p:nvPr/>
        </p:nvPicPr>
        <p:blipFill>
          <a:blip r:embed="rId3" cstate="print"/>
          <a:srcRect l="12169"/>
          <a:stretch>
            <a:fillRect/>
          </a:stretch>
        </p:blipFill>
        <p:spPr bwMode="auto">
          <a:xfrm>
            <a:off x="4930775" y="3832225"/>
            <a:ext cx="341788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data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3" y="3832225"/>
            <a:ext cx="32591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datapl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3" y="1068388"/>
            <a:ext cx="32591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2535" y="247650"/>
            <a:ext cx="7989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006600"/>
                </a:solidFill>
                <a:ea typeface="ＭＳ Ｐゴシック" pitchFamily="-109" charset="-128"/>
              </a:rPr>
              <a:t>Slotted Kicker Impedance Calculations Comparison</a:t>
            </a:r>
            <a:endParaRPr lang="en-US" sz="2400" b="1" i="1" dirty="0">
              <a:solidFill>
                <a:srgbClr val="006600"/>
              </a:solidFill>
              <a:ea typeface="ＭＳ Ｐゴシック" pitchFamily="-109" charset="-128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3987800" y="2273300"/>
            <a:ext cx="94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28663" y="6418263"/>
            <a:ext cx="279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rgbClr val="CC0066"/>
                </a:solidFill>
                <a:ea typeface="ＭＳ Ｐゴシック" pitchFamily="-109" charset="-128"/>
              </a:rPr>
              <a:t>GdfidL (M.Zobov, LNF INFN)</a:t>
            </a:r>
            <a:endParaRPr lang="en-US" sz="1600">
              <a:solidFill>
                <a:srgbClr val="CC0066"/>
              </a:solidFill>
              <a:ea typeface="ＭＳ Ｐゴシック" pitchFamily="-109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930775" y="6410325"/>
            <a:ext cx="366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CC0066"/>
                </a:solidFill>
                <a:ea typeface="ＭＳ Ｐゴシック" pitchFamily="-109" charset="-128"/>
              </a:rPr>
              <a:t>Moment method (</a:t>
            </a:r>
            <a:r>
              <a:rPr lang="en-US" sz="1600" dirty="0" err="1" smtClean="0">
                <a:solidFill>
                  <a:srgbClr val="CC0066"/>
                </a:solidFill>
                <a:ea typeface="ＭＳ Ｐゴシック" pitchFamily="-109" charset="-128"/>
              </a:rPr>
              <a:t>J.Cesaratto</a:t>
            </a:r>
            <a:r>
              <a:rPr lang="en-US" sz="1600" dirty="0" smtClean="0">
                <a:solidFill>
                  <a:srgbClr val="CC0066"/>
                </a:solidFill>
                <a:ea typeface="ＭＳ Ｐゴシック" pitchFamily="-109" charset="-128"/>
              </a:rPr>
              <a:t>, SLAC)</a:t>
            </a:r>
            <a:endParaRPr lang="en-US" sz="1600" dirty="0">
              <a:solidFill>
                <a:srgbClr val="CC0066"/>
              </a:solidFill>
              <a:ea typeface="ＭＳ Ｐゴシック" pitchFamily="-109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28663" y="852488"/>
            <a:ext cx="25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a typeface="ＭＳ Ｐゴシック" pitchFamily="-109" charset="-128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44462" y="942974"/>
            <a:ext cx="7551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ea typeface="ＭＳ Ｐゴシック" pitchFamily="-109" charset="-128"/>
              </a:rPr>
              <a:t>ReZ</a:t>
            </a:r>
            <a:r>
              <a:rPr lang="en-US" sz="1400" baseline="-25000" smtClean="0">
                <a:ea typeface="ＭＳ Ｐゴシック" pitchFamily="-109" charset="-128"/>
              </a:rPr>
              <a:t>L</a:t>
            </a:r>
            <a:endParaRPr lang="en-US" sz="1400" baseline="-25000">
              <a:ea typeface="ＭＳ Ｐゴシック" pitchFamily="-109" charset="-128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07504" y="3813175"/>
            <a:ext cx="728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ea typeface="ＭＳ Ｐゴシック" pitchFamily="-109" charset="-128"/>
              </a:rPr>
              <a:t>ReZ</a:t>
            </a:r>
            <a:r>
              <a:rPr lang="en-US" sz="1400" baseline="-25000" smtClean="0">
                <a:ea typeface="ＭＳ Ｐゴシック" pitchFamily="-109" charset="-128"/>
              </a:rPr>
              <a:t>T</a:t>
            </a:r>
            <a:endParaRPr lang="en-US" sz="1400" baseline="-25000">
              <a:ea typeface="ＭＳ Ｐゴシック" pitchFamily="-109" charset="-128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987800" y="1951038"/>
            <a:ext cx="1169988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smtClean="0">
                <a:ea typeface="ＭＳ Ｐゴシック" pitchFamily="-109" charset="-128"/>
              </a:rPr>
              <a:t>Longitudinal</a:t>
            </a:r>
            <a:endParaRPr lang="en-US" sz="1200">
              <a:ea typeface="ＭＳ Ｐゴシック" pitchFamily="-109" charset="-128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987800" y="5086350"/>
            <a:ext cx="94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987800" y="4676775"/>
            <a:ext cx="1063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smtClean="0">
                <a:ea typeface="ＭＳ Ｐゴシック" pitchFamily="-109" charset="-128"/>
              </a:rPr>
              <a:t>Transverse</a:t>
            </a:r>
            <a:endParaRPr lang="en-US" sz="1200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2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9" grpId="0"/>
      <p:bldP spid="10253" grpId="0" animBg="1"/>
      <p:bldP spid="10254" grpId="0" animBg="1"/>
      <p:bldP spid="102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p"/>
          <p:cNvPicPr>
            <a:picLocks noChangeAspect="1" noChangeArrowheads="1"/>
          </p:cNvPicPr>
          <p:nvPr/>
        </p:nvPicPr>
        <p:blipFill>
          <a:blip r:embed="rId2" cstate="print"/>
          <a:srcRect l="1488" t="19804" r="29353" b="55582"/>
          <a:stretch>
            <a:fillRect/>
          </a:stretch>
        </p:blipFill>
        <p:spPr bwMode="auto">
          <a:xfrm>
            <a:off x="236483" y="4474349"/>
            <a:ext cx="8513379" cy="2339707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r="54503"/>
          <a:stretch>
            <a:fillRect/>
          </a:stretch>
        </p:blipFill>
        <p:spPr bwMode="auto">
          <a:xfrm>
            <a:off x="1040539" y="725219"/>
            <a:ext cx="3286996" cy="35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2726" r="4875" b="20720"/>
          <a:stretch>
            <a:fillRect/>
          </a:stretch>
        </p:blipFill>
        <p:spPr bwMode="auto">
          <a:xfrm>
            <a:off x="4911685" y="695484"/>
            <a:ext cx="3522865" cy="327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>
            <a:off x="945949" y="851338"/>
            <a:ext cx="0" cy="256978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3736428" y="2632840"/>
            <a:ext cx="1324303" cy="898634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 rot="16200000">
            <a:off x="-434465" y="1892252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/>
              <a:t>Design evolution</a:t>
            </a:r>
            <a:endParaRPr lang="en-US" sz="2000" b="1" i="1"/>
          </a:p>
        </p:txBody>
      </p:sp>
      <p:sp>
        <p:nvSpPr>
          <p:cNvPr id="14" name="Freccia in giù 13"/>
          <p:cNvSpPr/>
          <p:nvPr/>
        </p:nvSpPr>
        <p:spPr>
          <a:xfrm>
            <a:off x="3247674" y="4067502"/>
            <a:ext cx="2900855" cy="756745"/>
          </a:xfrm>
          <a:prstGeom prst="downArrow">
            <a:avLst>
              <a:gd name="adj1" fmla="val 50000"/>
              <a:gd name="adj2" fmla="val 5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56739" y="157653"/>
            <a:ext cx="783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/>
              <a:t>Slotted-coaxial kicker Impedance calculation</a:t>
            </a:r>
            <a:endParaRPr lang="en-US" sz="2800" b="1" i="1"/>
          </a:p>
        </p:txBody>
      </p:sp>
    </p:spTree>
    <p:extLst>
      <p:ext uri="{BB962C8B-B14F-4D97-AF65-F5344CB8AC3E}">
        <p14:creationId xmlns:p14="http://schemas.microsoft.com/office/powerpoint/2010/main" val="42756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ata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08050"/>
            <a:ext cx="3457575" cy="2466975"/>
          </a:xfrm>
          <a:prstGeom prst="rect">
            <a:avLst/>
          </a:prstGeom>
          <a:noFill/>
        </p:spPr>
      </p:pic>
      <p:pic>
        <p:nvPicPr>
          <p:cNvPr id="5123" name="Picture 3" descr="data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908050"/>
            <a:ext cx="3529012" cy="2516188"/>
          </a:xfrm>
          <a:prstGeom prst="rect">
            <a:avLst/>
          </a:prstGeom>
          <a:noFill/>
        </p:spPr>
      </p:pic>
      <p:pic>
        <p:nvPicPr>
          <p:cNvPr id="5124" name="Picture 4" descr="datapl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500438"/>
            <a:ext cx="3529012" cy="2517775"/>
          </a:xfrm>
          <a:prstGeom prst="rect">
            <a:avLst/>
          </a:prstGeom>
          <a:noFill/>
        </p:spPr>
      </p:pic>
      <p:pic>
        <p:nvPicPr>
          <p:cNvPr id="5125" name="Picture 5" descr="datapl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3500438"/>
            <a:ext cx="3529012" cy="2516187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71775" y="188913"/>
            <a:ext cx="424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>
                <a:solidFill>
                  <a:srgbClr val="006600"/>
                </a:solidFill>
              </a:rPr>
              <a:t>Longitudinal Impedance</a:t>
            </a:r>
            <a:endParaRPr lang="en-US" sz="2800">
              <a:solidFill>
                <a:srgbClr val="006600"/>
              </a:solidFill>
            </a:endParaRP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779838" y="6134100"/>
          <a:ext cx="2057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2057400" imgH="723600" progId="Equation.3">
                  <p:embed/>
                </p:oleObj>
              </mc:Choice>
              <mc:Fallback>
                <p:oleObj name="Equation" r:id="rId7" imgW="20574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134100"/>
                        <a:ext cx="20574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843213" y="4797425"/>
            <a:ext cx="1296987" cy="15113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435100" y="1409700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Gaussian bunch, </a:t>
            </a:r>
            <a:r>
              <a:rPr lang="el-GR" sz="1400" i="1" dirty="0" smtClean="0">
                <a:solidFill>
                  <a:schemeClr val="bg1"/>
                </a:solidFill>
              </a:rPr>
              <a:t>σ</a:t>
            </a:r>
            <a:r>
              <a:rPr lang="it-IT" sz="1400" i="1" baseline="-25000" dirty="0" smtClean="0">
                <a:solidFill>
                  <a:schemeClr val="bg1"/>
                </a:solidFill>
              </a:rPr>
              <a:t>z </a:t>
            </a:r>
            <a:r>
              <a:rPr lang="it-IT" sz="1400" i="1" dirty="0" smtClean="0">
                <a:solidFill>
                  <a:schemeClr val="bg1"/>
                </a:solidFill>
              </a:rPr>
              <a:t>= 2 cm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2" name="Freccia a sinistra 11"/>
          <p:cNvSpPr/>
          <p:nvPr/>
        </p:nvSpPr>
        <p:spPr>
          <a:xfrm>
            <a:off x="4421875" y="3985133"/>
            <a:ext cx="313898" cy="15012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219383" y="3657600"/>
            <a:ext cx="245659" cy="2224585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2249536" y="2103682"/>
            <a:ext cx="0" cy="99854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413585" y="252699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chemeClr val="bg1"/>
                </a:solidFill>
              </a:rPr>
              <a:t>25 </a:t>
            </a:r>
            <a:r>
              <a:rPr lang="it-IT" sz="1400" i="1" dirty="0" err="1" smtClean="0">
                <a:solidFill>
                  <a:schemeClr val="bg1"/>
                </a:solidFill>
              </a:rPr>
              <a:t>ns</a:t>
            </a:r>
            <a:endParaRPr lang="en-US" sz="1400" i="1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2019533" y="2681500"/>
            <a:ext cx="2038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1246283" y="2688040"/>
            <a:ext cx="2038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0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S_Ki"/>
          <p:cNvPicPr>
            <a:picLocks noChangeAspect="1" noChangeArrowheads="1"/>
          </p:cNvPicPr>
          <p:nvPr/>
        </p:nvPicPr>
        <p:blipFill>
          <a:blip r:embed="rId3" cstate="print"/>
          <a:srcRect l="10100" t="4764" r="6732"/>
          <a:stretch>
            <a:fillRect/>
          </a:stretch>
        </p:blipFill>
        <p:spPr bwMode="auto">
          <a:xfrm>
            <a:off x="250825" y="836613"/>
            <a:ext cx="3673475" cy="2971800"/>
          </a:xfrm>
          <a:prstGeom prst="rect">
            <a:avLst/>
          </a:prstGeom>
          <a:noFill/>
        </p:spPr>
      </p:pic>
      <p:pic>
        <p:nvPicPr>
          <p:cNvPr id="4099" name="Picture 3" descr="data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052513"/>
            <a:ext cx="3527425" cy="2516187"/>
          </a:xfrm>
          <a:prstGeom prst="rect">
            <a:avLst/>
          </a:prstGeom>
          <a:noFill/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435600" y="1700213"/>
            <a:ext cx="25923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32138" y="188913"/>
            <a:ext cx="3455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>
                <a:solidFill>
                  <a:srgbClr val="006600"/>
                </a:solidFill>
              </a:rPr>
              <a:t>Total Power Loss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84888" y="18446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i="1">
                <a:solidFill>
                  <a:schemeClr val="bg1"/>
                </a:solidFill>
              </a:rPr>
              <a:t>25 ns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651500" y="2420938"/>
            <a:ext cx="1281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it-IT" i="1" baseline="-16000" dirty="0" err="1">
                <a:solidFill>
                  <a:schemeClr val="bg1"/>
                </a:solidFill>
              </a:rPr>
              <a:t>z</a:t>
            </a:r>
            <a:r>
              <a:rPr lang="it-IT" i="1" dirty="0">
                <a:solidFill>
                  <a:schemeClr val="bg1"/>
                </a:solidFill>
              </a:rPr>
              <a:t> = 12 cm</a:t>
            </a:r>
            <a:endParaRPr lang="en-US" i="1" dirty="0">
              <a:solidFill>
                <a:schemeClr val="bg1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087227" y="3912436"/>
          <a:ext cx="2200678" cy="105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zione" r:id="rId5" imgW="977760" imgH="469800" progId="Equation.3">
                  <p:embed/>
                </p:oleObj>
              </mc:Choice>
              <mc:Fallback>
                <p:oleObj name="Equazione" r:id="rId5" imgW="977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227" y="3912436"/>
                        <a:ext cx="2200678" cy="1058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1512438" y="4193707"/>
          <a:ext cx="2298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7" imgW="2298600" imgH="457200" progId="Equation.3">
                  <p:embed/>
                </p:oleObj>
              </mc:Choice>
              <mc:Fallback>
                <p:oleObj name="Equation" r:id="rId7" imgW="2298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438" y="4193707"/>
                        <a:ext cx="2298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35913" y="4958415"/>
            <a:ext cx="8463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C0066"/>
                </a:solidFill>
              </a:rPr>
              <a:t>P = 820 W for 12 cm bunch length, </a:t>
            </a:r>
            <a:r>
              <a:rPr lang="en-US" sz="2400" b="1" dirty="0" err="1" smtClean="0">
                <a:solidFill>
                  <a:srgbClr val="CC0066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CC0066"/>
                </a:solidFill>
              </a:rPr>
              <a:t>b</a:t>
            </a:r>
            <a:r>
              <a:rPr lang="en-US" sz="2400" b="1" dirty="0" smtClean="0">
                <a:solidFill>
                  <a:srgbClr val="CC0066"/>
                </a:solidFill>
              </a:rPr>
              <a:t> = 144, N = 4.09x10</a:t>
            </a:r>
            <a:r>
              <a:rPr lang="en-US" sz="2400" b="1" baseline="30000" dirty="0" smtClean="0">
                <a:solidFill>
                  <a:srgbClr val="CC0066"/>
                </a:solidFill>
              </a:rPr>
              <a:t>11</a:t>
            </a:r>
            <a:endParaRPr lang="en-US" sz="2400" b="1" baseline="30000" dirty="0">
              <a:solidFill>
                <a:srgbClr val="CC0066"/>
              </a:solidFill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7740650" y="943675"/>
            <a:ext cx="431800" cy="287338"/>
          </a:xfrm>
          <a:prstGeom prst="ellipse">
            <a:avLst/>
          </a:prstGeom>
          <a:noFill/>
          <a:ln w="127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2992581" y="1251567"/>
            <a:ext cx="4819504" cy="2904797"/>
          </a:xfrm>
          <a:prstGeom prst="line">
            <a:avLst/>
          </a:prstGeom>
          <a:noFill/>
          <a:ln w="190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4107976" y="4096629"/>
            <a:ext cx="682388" cy="69603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7560" y="5503061"/>
            <a:ext cx="8310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</a:rPr>
              <a:t>Because of the device directionality, </a:t>
            </a:r>
            <a:r>
              <a:rPr lang="en-US" b="1" dirty="0" smtClean="0">
                <a:solidFill>
                  <a:srgbClr val="002060"/>
                </a:solidFill>
              </a:rPr>
              <a:t>most of the power</a:t>
            </a:r>
            <a:r>
              <a:rPr lang="en-US" dirty="0" smtClean="0">
                <a:solidFill>
                  <a:srgbClr val="002060"/>
                </a:solidFill>
              </a:rPr>
              <a:t> is expected to be </a:t>
            </a:r>
            <a:r>
              <a:rPr lang="en-US" b="1" dirty="0" smtClean="0">
                <a:solidFill>
                  <a:srgbClr val="002060"/>
                </a:solidFill>
              </a:rPr>
              <a:t>dissipated</a:t>
            </a:r>
            <a:r>
              <a:rPr lang="en-US" dirty="0" smtClean="0">
                <a:solidFill>
                  <a:srgbClr val="002060"/>
                </a:solidFill>
              </a:rPr>
              <a:t> into the </a:t>
            </a:r>
            <a:r>
              <a:rPr lang="en-US" b="1" dirty="0" smtClean="0">
                <a:solidFill>
                  <a:srgbClr val="002060"/>
                </a:solidFill>
              </a:rPr>
              <a:t>dummy loads </a:t>
            </a:r>
            <a:r>
              <a:rPr lang="en-US" dirty="0" smtClean="0">
                <a:solidFill>
                  <a:srgbClr val="002060"/>
                </a:solidFill>
              </a:rPr>
              <a:t>connected to the downstream ports.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A precise evaluation of the delivered power partition among ports and structure walls is needed.</a:t>
            </a:r>
            <a:endParaRPr lang="en-US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 animBg="1"/>
      <p:bldP spid="4108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ata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1075"/>
            <a:ext cx="3887788" cy="2773363"/>
          </a:xfrm>
          <a:prstGeom prst="rect">
            <a:avLst/>
          </a:prstGeom>
          <a:noFill/>
        </p:spPr>
      </p:pic>
      <p:pic>
        <p:nvPicPr>
          <p:cNvPr id="6147" name="Picture 3" descr="data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789363"/>
            <a:ext cx="3887788" cy="2773362"/>
          </a:xfrm>
          <a:prstGeom prst="rect">
            <a:avLst/>
          </a:prstGeom>
          <a:noFill/>
        </p:spPr>
      </p:pic>
      <p:pic>
        <p:nvPicPr>
          <p:cNvPr id="6148" name="Picture 4" descr="datapl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981075"/>
            <a:ext cx="3887787" cy="2773363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35150" y="68240"/>
            <a:ext cx="5545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 err="1">
                <a:solidFill>
                  <a:srgbClr val="006600"/>
                </a:solidFill>
              </a:rPr>
              <a:t>Transverse</a:t>
            </a:r>
            <a:r>
              <a:rPr lang="it-IT" sz="2400" dirty="0">
                <a:solidFill>
                  <a:srgbClr val="006600"/>
                </a:solidFill>
              </a:rPr>
              <a:t> </a:t>
            </a:r>
            <a:r>
              <a:rPr lang="it-IT" sz="2400" dirty="0" err="1">
                <a:solidFill>
                  <a:srgbClr val="006600"/>
                </a:solidFill>
              </a:rPr>
              <a:t>Wakes</a:t>
            </a:r>
            <a:r>
              <a:rPr lang="it-IT" sz="2400" dirty="0">
                <a:solidFill>
                  <a:srgbClr val="006600"/>
                </a:solidFill>
              </a:rPr>
              <a:t> and  </a:t>
            </a:r>
            <a:r>
              <a:rPr lang="it-IT" sz="2400" dirty="0" err="1">
                <a:solidFill>
                  <a:srgbClr val="006600"/>
                </a:solidFill>
              </a:rPr>
              <a:t>Impedance</a:t>
            </a:r>
            <a:r>
              <a:rPr lang="it-IT" sz="2400" dirty="0">
                <a:solidFill>
                  <a:srgbClr val="006600"/>
                </a:solidFill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sz="2000" dirty="0">
                <a:solidFill>
                  <a:srgbClr val="006600"/>
                </a:solidFill>
              </a:rPr>
              <a:t>(2 cm </a:t>
            </a:r>
            <a:r>
              <a:rPr lang="it-IT" sz="2000" dirty="0" err="1">
                <a:solidFill>
                  <a:srgbClr val="006600"/>
                </a:solidFill>
              </a:rPr>
              <a:t>bunch</a:t>
            </a:r>
            <a:r>
              <a:rPr lang="it-IT" sz="2000" dirty="0">
                <a:solidFill>
                  <a:srgbClr val="006600"/>
                </a:solidFill>
              </a:rPr>
              <a:t> </a:t>
            </a:r>
            <a:r>
              <a:rPr lang="it-IT" sz="2000" dirty="0" err="1">
                <a:solidFill>
                  <a:srgbClr val="006600"/>
                </a:solidFill>
              </a:rPr>
              <a:t>length</a:t>
            </a:r>
            <a:r>
              <a:rPr lang="it-IT" sz="2000" dirty="0">
                <a:solidFill>
                  <a:srgbClr val="006600"/>
                </a:solidFill>
              </a:rPr>
              <a:t>, 2 mm offset)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971550" y="4221163"/>
            <a:ext cx="5113338" cy="792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5292725" y="2565400"/>
            <a:ext cx="792163" cy="24479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555875" y="4005263"/>
            <a:ext cx="647700" cy="2159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6280150" y="4652963"/>
          <a:ext cx="22717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6" imgW="1765080" imgH="672840" progId="Equation.3">
                  <p:embed/>
                </p:oleObj>
              </mc:Choice>
              <mc:Fallback>
                <p:oleObj name="Equation" r:id="rId6" imgW="17650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4652963"/>
                        <a:ext cx="2271713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292080" y="1713032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Gaussian bunch, </a:t>
            </a:r>
            <a:r>
              <a:rPr lang="el-GR" sz="1400" i="1" dirty="0" smtClean="0">
                <a:solidFill>
                  <a:schemeClr val="bg1"/>
                </a:solidFill>
              </a:rPr>
              <a:t>σ</a:t>
            </a:r>
            <a:r>
              <a:rPr lang="it-IT" sz="1400" i="1" baseline="-25000" dirty="0" smtClean="0">
                <a:solidFill>
                  <a:schemeClr val="bg1"/>
                </a:solidFill>
              </a:rPr>
              <a:t>z </a:t>
            </a:r>
            <a:r>
              <a:rPr lang="it-IT" sz="1400" i="1" dirty="0" smtClean="0">
                <a:solidFill>
                  <a:schemeClr val="bg1"/>
                </a:solidFill>
              </a:rPr>
              <a:t>= 2 cm</a:t>
            </a:r>
            <a:endParaRPr lang="en-US" sz="1400" i="1" dirty="0">
              <a:solidFill>
                <a:schemeClr val="bg1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2106516" y="2256929"/>
            <a:ext cx="0" cy="1148633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244135" y="283032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chemeClr val="bg1"/>
                </a:solidFill>
              </a:rPr>
              <a:t>25 </a:t>
            </a:r>
            <a:r>
              <a:rPr lang="it-IT" sz="1400" i="1" dirty="0" err="1" smtClean="0">
                <a:solidFill>
                  <a:schemeClr val="bg1"/>
                </a:solidFill>
              </a:rPr>
              <a:t>ns</a:t>
            </a:r>
            <a:endParaRPr lang="en-US" sz="1400" i="1" dirty="0">
              <a:solidFill>
                <a:schemeClr val="bg1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1807795" y="2984832"/>
            <a:ext cx="2905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977827" y="2991372"/>
            <a:ext cx="3292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1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39975" y="376830"/>
            <a:ext cx="4321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dirty="0" smtClean="0">
                <a:solidFill>
                  <a:srgbClr val="006600"/>
                </a:solidFill>
              </a:rPr>
              <a:t>CONCLUSIONS #1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48258" y="1043894"/>
            <a:ext cx="777716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We should not expect any additional harmful </a:t>
            </a:r>
            <a:r>
              <a:rPr lang="en-US" dirty="0" err="1" smtClean="0"/>
              <a:t>multibunch</a:t>
            </a:r>
            <a:r>
              <a:rPr lang="en-US" dirty="0" smtClean="0"/>
              <a:t> effects due to the slotted kicker since both longitudinal and transverse wakes decay in time shorter than the minimum bunch spacing of </a:t>
            </a:r>
            <a:r>
              <a:rPr lang="en-US" i="1" dirty="0" smtClean="0">
                <a:solidFill>
                  <a:srgbClr val="CC0066"/>
                </a:solidFill>
              </a:rPr>
              <a:t>25 ns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The low frequency longitudinal impedance of </a:t>
            </a:r>
            <a:r>
              <a:rPr lang="en-US" i="1" dirty="0" smtClean="0">
                <a:solidFill>
                  <a:srgbClr val="CC0066"/>
                </a:solidFill>
              </a:rPr>
              <a:t>0.024 </a:t>
            </a:r>
            <a:r>
              <a:rPr lang="en-US" i="1" dirty="0" smtClean="0">
                <a:solidFill>
                  <a:srgbClr val="CC0066"/>
                </a:solidFill>
                <a:latin typeface="Symbol" pitchFamily="18" charset="2"/>
              </a:rPr>
              <a:t>W</a:t>
            </a:r>
            <a:r>
              <a:rPr lang="en-US" dirty="0" smtClean="0"/>
              <a:t> is very small in comparison with the overall SPS longitudinal impedance budget </a:t>
            </a:r>
            <a:r>
              <a:rPr lang="en-US" i="1" dirty="0" smtClean="0">
                <a:solidFill>
                  <a:srgbClr val="CC0066"/>
                </a:solidFill>
              </a:rPr>
              <a:t>(10 </a:t>
            </a:r>
            <a:r>
              <a:rPr lang="en-US" i="1" dirty="0" smtClean="0">
                <a:solidFill>
                  <a:srgbClr val="CC0066"/>
                </a:solidFill>
                <a:latin typeface="Symbol" pitchFamily="18" charset="2"/>
              </a:rPr>
              <a:t>W </a:t>
            </a:r>
            <a:r>
              <a:rPr lang="en-US" i="1" dirty="0" smtClean="0">
                <a:solidFill>
                  <a:srgbClr val="CC0066"/>
                </a:solidFill>
              </a:rPr>
              <a:t>)</a:t>
            </a:r>
            <a:endParaRPr lang="en-US" i="1" dirty="0" smtClean="0"/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The longitudinal loss factor for the shortest bunch length in SPS of 12 cm is estimated to be </a:t>
            </a:r>
            <a:r>
              <a:rPr lang="en-US" i="1" dirty="0" err="1" smtClean="0">
                <a:solidFill>
                  <a:srgbClr val="CC0066"/>
                </a:solidFill>
              </a:rPr>
              <a:t>k</a:t>
            </a:r>
            <a:r>
              <a:rPr lang="en-US" i="1" baseline="-25000" dirty="0" err="1" smtClean="0">
                <a:solidFill>
                  <a:srgbClr val="CC0066"/>
                </a:solidFill>
              </a:rPr>
              <a:t>l</a:t>
            </a:r>
            <a:r>
              <a:rPr lang="en-US" i="1" dirty="0" smtClean="0">
                <a:solidFill>
                  <a:srgbClr val="CC0066"/>
                </a:solidFill>
              </a:rPr>
              <a:t> = 3.06x10</a:t>
            </a:r>
            <a:r>
              <a:rPr lang="en-US" i="1" baseline="30000" dirty="0" smtClean="0">
                <a:solidFill>
                  <a:srgbClr val="CC0066"/>
                </a:solidFill>
              </a:rPr>
              <a:t>10</a:t>
            </a:r>
            <a:r>
              <a:rPr lang="en-US" i="1" dirty="0" smtClean="0">
                <a:solidFill>
                  <a:srgbClr val="CC0066"/>
                </a:solidFill>
              </a:rPr>
              <a:t> V/C</a:t>
            </a:r>
            <a:r>
              <a:rPr lang="en-US" dirty="0" smtClean="0"/>
              <a:t> . This corresponds to the total lost power of </a:t>
            </a:r>
            <a:r>
              <a:rPr lang="en-US" i="1" dirty="0" smtClean="0">
                <a:solidFill>
                  <a:srgbClr val="CC0066"/>
                </a:solidFill>
              </a:rPr>
              <a:t>820 W</a:t>
            </a:r>
            <a:r>
              <a:rPr lang="en-US" dirty="0" smtClean="0"/>
              <a:t> for the worst scenario (</a:t>
            </a:r>
            <a:r>
              <a:rPr lang="en-US" dirty="0" err="1" smtClean="0">
                <a:solidFill>
                  <a:srgbClr val="CC0066"/>
                </a:solidFill>
              </a:rPr>
              <a:t>Np</a:t>
            </a:r>
            <a:r>
              <a:rPr lang="en-US" dirty="0" smtClean="0">
                <a:solidFill>
                  <a:srgbClr val="CC0066"/>
                </a:solidFill>
              </a:rPr>
              <a:t> =4.09x10</a:t>
            </a:r>
            <a:r>
              <a:rPr lang="en-US" baseline="30000" dirty="0" smtClean="0">
                <a:solidFill>
                  <a:srgbClr val="CC0066"/>
                </a:solidFill>
              </a:rPr>
              <a:t>11</a:t>
            </a:r>
            <a:r>
              <a:rPr lang="en-US" dirty="0" smtClean="0">
                <a:solidFill>
                  <a:srgbClr val="CC0066"/>
                </a:solidFill>
              </a:rPr>
              <a:t>, </a:t>
            </a:r>
            <a:r>
              <a:rPr lang="en-US" dirty="0" err="1" smtClean="0">
                <a:solidFill>
                  <a:srgbClr val="CC0066"/>
                </a:solidFill>
              </a:rPr>
              <a:t>Nb</a:t>
            </a:r>
            <a:r>
              <a:rPr lang="en-US" dirty="0" smtClean="0">
                <a:solidFill>
                  <a:srgbClr val="CC0066"/>
                </a:solidFill>
              </a:rPr>
              <a:t> = 144</a:t>
            </a:r>
            <a:r>
              <a:rPr lang="en-US" dirty="0" smtClean="0"/>
              <a:t>), mainly flowing out through the device downstream ports.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The real and imaginary parts of the total transverse impedance do not exceed </a:t>
            </a:r>
            <a:r>
              <a:rPr lang="en-US" i="1" dirty="0" smtClean="0">
                <a:solidFill>
                  <a:srgbClr val="CC0066"/>
                </a:solidFill>
              </a:rPr>
              <a:t>100 k</a:t>
            </a:r>
            <a:r>
              <a:rPr lang="en-US" i="1" dirty="0" smtClean="0">
                <a:solidFill>
                  <a:srgbClr val="CC0066"/>
                </a:solidFill>
                <a:latin typeface="Symbol" pitchFamily="18" charset="2"/>
              </a:rPr>
              <a:t>W</a:t>
            </a:r>
            <a:r>
              <a:rPr lang="en-US" i="1" dirty="0" smtClean="0">
                <a:solidFill>
                  <a:srgbClr val="CC0066"/>
                </a:solidFill>
              </a:rPr>
              <a:t>/m</a:t>
            </a:r>
            <a:r>
              <a:rPr lang="en-US" dirty="0" smtClean="0"/>
              <a:t> - to be compared with </a:t>
            </a:r>
            <a:r>
              <a:rPr lang="en-US" i="1" dirty="0" smtClean="0">
                <a:solidFill>
                  <a:srgbClr val="CC0066"/>
                </a:solidFill>
              </a:rPr>
              <a:t>≈ 7 M</a:t>
            </a:r>
            <a:r>
              <a:rPr lang="en-US" i="1" dirty="0" smtClean="0">
                <a:solidFill>
                  <a:srgbClr val="CC0066"/>
                </a:solidFill>
                <a:latin typeface="Symbol" pitchFamily="18" charset="2"/>
              </a:rPr>
              <a:t>W</a:t>
            </a:r>
            <a:r>
              <a:rPr lang="en-US" i="1" dirty="0" smtClean="0">
                <a:solidFill>
                  <a:srgbClr val="CC0066"/>
                </a:solidFill>
              </a:rPr>
              <a:t>/m</a:t>
            </a:r>
            <a:r>
              <a:rPr lang="en-US" dirty="0" smtClean="0"/>
              <a:t> contributed by the other SPS kickers.</a:t>
            </a:r>
            <a:endParaRPr lang="en-US" dirty="0"/>
          </a:p>
        </p:txBody>
      </p:sp>
      <p:pic>
        <p:nvPicPr>
          <p:cNvPr id="6" name="Picture 4" descr="HiLumi_ackn_EU_0605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126" y="4479758"/>
            <a:ext cx="3484305" cy="2267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6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691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Equazione</vt:lpstr>
      <vt:lpstr>High Bandwidth Damper System: kicker impedance </vt:lpstr>
      <vt:lpstr>Beam Impedance calculation for  slotted kicker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Array of Stripline Kickers  </vt:lpstr>
      <vt:lpstr>PowerPoint Presentation</vt:lpstr>
      <vt:lpstr>PowerPoint Presentation</vt:lpstr>
      <vt:lpstr>High Bandwidth Damper System: kicker impedance </vt:lpstr>
      <vt:lpstr>SPS transverse impedance budget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Zannini</dc:creator>
  <cp:lastModifiedBy>Carlo Zannini</cp:lastModifiedBy>
  <cp:revision>15</cp:revision>
  <dcterms:created xsi:type="dcterms:W3CDTF">2013-08-20T07:23:44Z</dcterms:created>
  <dcterms:modified xsi:type="dcterms:W3CDTF">2013-08-21T06:00:13Z</dcterms:modified>
</cp:coreProperties>
</file>