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13" r:id="rId3"/>
    <p:sldId id="271" r:id="rId4"/>
    <p:sldId id="258" r:id="rId5"/>
    <p:sldId id="298" r:id="rId6"/>
    <p:sldId id="299" r:id="rId7"/>
    <p:sldId id="304" r:id="rId8"/>
    <p:sldId id="263" r:id="rId9"/>
    <p:sldId id="307" r:id="rId10"/>
    <p:sldId id="289" r:id="rId11"/>
    <p:sldId id="274" r:id="rId12"/>
    <p:sldId id="302" r:id="rId13"/>
    <p:sldId id="303" r:id="rId14"/>
    <p:sldId id="311" r:id="rId15"/>
    <p:sldId id="259" r:id="rId16"/>
    <p:sldId id="273" r:id="rId17"/>
    <p:sldId id="290" r:id="rId18"/>
    <p:sldId id="308" r:id="rId19"/>
    <p:sldId id="264" r:id="rId20"/>
    <p:sldId id="306" r:id="rId21"/>
    <p:sldId id="309" r:id="rId22"/>
    <p:sldId id="312" r:id="rId23"/>
    <p:sldId id="260" r:id="rId24"/>
    <p:sldId id="288" r:id="rId25"/>
    <p:sldId id="265" r:id="rId26"/>
    <p:sldId id="291" r:id="rId27"/>
    <p:sldId id="266" r:id="rId28"/>
    <p:sldId id="284" r:id="rId29"/>
    <p:sldId id="285" r:id="rId30"/>
    <p:sldId id="286" r:id="rId31"/>
    <p:sldId id="300" r:id="rId32"/>
    <p:sldId id="301" r:id="rId33"/>
    <p:sldId id="296" r:id="rId34"/>
    <p:sldId id="297" r:id="rId35"/>
    <p:sldId id="310" r:id="rId36"/>
    <p:sldId id="292" r:id="rId37"/>
    <p:sldId id="293" r:id="rId38"/>
    <p:sldId id="294" r:id="rId39"/>
    <p:sldId id="295" r:id="rId40"/>
    <p:sldId id="305" r:id="rId41"/>
    <p:sldId id="281" r:id="rId42"/>
    <p:sldId id="282" r:id="rId43"/>
    <p:sldId id="267" r:id="rId44"/>
    <p:sldId id="268" r:id="rId45"/>
    <p:sldId id="269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567" autoAdjust="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33;reng&#232;re%20Luthi\Desktop\CERN%20project\Resultats%2003.04.05%20july%20-%20conductivit&#233;%2010%5e3%20-%20adaptative%20mesh%20refine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33;reng&#232;re%20Luthi\Desktop\CERN%20project\Resultats%2003.04.05%20july%20-%20conductivit&#233;%2010%5e3%20-%20adaptative%20mesh%20refineme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33;reng&#232;re%20Luthi\Desktop\CERN%20project\Resultats%2003.04.05%20july%20-%20conductivit&#233;%2010%5e3%20-%20adaptative%20mesh%20refineme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33;reng&#232;re%20Luthi\Desktop\CERN%20project\Resultats%2003.04.05%20july%20-%20conductivit&#233;%2010%5e3%20-%20adaptative%20mesh%20refine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err="1" smtClean="0"/>
              <a:t>Rs</a:t>
            </a:r>
            <a:r>
              <a:rPr lang="fr-FR" dirty="0" smtClean="0"/>
              <a:t> Ratio </a:t>
            </a:r>
            <a:r>
              <a:rPr lang="fr-FR" dirty="0"/>
              <a:t>VS </a:t>
            </a:r>
            <a:r>
              <a:rPr lang="fr-FR" dirty="0" err="1"/>
              <a:t>wakelength</a:t>
            </a:r>
            <a:endParaRPr lang="fr-FR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amplitude'!$B$3:$C$3,'rapport amplitude'!$F$3)</c:f>
              <c:numCache>
                <c:formatCode>General</c:formatCode>
                <c:ptCount val="3"/>
                <c:pt idx="0">
                  <c:v>2.2898037338439443</c:v>
                </c:pt>
                <c:pt idx="1">
                  <c:v>2.2432001500656535</c:v>
                </c:pt>
                <c:pt idx="2">
                  <c:v>2.2331465919701214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amplitude'!$B$4:$C$4,'rapport amplitude'!$F$4)</c:f>
              <c:numCache>
                <c:formatCode>General</c:formatCode>
                <c:ptCount val="3"/>
                <c:pt idx="0">
                  <c:v>2.3466330352365667</c:v>
                </c:pt>
                <c:pt idx="1">
                  <c:v>2.2260005800464038</c:v>
                </c:pt>
                <c:pt idx="2">
                  <c:v>2.245702582108112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amplitude'!$B$5:$C$5,'rapport amplitude'!$F$5)</c:f>
              <c:numCache>
                <c:formatCode>General</c:formatCode>
                <c:ptCount val="3"/>
                <c:pt idx="0">
                  <c:v>2.4040942714605196</c:v>
                </c:pt>
                <c:pt idx="1">
                  <c:v>2.212459431647273</c:v>
                </c:pt>
                <c:pt idx="2">
                  <c:v>2.1818891491022638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amplitude'!$B$6:$C$6,'rapport amplitude'!$F$6)</c:f>
              <c:numCache>
                <c:formatCode>General</c:formatCode>
                <c:ptCount val="3"/>
                <c:pt idx="0">
                  <c:v>2.4500398618123835</c:v>
                </c:pt>
                <c:pt idx="1">
                  <c:v>2.2178253548231899</c:v>
                </c:pt>
                <c:pt idx="2">
                  <c:v>2.1798084880009458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amplitude'!$B$7:$C$7,'rapport amplitude'!$F$7)</c:f>
              <c:numCache>
                <c:formatCode>General</c:formatCode>
                <c:ptCount val="3"/>
                <c:pt idx="0">
                  <c:v>2.4986326344576115</c:v>
                </c:pt>
                <c:pt idx="1">
                  <c:v>2.2418211559432932</c:v>
                </c:pt>
                <c:pt idx="2">
                  <c:v>2.1577013907110993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amplitude'!$B$8:$C$8,'rapport amplitude'!$F$8)</c:f>
              <c:numCache>
                <c:formatCode>General</c:formatCode>
                <c:ptCount val="3"/>
                <c:pt idx="0">
                  <c:v>2.3660471687860016</c:v>
                </c:pt>
                <c:pt idx="1">
                  <c:v>2.2655843480070765</c:v>
                </c:pt>
                <c:pt idx="2">
                  <c:v>2.2312186122783642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amplitude'!$B$9:$C$9,'rapport amplitude'!$F$9)</c:f>
              <c:numCache>
                <c:formatCode>General</c:formatCode>
                <c:ptCount val="3"/>
                <c:pt idx="0">
                  <c:v>2.5454880294659299</c:v>
                </c:pt>
                <c:pt idx="1">
                  <c:v>2.3239626067657544</c:v>
                </c:pt>
                <c:pt idx="2">
                  <c:v>2.2520203336809175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amplitude'!$B$10:$C$10,'rapport amplitude'!$F$10)</c:f>
              <c:numCache>
                <c:formatCode>General</c:formatCode>
                <c:ptCount val="3"/>
                <c:pt idx="0">
                  <c:v>2.7021583677753722</c:v>
                </c:pt>
                <c:pt idx="1">
                  <c:v>2.4521640769184971</c:v>
                </c:pt>
                <c:pt idx="2">
                  <c:v>2.2885320591176797</c:v>
                </c:pt>
              </c:numCache>
            </c:numRef>
          </c:yVal>
          <c:smooth val="0"/>
        </c:ser>
        <c:ser>
          <c:idx val="8"/>
          <c:order val="8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amplitude'!$B$11:$C$11,'rapport amplitude'!$F$11)</c:f>
              <c:numCache>
                <c:formatCode>General</c:formatCode>
                <c:ptCount val="3"/>
                <c:pt idx="0">
                  <c:v>2.848633496846531</c:v>
                </c:pt>
                <c:pt idx="1">
                  <c:v>2.4885215794306705</c:v>
                </c:pt>
                <c:pt idx="2">
                  <c:v>2.3419945843175665</c:v>
                </c:pt>
              </c:numCache>
            </c:numRef>
          </c:yVal>
          <c:smooth val="0"/>
        </c:ser>
        <c:ser>
          <c:idx val="9"/>
          <c:order val="9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amplitude'!$B$12:$C$12,'rapport amplitude'!$F$12)</c:f>
              <c:numCache>
                <c:formatCode>General</c:formatCode>
                <c:ptCount val="3"/>
                <c:pt idx="0">
                  <c:v>2.9345711759504862</c:v>
                </c:pt>
                <c:pt idx="1">
                  <c:v>2.4954887218045112</c:v>
                </c:pt>
                <c:pt idx="2">
                  <c:v>2.3346933033202024</c:v>
                </c:pt>
              </c:numCache>
            </c:numRef>
          </c:yVal>
          <c:smooth val="0"/>
        </c:ser>
        <c:ser>
          <c:idx val="10"/>
          <c:order val="10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amplitude'!$B$13:$C$13,'rapport amplitude'!$F$13)</c:f>
              <c:numCache>
                <c:formatCode>General</c:formatCode>
                <c:ptCount val="3"/>
                <c:pt idx="0">
                  <c:v>2.3678249678249679</c:v>
                </c:pt>
                <c:pt idx="1">
                  <c:v>2.1721369539551358</c:v>
                </c:pt>
                <c:pt idx="2">
                  <c:v>2.1069628950984884</c:v>
                </c:pt>
              </c:numCache>
            </c:numRef>
          </c:yVal>
          <c:smooth val="0"/>
        </c:ser>
        <c:ser>
          <c:idx val="11"/>
          <c:order val="11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amplitude'!$B$14:$C$14,'rapport amplitude'!$F$14)</c:f>
              <c:numCache>
                <c:formatCode>General</c:formatCode>
                <c:ptCount val="3"/>
                <c:pt idx="0">
                  <c:v>2.6242755693412785</c:v>
                </c:pt>
                <c:pt idx="1">
                  <c:v>2.2553490003507539</c:v>
                </c:pt>
                <c:pt idx="2">
                  <c:v>2.1200131882624462</c:v>
                </c:pt>
              </c:numCache>
            </c:numRef>
          </c:yVal>
          <c:smooth val="0"/>
        </c:ser>
        <c:ser>
          <c:idx val="12"/>
          <c:order val="12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amplitude'!$B$15:$C$15,'rapport amplitude'!$F$15)</c:f>
              <c:numCache>
                <c:formatCode>General</c:formatCode>
                <c:ptCount val="3"/>
                <c:pt idx="0">
                  <c:v>2.8319842053307007</c:v>
                </c:pt>
                <c:pt idx="1">
                  <c:v>2.3802201449195199</c:v>
                </c:pt>
                <c:pt idx="2">
                  <c:v>2.1693889897156686</c:v>
                </c:pt>
              </c:numCache>
            </c:numRef>
          </c:yVal>
          <c:smooth val="0"/>
        </c:ser>
        <c:ser>
          <c:idx val="13"/>
          <c:order val="13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amplitude'!$B$16:$C$16,'rapport amplitude'!$F$16)</c:f>
              <c:numCache>
                <c:formatCode>General</c:formatCode>
                <c:ptCount val="3"/>
                <c:pt idx="0">
                  <c:v>3.035923708413061</c:v>
                </c:pt>
                <c:pt idx="1">
                  <c:v>2.5015257857796764</c:v>
                </c:pt>
                <c:pt idx="2">
                  <c:v>2.3006221058047616</c:v>
                </c:pt>
              </c:numCache>
            </c:numRef>
          </c:yVal>
          <c:smooth val="0"/>
        </c:ser>
        <c:ser>
          <c:idx val="14"/>
          <c:order val="14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amplitude'!$B$17:$C$17,'rapport amplitude'!$F$17)</c:f>
              <c:numCache>
                <c:formatCode>General</c:formatCode>
                <c:ptCount val="3"/>
                <c:pt idx="0">
                  <c:v>3.1879414408629767</c:v>
                </c:pt>
                <c:pt idx="1">
                  <c:v>2.5819855426699254</c:v>
                </c:pt>
                <c:pt idx="2">
                  <c:v>2.3363135852430474</c:v>
                </c:pt>
              </c:numCache>
            </c:numRef>
          </c:yVal>
          <c:smooth val="0"/>
        </c:ser>
        <c:ser>
          <c:idx val="15"/>
          <c:order val="15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amplitude'!$B$18:$C$18,'rapport amplitude'!$F$18)</c:f>
              <c:numCache>
                <c:formatCode>General</c:formatCode>
                <c:ptCount val="3"/>
                <c:pt idx="0">
                  <c:v>2.5134827810266405</c:v>
                </c:pt>
                <c:pt idx="1">
                  <c:v>2.264451924484121</c:v>
                </c:pt>
                <c:pt idx="2">
                  <c:v>2.2110603029436984</c:v>
                </c:pt>
              </c:numCache>
            </c:numRef>
          </c:yVal>
          <c:smooth val="0"/>
        </c:ser>
        <c:ser>
          <c:idx val="16"/>
          <c:order val="16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amplitude'!$B$19:$C$19,'rapport amplitude'!$F$19)</c:f>
              <c:numCache>
                <c:formatCode>General</c:formatCode>
                <c:ptCount val="3"/>
                <c:pt idx="0">
                  <c:v>2.8491017964071856</c:v>
                </c:pt>
                <c:pt idx="1">
                  <c:v>2.4056627622819584</c:v>
                </c:pt>
                <c:pt idx="2">
                  <c:v>2.243457760314342</c:v>
                </c:pt>
              </c:numCache>
            </c:numRef>
          </c:yVal>
          <c:smooth val="0"/>
        </c:ser>
        <c:ser>
          <c:idx val="17"/>
          <c:order val="17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amplitude'!$B$20:$C$20,'rapport amplitude'!$F$20)</c:f>
              <c:numCache>
                <c:formatCode>General</c:formatCode>
                <c:ptCount val="3"/>
                <c:pt idx="0">
                  <c:v>3.0905362296825154</c:v>
                </c:pt>
                <c:pt idx="1">
                  <c:v>2.4767179986609045</c:v>
                </c:pt>
                <c:pt idx="2">
                  <c:v>2.1441745270590715</c:v>
                </c:pt>
              </c:numCache>
            </c:numRef>
          </c:yVal>
          <c:smooth val="0"/>
        </c:ser>
        <c:ser>
          <c:idx val="18"/>
          <c:order val="18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amplitude'!$B$21:$C$21,'rapport amplitude'!$F$21)</c:f>
              <c:numCache>
                <c:formatCode>General</c:formatCode>
                <c:ptCount val="3"/>
                <c:pt idx="0">
                  <c:v>3.3370114331294869</c:v>
                </c:pt>
                <c:pt idx="1">
                  <c:v>2.6341693776891595</c:v>
                </c:pt>
                <c:pt idx="2">
                  <c:v>2.1802310431685918</c:v>
                </c:pt>
              </c:numCache>
            </c:numRef>
          </c:yVal>
          <c:smooth val="0"/>
        </c:ser>
        <c:ser>
          <c:idx val="19"/>
          <c:order val="19"/>
          <c:spPr>
            <a:ln w="28575">
              <a:noFill/>
            </a:ln>
          </c:spPr>
          <c:xVal>
            <c:numRef>
              <c:f>('rapport amplitude'!$B$2:$C$2,'rapport amplitude'!$F$2)</c:f>
              <c:numCache>
                <c:formatCode>#,##0</c:formatCode>
                <c:ptCount val="3"/>
                <c:pt idx="0">
                  <c:v>12000</c:v>
                </c:pt>
                <c:pt idx="1">
                  <c:v>20000</c:v>
                </c:pt>
                <c:pt idx="2">
                  <c:v>50000</c:v>
                </c:pt>
              </c:numCache>
            </c:numRef>
          </c:xVal>
          <c:yVal>
            <c:numRef>
              <c:f>('rapport amplitude'!$B$22:$C$22,'rapport amplitude'!$F$22)</c:f>
              <c:numCache>
                <c:formatCode>General</c:formatCode>
                <c:ptCount val="3"/>
                <c:pt idx="0">
                  <c:v>3.539373573421253</c:v>
                </c:pt>
                <c:pt idx="1">
                  <c:v>2.7818308665969003</c:v>
                </c:pt>
                <c:pt idx="2">
                  <c:v>2.4330108089260807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262144"/>
        <c:axId val="132264320"/>
      </c:scatterChart>
      <c:valAx>
        <c:axId val="132262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600"/>
                  <a:t>Wakelength in cm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600"/>
            </a:pPr>
            <a:endParaRPr lang="fr-FR"/>
          </a:p>
        </c:txPr>
        <c:crossAx val="132264320"/>
        <c:crosses val="autoZero"/>
        <c:crossBetween val="midCat"/>
      </c:valAx>
      <c:valAx>
        <c:axId val="132264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sz="1600" dirty="0"/>
                  <a:t>Ratio (</a:t>
                </a:r>
                <a:r>
                  <a:rPr lang="fr-FR" sz="1600" dirty="0" err="1"/>
                  <a:t>Rs_Eigenmode</a:t>
                </a:r>
                <a:r>
                  <a:rPr lang="fr-FR" sz="1600" dirty="0"/>
                  <a:t>/</a:t>
                </a:r>
                <a:r>
                  <a:rPr lang="fr-FR" sz="1600" dirty="0" err="1"/>
                  <a:t>Rs_wakefield</a:t>
                </a:r>
                <a:r>
                  <a:rPr lang="fr-FR" sz="1600" dirty="0"/>
                  <a:t>)</a:t>
                </a:r>
                <a:r>
                  <a:rPr lang="fr-FR" baseline="0" dirty="0"/>
                  <a:t> 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9.3439552786816552E-3"/>
              <c:y val="0.121587767054527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322621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Q Ratio </a:t>
            </a:r>
            <a:r>
              <a:rPr lang="fr-FR" dirty="0"/>
              <a:t>VS </a:t>
            </a:r>
            <a:r>
              <a:rPr lang="fr-FR" dirty="0" err="1"/>
              <a:t>Wakelength</a:t>
            </a:r>
            <a:endParaRPr lang="fr-FR" dirty="0"/>
          </a:p>
        </c:rich>
      </c:tx>
      <c:layout>
        <c:manualLayout>
          <c:xMode val="edge"/>
          <c:yMode val="edge"/>
          <c:x val="0.23931845535882604"/>
          <c:y val="1.9801980198019802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Feuil2!$D$4:$D$23</c:f>
              <c:numCache>
                <c:formatCode>#,##0</c:formatCode>
                <c:ptCount val="20"/>
                <c:pt idx="0">
                  <c:v>50000</c:v>
                </c:pt>
                <c:pt idx="1">
                  <c:v>50000</c:v>
                </c:pt>
                <c:pt idx="2">
                  <c:v>50000</c:v>
                </c:pt>
                <c:pt idx="3">
                  <c:v>50000</c:v>
                </c:pt>
                <c:pt idx="4">
                  <c:v>50000</c:v>
                </c:pt>
                <c:pt idx="5">
                  <c:v>50000</c:v>
                </c:pt>
                <c:pt idx="6">
                  <c:v>50000</c:v>
                </c:pt>
                <c:pt idx="7">
                  <c:v>50000</c:v>
                </c:pt>
                <c:pt idx="8">
                  <c:v>50000</c:v>
                </c:pt>
                <c:pt idx="9">
                  <c:v>50000</c:v>
                </c:pt>
                <c:pt idx="10">
                  <c:v>50000</c:v>
                </c:pt>
                <c:pt idx="11">
                  <c:v>50000</c:v>
                </c:pt>
                <c:pt idx="12">
                  <c:v>50000</c:v>
                </c:pt>
                <c:pt idx="13">
                  <c:v>50000</c:v>
                </c:pt>
                <c:pt idx="14">
                  <c:v>50000</c:v>
                </c:pt>
                <c:pt idx="15">
                  <c:v>50000</c:v>
                </c:pt>
                <c:pt idx="16">
                  <c:v>50000</c:v>
                </c:pt>
                <c:pt idx="17">
                  <c:v>50000</c:v>
                </c:pt>
                <c:pt idx="18">
                  <c:v>50000</c:v>
                </c:pt>
                <c:pt idx="19">
                  <c:v>50000</c:v>
                </c:pt>
              </c:numCache>
            </c:numRef>
          </c:xVal>
          <c:yVal>
            <c:numRef>
              <c:f>Feuil2!$E$4:$E$23</c:f>
              <c:numCache>
                <c:formatCode>General</c:formatCode>
                <c:ptCount val="20"/>
                <c:pt idx="0">
                  <c:v>1.1689189189189189</c:v>
                </c:pt>
                <c:pt idx="1">
                  <c:v>1.1413612565445026</c:v>
                </c:pt>
                <c:pt idx="2">
                  <c:v>1.1261261261261262</c:v>
                </c:pt>
                <c:pt idx="3">
                  <c:v>1.1193415637860082</c:v>
                </c:pt>
                <c:pt idx="4">
                  <c:v>1.1076923076923078</c:v>
                </c:pt>
                <c:pt idx="5">
                  <c:v>1.144927536231884</c:v>
                </c:pt>
                <c:pt idx="6">
                  <c:v>1.1647727272727273</c:v>
                </c:pt>
                <c:pt idx="7">
                  <c:v>1.1594202898550725</c:v>
                </c:pt>
                <c:pt idx="8">
                  <c:v>1.2788461538461537</c:v>
                </c:pt>
                <c:pt idx="9">
                  <c:v>1.28125</c:v>
                </c:pt>
                <c:pt idx="10">
                  <c:v>1.0724637681159421</c:v>
                </c:pt>
                <c:pt idx="11">
                  <c:v>1.0710382513661203</c:v>
                </c:pt>
                <c:pt idx="12">
                  <c:v>1.0737327188940091</c:v>
                </c:pt>
                <c:pt idx="13">
                  <c:v>1.0737704918032787</c:v>
                </c:pt>
                <c:pt idx="14">
                  <c:v>1.0716981132075472</c:v>
                </c:pt>
                <c:pt idx="15">
                  <c:v>1.1864406779661016</c:v>
                </c:pt>
                <c:pt idx="16">
                  <c:v>1.2352941176470589</c:v>
                </c:pt>
                <c:pt idx="17">
                  <c:v>1.1188118811881189</c:v>
                </c:pt>
                <c:pt idx="18">
                  <c:v>1.0753138075313808</c:v>
                </c:pt>
                <c:pt idx="19">
                  <c:v>1.0641509433962264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977792"/>
        <c:axId val="132979712"/>
      </c:scatterChart>
      <c:valAx>
        <c:axId val="132977792"/>
        <c:scaling>
          <c:orientation val="minMax"/>
          <c:max val="60000"/>
          <c:min val="400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 sz="1600"/>
                  <a:t>Wakelength</a:t>
                </a:r>
                <a:r>
                  <a:rPr lang="fr-FR" sz="1600" baseline="0"/>
                  <a:t> in cm</a:t>
                </a:r>
                <a:endParaRPr lang="fr-FR" sz="160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32979712"/>
        <c:crosses val="autoZero"/>
        <c:crossBetween val="midCat"/>
      </c:valAx>
      <c:valAx>
        <c:axId val="132979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fr-FR" sz="1600" dirty="0"/>
                  <a:t>Ratio </a:t>
                </a:r>
                <a:r>
                  <a:rPr lang="fr-FR" sz="1600" dirty="0" smtClean="0"/>
                  <a:t>(</a:t>
                </a:r>
                <a:r>
                  <a:rPr lang="fr-FR" sz="1600" dirty="0" err="1" smtClean="0"/>
                  <a:t>Q_eigenmode</a:t>
                </a:r>
                <a:r>
                  <a:rPr lang="fr-FR" sz="1600" dirty="0" smtClean="0"/>
                  <a:t>/</a:t>
                </a:r>
                <a:r>
                  <a:rPr lang="fr-FR" sz="1600" dirty="0" err="1" smtClean="0"/>
                  <a:t>Q_wakefield</a:t>
                </a:r>
                <a:r>
                  <a:rPr lang="fr-FR" sz="1600" dirty="0" smtClean="0"/>
                  <a:t>)</a:t>
                </a:r>
                <a:endParaRPr lang="fr-FR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32977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Rs Ratio VS Wakelength</a:t>
            </a:r>
          </a:p>
        </c:rich>
      </c:tx>
      <c:layout>
        <c:manualLayout>
          <c:xMode val="edge"/>
          <c:yMode val="edge"/>
          <c:x val="0.30041665418297081"/>
          <c:y val="2.6337448559670781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Transverse!$K$3:$K$16</c:f>
              <c:numCache>
                <c:formatCode>General</c:formatCode>
                <c:ptCount val="14"/>
                <c:pt idx="0">
                  <c:v>14000</c:v>
                </c:pt>
                <c:pt idx="1">
                  <c:v>14000</c:v>
                </c:pt>
                <c:pt idx="2">
                  <c:v>14000</c:v>
                </c:pt>
                <c:pt idx="3">
                  <c:v>14000</c:v>
                </c:pt>
                <c:pt idx="4">
                  <c:v>14000</c:v>
                </c:pt>
                <c:pt idx="5">
                  <c:v>14000</c:v>
                </c:pt>
                <c:pt idx="6">
                  <c:v>14000</c:v>
                </c:pt>
                <c:pt idx="7">
                  <c:v>14000</c:v>
                </c:pt>
                <c:pt idx="8">
                  <c:v>14000</c:v>
                </c:pt>
                <c:pt idx="9">
                  <c:v>14000</c:v>
                </c:pt>
                <c:pt idx="10">
                  <c:v>14000</c:v>
                </c:pt>
                <c:pt idx="11">
                  <c:v>14000</c:v>
                </c:pt>
                <c:pt idx="12">
                  <c:v>14000</c:v>
                </c:pt>
                <c:pt idx="13">
                  <c:v>14000</c:v>
                </c:pt>
              </c:numCache>
            </c:numRef>
          </c:xVal>
          <c:yVal>
            <c:numRef>
              <c:f>Transverse!$L$3:$L$16</c:f>
              <c:numCache>
                <c:formatCode>General</c:formatCode>
                <c:ptCount val="14"/>
                <c:pt idx="0">
                  <c:v>2.2222222222222223</c:v>
                </c:pt>
                <c:pt idx="1">
                  <c:v>2.2222222222222223</c:v>
                </c:pt>
                <c:pt idx="2">
                  <c:v>2.1</c:v>
                </c:pt>
                <c:pt idx="3">
                  <c:v>2.2760511882998173</c:v>
                </c:pt>
                <c:pt idx="4">
                  <c:v>2.2750865051903113</c:v>
                </c:pt>
                <c:pt idx="5">
                  <c:v>2.7086494688922609</c:v>
                </c:pt>
                <c:pt idx="6">
                  <c:v>2.275334608030593</c:v>
                </c:pt>
                <c:pt idx="7">
                  <c:v>2.3082942097026602</c:v>
                </c:pt>
                <c:pt idx="9">
                  <c:v>2.2928176795580111</c:v>
                </c:pt>
                <c:pt idx="10">
                  <c:v>2.2887773334467796</c:v>
                </c:pt>
                <c:pt idx="12">
                  <c:v>2.2573964497041419</c:v>
                </c:pt>
                <c:pt idx="13">
                  <c:v>2.2706422018348622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021056"/>
        <c:axId val="133027328"/>
      </c:scatterChart>
      <c:valAx>
        <c:axId val="133021056"/>
        <c:scaling>
          <c:orientation val="minMax"/>
          <c:max val="20000"/>
          <c:min val="100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 sz="1600"/>
                  <a:t>Wakelength in mm</a:t>
                </a:r>
              </a:p>
            </c:rich>
          </c:tx>
          <c:layout>
            <c:manualLayout>
              <c:xMode val="edge"/>
              <c:yMode val="edge"/>
              <c:x val="0.38291236182746158"/>
              <c:y val="0.881099095413981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33027328"/>
        <c:crosses val="autoZero"/>
        <c:crossBetween val="midCat"/>
      </c:valAx>
      <c:valAx>
        <c:axId val="133027328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fr-FR" sz="1600"/>
                  <a:t>Ratio</a:t>
                </a:r>
                <a:r>
                  <a:rPr lang="fr-FR" sz="1600" baseline="0"/>
                  <a:t> (Rs_Eigenmode/Rs_wakefield)</a:t>
                </a:r>
                <a:endParaRPr lang="fr-FR" sz="1600"/>
              </a:p>
            </c:rich>
          </c:tx>
          <c:layout>
            <c:manualLayout>
              <c:xMode val="edge"/>
              <c:yMode val="edge"/>
              <c:x val="1.5459579678075189E-2"/>
              <c:y val="9.84426946631671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330210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Q Ratio VS Wakelength</a:t>
            </a:r>
          </a:p>
        </c:rich>
      </c:tx>
      <c:layout>
        <c:manualLayout>
          <c:xMode val="edge"/>
          <c:yMode val="edge"/>
          <c:x val="0.29257519039628244"/>
          <c:y val="2.2955527130601283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Transverse!$K$3:$K$16</c:f>
              <c:numCache>
                <c:formatCode>General</c:formatCode>
                <c:ptCount val="14"/>
                <c:pt idx="0">
                  <c:v>14000</c:v>
                </c:pt>
                <c:pt idx="1">
                  <c:v>14000</c:v>
                </c:pt>
                <c:pt idx="2">
                  <c:v>14000</c:v>
                </c:pt>
                <c:pt idx="3">
                  <c:v>14000</c:v>
                </c:pt>
                <c:pt idx="4">
                  <c:v>14000</c:v>
                </c:pt>
                <c:pt idx="5">
                  <c:v>14000</c:v>
                </c:pt>
                <c:pt idx="6">
                  <c:v>14000</c:v>
                </c:pt>
                <c:pt idx="7">
                  <c:v>14000</c:v>
                </c:pt>
                <c:pt idx="8">
                  <c:v>14000</c:v>
                </c:pt>
                <c:pt idx="9">
                  <c:v>14000</c:v>
                </c:pt>
                <c:pt idx="10">
                  <c:v>14000</c:v>
                </c:pt>
                <c:pt idx="11">
                  <c:v>14000</c:v>
                </c:pt>
                <c:pt idx="12">
                  <c:v>14000</c:v>
                </c:pt>
                <c:pt idx="13">
                  <c:v>14000</c:v>
                </c:pt>
              </c:numCache>
            </c:numRef>
          </c:xVal>
          <c:yVal>
            <c:numRef>
              <c:f>Transverse!$M$3:$M$16</c:f>
              <c:numCache>
                <c:formatCode>General</c:formatCode>
                <c:ptCount val="14"/>
                <c:pt idx="0">
                  <c:v>1.183244837758112</c:v>
                </c:pt>
                <c:pt idx="1">
                  <c:v>1.1706293706293707</c:v>
                </c:pt>
                <c:pt idx="2">
                  <c:v>1.5276381909547738</c:v>
                </c:pt>
                <c:pt idx="3">
                  <c:v>1.1860465116279069</c:v>
                </c:pt>
                <c:pt idx="4">
                  <c:v>1.1658620689655175</c:v>
                </c:pt>
                <c:pt idx="5">
                  <c:v>1.4380165289256199</c:v>
                </c:pt>
                <c:pt idx="6">
                  <c:v>1.2434782608695651</c:v>
                </c:pt>
                <c:pt idx="7">
                  <c:v>1.1986986301369862</c:v>
                </c:pt>
                <c:pt idx="9">
                  <c:v>1.2356321839080462</c:v>
                </c:pt>
                <c:pt idx="10">
                  <c:v>1.193877551020408</c:v>
                </c:pt>
                <c:pt idx="12">
                  <c:v>1.2776504297994269</c:v>
                </c:pt>
                <c:pt idx="13">
                  <c:v>1.1959322033898303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145152"/>
        <c:axId val="134147072"/>
      </c:scatterChart>
      <c:valAx>
        <c:axId val="134145152"/>
        <c:scaling>
          <c:orientation val="minMax"/>
          <c:max val="20000"/>
          <c:min val="1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600"/>
                  <a:t>Wakelength</a:t>
                </a:r>
                <a:r>
                  <a:rPr lang="fr-FR" sz="1600" baseline="0"/>
                  <a:t> in mm</a:t>
                </a:r>
                <a:endParaRPr lang="fr-FR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34147072"/>
        <c:crosses val="autoZero"/>
        <c:crossBetween val="midCat"/>
      </c:valAx>
      <c:valAx>
        <c:axId val="134147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fr-FR" sz="1600"/>
                  <a:t>Ratio (Q_Eigenmode/Q_Wakefield)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1341451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9FE1B-5E50-4D5F-9157-FAEB3B9AA1AE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75539-AC94-436A-A733-BCF538EEE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61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5539-AC94-436A-A733-BCF538EEE98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85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Half</a:t>
            </a:r>
            <a:r>
              <a:rPr lang="fr-FR" dirty="0" smtClean="0"/>
              <a:t> </a:t>
            </a:r>
            <a:r>
              <a:rPr lang="fr-FR" dirty="0" err="1" smtClean="0"/>
              <a:t>width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half</a:t>
            </a:r>
            <a:r>
              <a:rPr lang="fr-FR" baseline="0" dirty="0" smtClean="0"/>
              <a:t> maximum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5539-AC94-436A-A733-BCF538EEE98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1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12 000 : ~5</a:t>
            </a:r>
          </a:p>
          <a:p>
            <a:r>
              <a:rPr lang="fr-FR" dirty="0" smtClean="0"/>
              <a:t>20 000 : ~10</a:t>
            </a:r>
          </a:p>
          <a:p>
            <a:r>
              <a:rPr lang="fr-FR" dirty="0" smtClean="0"/>
              <a:t>50</a:t>
            </a:r>
            <a:r>
              <a:rPr lang="fr-FR" baseline="0" dirty="0" smtClean="0"/>
              <a:t> 000 : ~100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5539-AC94-436A-A733-BCF538EEE98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08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Walength</a:t>
            </a:r>
            <a:r>
              <a:rPr lang="fr-FR" dirty="0" smtClean="0"/>
              <a:t> ~20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5539-AC94-436A-A733-BCF538EEE98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99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5539-AC94-436A-A733-BCF538EEE98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4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5539-AC94-436A-A733-BCF538EEE98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21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D88097-BCCE-4802-AB90-146D05CF8CC4}" type="datetimeFigureOut">
              <a:rPr lang="fr-FR" smtClean="0"/>
              <a:t>21/08/2013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AB5C01A-904F-4F4D-A4A2-3BA13B324B5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927225"/>
          </a:xfrm>
        </p:spPr>
        <p:txBody>
          <a:bodyPr/>
          <a:lstStyle/>
          <a:p>
            <a:pPr algn="ctr"/>
            <a:r>
              <a:rPr lang="en-US" sz="4000" dirty="0"/>
              <a:t>Benchmarking CST impedance simulations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and </a:t>
            </a:r>
            <a:br>
              <a:rPr lang="en-US" sz="4000" dirty="0" smtClean="0"/>
            </a:br>
            <a:r>
              <a:rPr lang="en-US" sz="4000" dirty="0" smtClean="0"/>
              <a:t>application </a:t>
            </a:r>
            <a:r>
              <a:rPr lang="en-US" sz="4000" dirty="0"/>
              <a:t>to the BGV project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2592288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August 21st 2013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BE-ABP</a:t>
            </a:r>
          </a:p>
          <a:p>
            <a:pPr algn="ctr"/>
            <a:r>
              <a:rPr lang="en-US" dirty="0" err="1" smtClean="0"/>
              <a:t>Bérengère</a:t>
            </a:r>
            <a:r>
              <a:rPr lang="en-US" dirty="0" smtClean="0"/>
              <a:t> </a:t>
            </a:r>
            <a:r>
              <a:rPr lang="en-US" dirty="0" err="1" smtClean="0"/>
              <a:t>Lüthi</a:t>
            </a:r>
            <a:r>
              <a:rPr lang="en-US" dirty="0" smtClean="0"/>
              <a:t> – Summer Student 2013</a:t>
            </a:r>
          </a:p>
          <a:p>
            <a:pPr algn="ctr"/>
            <a:r>
              <a:rPr lang="en-US" dirty="0" smtClean="0"/>
              <a:t>Supervisors : </a:t>
            </a:r>
            <a:r>
              <a:rPr lang="en-US" dirty="0" err="1" smtClean="0"/>
              <a:t>Benoît</a:t>
            </a:r>
            <a:r>
              <a:rPr lang="en-US" dirty="0" smtClean="0"/>
              <a:t> </a:t>
            </a:r>
            <a:r>
              <a:rPr lang="en-US" dirty="0" err="1" smtClean="0"/>
              <a:t>Salvant</a:t>
            </a:r>
            <a:r>
              <a:rPr lang="en-US" dirty="0" smtClean="0"/>
              <a:t> and </a:t>
            </a:r>
            <a:r>
              <a:rPr lang="en-GB" dirty="0" smtClean="0"/>
              <a:t>Carlo </a:t>
            </a:r>
            <a:r>
              <a:rPr lang="en-GB" dirty="0" err="1" smtClean="0"/>
              <a:t>Zannini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Many thanks to </a:t>
            </a:r>
            <a:r>
              <a:rPr lang="en-GB" dirty="0" smtClean="0"/>
              <a:t>Serena </a:t>
            </a:r>
            <a:r>
              <a:rPr lang="fr-FR" dirty="0" err="1"/>
              <a:t>Persichelli</a:t>
            </a:r>
            <a:r>
              <a:rPr lang="en-GB" dirty="0" smtClean="0"/>
              <a:t>, Elias </a:t>
            </a:r>
            <a:r>
              <a:rPr lang="en-GB" dirty="0" err="1" smtClean="0"/>
              <a:t>Metral</a:t>
            </a:r>
            <a:r>
              <a:rPr lang="en-GB" dirty="0" smtClean="0"/>
              <a:t>, </a:t>
            </a:r>
            <a:r>
              <a:rPr lang="en-GB" dirty="0" err="1"/>
              <a:t>Massimiliano</a:t>
            </a:r>
            <a:r>
              <a:rPr lang="en-GB" dirty="0"/>
              <a:t> Ferro-</a:t>
            </a:r>
            <a:r>
              <a:rPr lang="en-GB" dirty="0" err="1"/>
              <a:t>Luzzi</a:t>
            </a:r>
            <a:r>
              <a:rPr lang="en-GB" dirty="0"/>
              <a:t>, </a:t>
            </a:r>
            <a:r>
              <a:rPr lang="en-GB" dirty="0" err="1"/>
              <a:t>Plamen</a:t>
            </a:r>
            <a:r>
              <a:rPr lang="en-GB" dirty="0"/>
              <a:t> </a:t>
            </a:r>
            <a:r>
              <a:rPr lang="en-GB" dirty="0" err="1"/>
              <a:t>Hopchev</a:t>
            </a:r>
            <a:r>
              <a:rPr lang="en-GB" dirty="0"/>
              <a:t>, </a:t>
            </a:r>
            <a:r>
              <a:rPr lang="en-GB" dirty="0" smtClean="0"/>
              <a:t>Ray </a:t>
            </a:r>
            <a:r>
              <a:rPr lang="fr-FR" dirty="0" err="1"/>
              <a:t>Veness</a:t>
            </a:r>
            <a:r>
              <a:rPr lang="en-GB" dirty="0" smtClean="0"/>
              <a:t>, </a:t>
            </a:r>
            <a:r>
              <a:rPr lang="en-GB" dirty="0" err="1"/>
              <a:t>Alexej</a:t>
            </a:r>
            <a:r>
              <a:rPr lang="en-GB" dirty="0"/>
              <a:t> </a:t>
            </a:r>
            <a:r>
              <a:rPr lang="en-GB" dirty="0" err="1"/>
              <a:t>Grudiev</a:t>
            </a:r>
            <a:r>
              <a:rPr lang="en-GB" dirty="0"/>
              <a:t>, Elena </a:t>
            </a:r>
            <a:r>
              <a:rPr lang="en-GB" dirty="0" err="1"/>
              <a:t>Shaposhnikova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60" t="1338" r="10160" b="-1338"/>
          <a:stretch/>
        </p:blipFill>
        <p:spPr>
          <a:xfrm>
            <a:off x="5121013" y="1667016"/>
            <a:ext cx="3882497" cy="16035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Longitudinal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4766" y="1292906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Results</a:t>
            </a:r>
            <a:r>
              <a:rPr lang="fr-FR" sz="2800" dirty="0" smtClean="0"/>
              <a:t> : Q factor (perturbation)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6165304"/>
            <a:ext cx="31683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10% to 20% </a:t>
            </a:r>
            <a:r>
              <a:rPr lang="fr-FR" dirty="0" err="1" smtClean="0">
                <a:sym typeface="Wingdings" pitchFamily="2" charset="2"/>
              </a:rPr>
              <a:t>error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399958"/>
              </p:ext>
            </p:extLst>
          </p:nvPr>
        </p:nvGraphicFramePr>
        <p:xfrm>
          <a:off x="467544" y="2060848"/>
          <a:ext cx="3960440" cy="4078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550094" y="4048718"/>
                <a:ext cx="3024336" cy="128105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Mesures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a fit :</a:t>
                </a:r>
              </a:p>
              <a:p>
                <a:endParaRPr lang="fr-FR" sz="2000" dirty="0"/>
              </a:p>
              <a:p>
                <a:r>
                  <a:rPr lang="fr-FR" sz="2000" dirty="0" smtClean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/>
                          </a:rPr>
                          <m:t>𝑅𝑠</m:t>
                        </m:r>
                      </m:num>
                      <m:den>
                        <m:r>
                          <a:rPr lang="fr-FR" sz="2000" b="0" i="1" smtClean="0">
                            <a:latin typeface="Cambria Math"/>
                          </a:rPr>
                          <m:t>1+</m:t>
                        </m:r>
                        <m:r>
                          <a:rPr lang="fr-FR" sz="2000" b="0" i="1" smtClean="0">
                            <a:latin typeface="Cambria Math"/>
                          </a:rPr>
                          <m:t>𝑗𝑄</m:t>
                        </m:r>
                        <m:r>
                          <a:rPr lang="fr-FR" sz="20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/>
                              </a:rPr>
                              <m:t>𝑓𝑟𝑒𝑠</m:t>
                            </m:r>
                          </m:den>
                        </m:f>
                        <m:r>
                          <a:rPr lang="fr-FR" sz="2000" b="0" i="1" smtClean="0"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/>
                              </a:rPr>
                              <m:t>𝑓𝑟𝑒𝑠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/>
                              </a:rPr>
                              <m:t>𝑓</m:t>
                            </m:r>
                          </m:den>
                        </m:f>
                        <m:r>
                          <a:rPr lang="fr-FR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094" y="4048718"/>
                <a:ext cx="3024336" cy="1281056"/>
              </a:xfrm>
              <a:prstGeom prst="rect">
                <a:avLst/>
              </a:prstGeom>
              <a:blipFill rotWithShape="1">
                <a:blip r:embed="rId4"/>
                <a:stretch>
                  <a:fillRect l="-2012"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645173" y="5544654"/>
                <a:ext cx="1944216" cy="61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𝑄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𝑓𝑟𝑒𝑠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2∗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𝐻𝑊𝐻𝑀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73" y="5544654"/>
                <a:ext cx="1944216" cy="6185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6833223" y="3570360"/>
            <a:ext cx="161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Frequency</a:t>
            </a:r>
            <a:r>
              <a:rPr lang="fr-FR" sz="1400" dirty="0" smtClean="0"/>
              <a:t> in </a:t>
            </a:r>
            <a:r>
              <a:rPr lang="fr-FR" sz="1400" dirty="0" err="1" smtClean="0"/>
              <a:t>Ghz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 rot="10800000">
            <a:off x="4962268" y="1619052"/>
            <a:ext cx="400110" cy="17423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fr-FR" sz="1400" dirty="0" err="1" smtClean="0"/>
              <a:t>Impedance</a:t>
            </a:r>
            <a:r>
              <a:rPr lang="fr-FR" sz="1400" dirty="0" smtClean="0"/>
              <a:t> in Ohm</a:t>
            </a: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5940152" y="1210257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Longitudinal </a:t>
            </a:r>
            <a:r>
              <a:rPr lang="fr-FR" sz="1400" dirty="0" err="1" smtClean="0"/>
              <a:t>impedance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CST PS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054149" y="246878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HWHM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86197" y="18448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1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" y="3356992"/>
            <a:ext cx="4392488" cy="17416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48680"/>
            <a:ext cx="8229600" cy="990600"/>
          </a:xfrm>
        </p:spPr>
        <p:txBody>
          <a:bodyPr/>
          <a:lstStyle/>
          <a:p>
            <a:r>
              <a:rPr lang="fr-FR" dirty="0" smtClean="0"/>
              <a:t>Longitudinal </a:t>
            </a:r>
            <a:r>
              <a:rPr lang="fr-FR" dirty="0" err="1" smtClean="0"/>
              <a:t>Impedance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11560" y="1489794"/>
                <a:ext cx="799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What if </a:t>
                </a:r>
                <a:r>
                  <a:rPr lang="fr-FR" dirty="0" err="1" smtClean="0"/>
                  <a:t>we</a:t>
                </a:r>
                <a:r>
                  <a:rPr lang="fr-FR" dirty="0" smtClean="0"/>
                  <a:t> change the </a:t>
                </a:r>
                <a:r>
                  <a:rPr lang="fr-FR" dirty="0" err="1" smtClean="0"/>
                  <a:t>conductivity</a:t>
                </a:r>
                <a:r>
                  <a:rPr lang="fr-FR" dirty="0" smtClean="0"/>
                  <a:t> </a:t>
                </a:r>
                <a:r>
                  <a:rPr lang="fr-FR" dirty="0" err="1" smtClean="0">
                    <a:sym typeface="Wingdings" pitchFamily="2" charset="2"/>
                  </a:rPr>
                  <a:t>from</a:t>
                </a:r>
                <a:r>
                  <a:rPr lang="fr-FR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sym typeface="Wingdings" pitchFamily="2" charset="2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sym typeface="Wingdings" pitchFamily="2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 smtClean="0"/>
                  <a:t>S/m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sym typeface="Wingdings" pitchFamily="2" charset="2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sym typeface="Wingdings" pitchFamily="2" charset="2"/>
                          </a:rPr>
                          <m:t>7</m:t>
                        </m:r>
                      </m:sup>
                    </m:sSup>
                  </m:oMath>
                </a14:m>
                <a:r>
                  <a:rPr lang="fr-FR" dirty="0" smtClean="0"/>
                  <a:t>S/m ?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89794"/>
                <a:ext cx="799288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1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343285" y="5486749"/>
            <a:ext cx="356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Note : issue </a:t>
            </a:r>
            <a:r>
              <a:rPr lang="fr-FR" i="1" dirty="0" err="1" smtClean="0"/>
              <a:t>when</a:t>
            </a:r>
            <a:r>
              <a:rPr lang="fr-FR" i="1" dirty="0" smtClean="0"/>
              <a:t> </a:t>
            </a:r>
            <a:r>
              <a:rPr lang="fr-FR" i="1" dirty="0" err="1" smtClean="0"/>
              <a:t>changing</a:t>
            </a:r>
            <a:r>
              <a:rPr lang="fr-FR" i="1" dirty="0" smtClean="0"/>
              <a:t> </a:t>
            </a:r>
          </a:p>
          <a:p>
            <a:r>
              <a:rPr lang="fr-FR" i="1" dirty="0" smtClean="0"/>
              <a:t>the </a:t>
            </a:r>
            <a:r>
              <a:rPr lang="fr-FR" i="1" dirty="0" err="1" smtClean="0"/>
              <a:t>conductivity</a:t>
            </a:r>
            <a:r>
              <a:rPr lang="fr-FR" i="1" dirty="0" smtClean="0"/>
              <a:t> in </a:t>
            </a:r>
            <a:r>
              <a:rPr lang="fr-FR" i="1" dirty="0" err="1" smtClean="0"/>
              <a:t>Eigenmode</a:t>
            </a:r>
            <a:endParaRPr lang="fr-FR" i="1" dirty="0" smtClean="0"/>
          </a:p>
          <a:p>
            <a:pPr marL="285750" indent="-285750">
              <a:buFont typeface="Wingdings"/>
              <a:buChar char="à"/>
            </a:pPr>
            <a:r>
              <a:rPr lang="fr-FR" i="1" dirty="0" smtClean="0">
                <a:sym typeface="Wingdings" pitchFamily="2" charset="2"/>
              </a:rPr>
              <a:t>CST support </a:t>
            </a:r>
            <a:r>
              <a:rPr lang="fr-FR" i="1" dirty="0" err="1" smtClean="0">
                <a:sym typeface="Wingdings" pitchFamily="2" charset="2"/>
              </a:rPr>
              <a:t>contacted</a:t>
            </a:r>
            <a:r>
              <a:rPr lang="fr-FR" i="1" dirty="0" smtClean="0"/>
              <a:t> </a:t>
            </a:r>
          </a:p>
          <a:p>
            <a:pPr marL="285750" indent="-285750">
              <a:buFont typeface="Wingdings"/>
              <a:buChar char="à"/>
            </a:pPr>
            <a:r>
              <a:rPr lang="fr-FR" i="1" dirty="0"/>
              <a:t>No </a:t>
            </a:r>
            <a:r>
              <a:rPr lang="fr-FR" i="1" dirty="0" err="1"/>
              <a:t>parameter</a:t>
            </a:r>
            <a:r>
              <a:rPr lang="fr-FR" i="1" dirty="0"/>
              <a:t> </a:t>
            </a:r>
            <a:r>
              <a:rPr lang="fr-FR" i="1" dirty="0" err="1"/>
              <a:t>sweep</a:t>
            </a:r>
            <a:r>
              <a:rPr lang="fr-FR" i="1" dirty="0"/>
              <a:t> </a:t>
            </a:r>
            <a:r>
              <a:rPr lang="fr-FR" i="1" dirty="0" smtClean="0"/>
              <a:t>possible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417902" y="2465050"/>
            <a:ext cx="21602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Ratio </a:t>
            </a:r>
            <a:r>
              <a:rPr lang="fr-FR" dirty="0"/>
              <a:t>more </a:t>
            </a:r>
            <a:r>
              <a:rPr lang="fr-FR" dirty="0" smtClean="0"/>
              <a:t>~2.5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74" y="2132856"/>
            <a:ext cx="4362210" cy="17277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74" y="4280710"/>
            <a:ext cx="4494608" cy="182031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96331" y="4018418"/>
            <a:ext cx="4878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Longitudinal </a:t>
            </a:r>
            <a:r>
              <a:rPr lang="fr-FR" sz="1400" dirty="0" err="1" smtClean="0"/>
              <a:t>impedance</a:t>
            </a:r>
            <a:r>
              <a:rPr lang="fr-FR" sz="1400" dirty="0" smtClean="0"/>
              <a:t> </a:t>
            </a:r>
            <a:r>
              <a:rPr lang="fr-FR" sz="1400" dirty="0" err="1" smtClean="0"/>
              <a:t>after</a:t>
            </a:r>
            <a:r>
              <a:rPr lang="fr-FR" sz="1400" dirty="0" smtClean="0"/>
              <a:t> a post </a:t>
            </a:r>
            <a:r>
              <a:rPr lang="fr-FR" sz="1400" dirty="0" err="1" smtClean="0"/>
              <a:t>processing</a:t>
            </a:r>
            <a:r>
              <a:rPr lang="fr-FR" sz="1400" dirty="0" smtClean="0"/>
              <a:t> on CST PS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135310" y="1855549"/>
            <a:ext cx="313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Longitudinal </a:t>
            </a:r>
            <a:r>
              <a:rPr lang="fr-FR" sz="1400" dirty="0" err="1" smtClean="0"/>
              <a:t>impedance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CST PS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71851" y="3076153"/>
            <a:ext cx="340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Longitudinal </a:t>
            </a:r>
            <a:r>
              <a:rPr lang="fr-FR" sz="1400" dirty="0" err="1" smtClean="0"/>
              <a:t>wake</a:t>
            </a:r>
            <a:r>
              <a:rPr lang="fr-FR" sz="1400" dirty="0" smtClean="0"/>
              <a:t> </a:t>
            </a:r>
            <a:r>
              <a:rPr lang="fr-FR" sz="1400" dirty="0" err="1" smtClean="0"/>
              <a:t>potential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CST PS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043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checks with ferrite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200" y="1280876"/>
            <a:ext cx="3563888" cy="85198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Wakefield simulations for a </a:t>
            </a:r>
          </a:p>
          <a:p>
            <a:pPr marL="0" indent="0">
              <a:buNone/>
            </a:pPr>
            <a:r>
              <a:rPr lang="en-GB" sz="1800" dirty="0" smtClean="0"/>
              <a:t>ferrite loaded cavity:</a:t>
            </a:r>
            <a:endParaRPr lang="en-GB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0" t="18726" b="43471"/>
          <a:stretch/>
        </p:blipFill>
        <p:spPr bwMode="auto">
          <a:xfrm>
            <a:off x="5220072" y="1804096"/>
            <a:ext cx="2875614" cy="185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3" t="17796" r="1108" b="43436"/>
          <a:stretch/>
        </p:blipFill>
        <p:spPr bwMode="auto">
          <a:xfrm>
            <a:off x="5076056" y="4300281"/>
            <a:ext cx="3346882" cy="228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9" t="19525" r="2166" b="46206"/>
          <a:stretch/>
        </p:blipFill>
        <p:spPr bwMode="auto">
          <a:xfrm>
            <a:off x="1614867" y="2141477"/>
            <a:ext cx="2115405" cy="199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9072" y="1280876"/>
            <a:ext cx="420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Longitudinal wake potential from CST PS </a:t>
            </a:r>
            <a:br>
              <a:rPr lang="en-GB" sz="1400" dirty="0" smtClean="0"/>
            </a:br>
            <a:r>
              <a:rPr lang="en-GB" sz="1400" dirty="0" smtClean="0"/>
              <a:t>with increasing number of mesh cells from 256k to 2M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504075"/>
            <a:ext cx="4547249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ym typeface="Wingdings" pitchFamily="2" charset="2"/>
              </a:rPr>
              <a:t> </a:t>
            </a:r>
            <a:r>
              <a:rPr lang="en-GB" sz="1400" dirty="0" smtClean="0"/>
              <a:t>Computed parameters</a:t>
            </a:r>
          </a:p>
          <a:p>
            <a:r>
              <a:rPr lang="en-GB" sz="1400" dirty="0" smtClean="0"/>
              <a:t>	</a:t>
            </a:r>
            <a:r>
              <a:rPr lang="en-GB" sz="1400" b="1" dirty="0" smtClean="0"/>
              <a:t>Q=</a:t>
            </a:r>
            <a:r>
              <a:rPr lang="en-GB" sz="1400" b="1" dirty="0" err="1" smtClean="0"/>
              <a:t>fres</a:t>
            </a:r>
            <a:r>
              <a:rPr lang="en-GB" sz="1400" b="1" dirty="0" smtClean="0"/>
              <a:t>/(2*HWHM)=4.34</a:t>
            </a:r>
          </a:p>
          <a:p>
            <a:r>
              <a:rPr lang="en-GB" sz="1400" b="1" dirty="0" smtClean="0"/>
              <a:t>	</a:t>
            </a:r>
            <a:r>
              <a:rPr lang="en-GB" sz="1400" b="1" dirty="0" err="1" smtClean="0"/>
              <a:t>fres</a:t>
            </a:r>
            <a:r>
              <a:rPr lang="en-GB" sz="1400" b="1" dirty="0" smtClean="0"/>
              <a:t>=570 MHz</a:t>
            </a:r>
          </a:p>
          <a:p>
            <a:r>
              <a:rPr lang="en-GB" sz="1400" b="1" dirty="0" smtClean="0"/>
              <a:t>	R=303 Ohm</a:t>
            </a:r>
          </a:p>
          <a:p>
            <a:r>
              <a:rPr lang="en-GB" sz="1400" b="1" dirty="0" smtClean="0"/>
              <a:t>	R/Q=70 Ohm</a:t>
            </a:r>
          </a:p>
          <a:p>
            <a:endParaRPr lang="en-GB" sz="1400" dirty="0"/>
          </a:p>
          <a:p>
            <a:r>
              <a:rPr lang="en-GB" sz="1400" dirty="0" smtClean="0">
                <a:sym typeface="Wingdings" pitchFamily="2" charset="2"/>
              </a:rPr>
              <a:t> </a:t>
            </a:r>
            <a:r>
              <a:rPr lang="en-GB" sz="1400" dirty="0" smtClean="0"/>
              <a:t>Seems to have converged with number of mesh cells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66483" y="3799716"/>
            <a:ext cx="451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Longitudinal impedance from CST PS </a:t>
            </a:r>
            <a:br>
              <a:rPr lang="en-GB" sz="1400" dirty="0" smtClean="0"/>
            </a:br>
            <a:r>
              <a:rPr lang="en-GB" sz="1400" dirty="0" smtClean="0"/>
              <a:t>with increasing number of mesh cells from 256k to 2M </a:t>
            </a:r>
            <a:endParaRPr lang="en-GB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3227570" y="2141477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Ferrite </a:t>
            </a:r>
          </a:p>
          <a:p>
            <a:r>
              <a:rPr lang="fr-FR" dirty="0" err="1" smtClean="0"/>
              <a:t>material</a:t>
            </a:r>
            <a:endParaRPr lang="fr-FR" dirty="0"/>
          </a:p>
        </p:txBody>
      </p:sp>
      <p:cxnSp>
        <p:nvCxnSpPr>
          <p:cNvPr id="7" name="Connecteur droit avec flèche 6"/>
          <p:cNvCxnSpPr>
            <a:stCxn id="4" idx="1"/>
          </p:cNvCxnSpPr>
          <p:nvPr/>
        </p:nvCxnSpPr>
        <p:spPr>
          <a:xfrm flipH="1">
            <a:off x="2915816" y="2464643"/>
            <a:ext cx="311754" cy="2671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23" y="188640"/>
            <a:ext cx="8229600" cy="936104"/>
          </a:xfrm>
        </p:spPr>
        <p:txBody>
          <a:bodyPr/>
          <a:lstStyle/>
          <a:p>
            <a:r>
              <a:rPr lang="en-GB" dirty="0" smtClean="0"/>
              <a:t>First checks with ferrite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8" y="1196752"/>
            <a:ext cx="8937340" cy="4857403"/>
          </a:xfrm>
        </p:spPr>
        <p:txBody>
          <a:bodyPr>
            <a:normAutofit/>
          </a:bodyPr>
          <a:lstStyle/>
          <a:p>
            <a:r>
              <a:rPr lang="en-GB" sz="1600" dirty="0" err="1" smtClean="0"/>
              <a:t>Eigenmode</a:t>
            </a:r>
            <a:r>
              <a:rPr lang="en-GB" sz="1600" dirty="0" smtClean="0"/>
              <a:t> simulations for the same ferrite loaded cavity:</a:t>
            </a:r>
          </a:p>
          <a:p>
            <a:r>
              <a:rPr lang="en-GB" sz="1600" dirty="0" smtClean="0"/>
              <a:t>Note: many problems, even after the new release and the hotfix (following the email of Serena)</a:t>
            </a:r>
          </a:p>
          <a:p>
            <a:r>
              <a:rPr lang="en-GB" sz="1600" dirty="0" smtClean="0"/>
              <a:t>Note: perturbation values (shunt impedance and Q factors) should be used with </a:t>
            </a:r>
            <a:r>
              <a:rPr lang="en-GB" sz="1600" dirty="0" err="1" smtClean="0"/>
              <a:t>lossy</a:t>
            </a:r>
            <a:r>
              <a:rPr lang="en-GB" sz="1600" dirty="0" smtClean="0"/>
              <a:t> materials</a:t>
            </a:r>
            <a:endParaRPr lang="en-GB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1" t="20372" r="1358" b="45359"/>
          <a:stretch/>
        </p:blipFill>
        <p:spPr bwMode="auto">
          <a:xfrm>
            <a:off x="844896" y="2204864"/>
            <a:ext cx="2321859" cy="199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4337" y="4725144"/>
            <a:ext cx="447818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ym typeface="Wingdings" pitchFamily="2" charset="2"/>
              </a:rPr>
              <a:t> </a:t>
            </a:r>
            <a:r>
              <a:rPr lang="en-GB" sz="1400" dirty="0" smtClean="0"/>
              <a:t>Computed parameters from </a:t>
            </a:r>
            <a:r>
              <a:rPr lang="en-GB" sz="1400" dirty="0" err="1" smtClean="0"/>
              <a:t>wakefield</a:t>
            </a:r>
            <a:r>
              <a:rPr lang="en-GB" sz="1400" dirty="0" smtClean="0"/>
              <a:t> (CST PS)</a:t>
            </a:r>
          </a:p>
          <a:p>
            <a:r>
              <a:rPr lang="en-GB" sz="1400" dirty="0" smtClean="0"/>
              <a:t>	</a:t>
            </a:r>
            <a:r>
              <a:rPr lang="en-GB" sz="1400" b="1" dirty="0" smtClean="0"/>
              <a:t>Q=</a:t>
            </a:r>
            <a:r>
              <a:rPr lang="en-GB" sz="1400" b="1" dirty="0" err="1" smtClean="0"/>
              <a:t>fres</a:t>
            </a:r>
            <a:r>
              <a:rPr lang="en-GB" sz="1400" b="1" dirty="0" smtClean="0"/>
              <a:t>/(2*HWHM)=4.34</a:t>
            </a:r>
          </a:p>
          <a:p>
            <a:r>
              <a:rPr lang="en-GB" sz="1400" b="1" dirty="0" smtClean="0"/>
              <a:t>	</a:t>
            </a:r>
            <a:r>
              <a:rPr lang="en-GB" sz="1400" b="1" dirty="0" err="1" smtClean="0"/>
              <a:t>fres</a:t>
            </a:r>
            <a:r>
              <a:rPr lang="en-GB" sz="1400" b="1" dirty="0" smtClean="0"/>
              <a:t>=572 MHz</a:t>
            </a:r>
          </a:p>
          <a:p>
            <a:r>
              <a:rPr lang="en-GB" sz="1400" b="1" dirty="0" smtClean="0"/>
              <a:t>	R=303 Ohm</a:t>
            </a:r>
          </a:p>
          <a:p>
            <a:r>
              <a:rPr lang="en-GB" sz="1400" b="1" dirty="0" smtClean="0"/>
              <a:t>	R/Q=70 Ohm</a:t>
            </a:r>
          </a:p>
          <a:p>
            <a:endParaRPr lang="en-GB" sz="1400" dirty="0"/>
          </a:p>
          <a:p>
            <a:r>
              <a:rPr lang="en-GB" sz="1400" dirty="0" smtClean="0">
                <a:sym typeface="Wingdings" pitchFamily="2" charset="2"/>
              </a:rPr>
              <a:t> </a:t>
            </a:r>
            <a:r>
              <a:rPr lang="en-GB" sz="1400" dirty="0" smtClean="0"/>
              <a:t>Seems to have converged with number of mesh cells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2393102"/>
            <a:ext cx="464400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GB" sz="1400" dirty="0" smtClean="0"/>
              <a:t>Computed parameters from </a:t>
            </a:r>
            <a:r>
              <a:rPr lang="en-GB" sz="1400" dirty="0" err="1" smtClean="0"/>
              <a:t>eigenmode</a:t>
            </a:r>
            <a:r>
              <a:rPr lang="en-GB" sz="1400" dirty="0" smtClean="0"/>
              <a:t> (CST EM):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sz="1400" dirty="0" smtClean="0"/>
              <a:t>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 mode</a:t>
            </a:r>
          </a:p>
          <a:p>
            <a:r>
              <a:rPr lang="en-GB" sz="1400" dirty="0" smtClean="0"/>
              <a:t>	</a:t>
            </a:r>
            <a:r>
              <a:rPr lang="en-GB" sz="1400" b="1" dirty="0" smtClean="0"/>
              <a:t>Q(</a:t>
            </a:r>
            <a:r>
              <a:rPr lang="en-GB" sz="1400" b="1" dirty="0" err="1" smtClean="0"/>
              <a:t>lossy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eigenmode</a:t>
            </a:r>
            <a:r>
              <a:rPr lang="en-GB" sz="1400" b="1" dirty="0" smtClean="0"/>
              <a:t>)=3.05</a:t>
            </a:r>
          </a:p>
          <a:p>
            <a:r>
              <a:rPr lang="en-GB" sz="1400" dirty="0" smtClean="0"/>
              <a:t>	</a:t>
            </a:r>
            <a:r>
              <a:rPr lang="en-GB" sz="1400" b="1" dirty="0" err="1" smtClean="0"/>
              <a:t>fres</a:t>
            </a:r>
            <a:r>
              <a:rPr lang="en-GB" sz="1400" b="1" dirty="0" smtClean="0"/>
              <a:t>=566 MHz</a:t>
            </a:r>
          </a:p>
          <a:p>
            <a:r>
              <a:rPr lang="en-GB" sz="1400" dirty="0" smtClean="0"/>
              <a:t>	</a:t>
            </a:r>
            <a:r>
              <a:rPr lang="en-GB" sz="1400" b="1" dirty="0" smtClean="0"/>
              <a:t>R(from </a:t>
            </a:r>
            <a:r>
              <a:rPr lang="en-GB" sz="1400" b="1" dirty="0" err="1" smtClean="0"/>
              <a:t>lossy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eigenmode</a:t>
            </a:r>
            <a:r>
              <a:rPr lang="en-GB" sz="1400" b="1" dirty="0" smtClean="0"/>
              <a:t>)=346 </a:t>
            </a:r>
            <a:r>
              <a:rPr lang="en-GB" sz="1400" b="1" dirty="0" err="1" smtClean="0"/>
              <a:t>LinacOhm</a:t>
            </a:r>
            <a:endParaRPr lang="en-GB" sz="1400" b="1" dirty="0" smtClean="0"/>
          </a:p>
          <a:p>
            <a:r>
              <a:rPr lang="en-GB" sz="1400" b="1" dirty="0" smtClean="0"/>
              <a:t>	R/Q= 114 </a:t>
            </a:r>
            <a:r>
              <a:rPr lang="en-GB" sz="1400" b="1" dirty="0" err="1" smtClean="0"/>
              <a:t>LinacOhm</a:t>
            </a:r>
            <a:endParaRPr lang="en-GB" sz="1400" b="1" dirty="0" smtClean="0"/>
          </a:p>
          <a:p>
            <a:endParaRPr lang="en-GB" sz="1400" dirty="0"/>
          </a:p>
          <a:p>
            <a:r>
              <a:rPr lang="en-GB" sz="1400" dirty="0" smtClean="0">
                <a:sym typeface="Wingdings" pitchFamily="2" charset="2"/>
              </a:rPr>
              <a:t> </a:t>
            </a:r>
            <a:r>
              <a:rPr lang="en-GB" sz="1400" dirty="0" err="1" smtClean="0"/>
              <a:t>Eigenmode</a:t>
            </a:r>
            <a:r>
              <a:rPr lang="en-GB" sz="1400" dirty="0" smtClean="0"/>
              <a:t> solver converged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72517" y="4725144"/>
            <a:ext cx="38260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GB" dirty="0" smtClean="0">
                <a:sym typeface="Wingdings" pitchFamily="2" charset="2"/>
              </a:rPr>
              <a:t>Orders of magnitude between the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two solvers are the same, but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significant difference in the Q (50%)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dirty="0" smtClean="0">
                <a:sym typeface="Wingdings" pitchFamily="2" charset="2"/>
              </a:rPr>
              <a:t>R/Q looks reasonable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dirty="0" smtClean="0">
                <a:sym typeface="Wingdings" pitchFamily="2" charset="2"/>
              </a:rPr>
              <a:t>But which code should we believe?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dirty="0" smtClean="0">
                <a:sym typeface="Wingdings" pitchFamily="2" charset="2"/>
              </a:rPr>
              <a:t>We should also check with HFSS.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33427" y="2193477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Ferrite </a:t>
            </a:r>
          </a:p>
          <a:p>
            <a:r>
              <a:rPr lang="fr-FR" dirty="0" err="1" smtClean="0"/>
              <a:t>material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9" idx="1"/>
          </p:cNvCxnSpPr>
          <p:nvPr/>
        </p:nvCxnSpPr>
        <p:spPr>
          <a:xfrm flipH="1">
            <a:off x="2321673" y="2516643"/>
            <a:ext cx="311754" cy="2671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200" dirty="0"/>
          </a:p>
          <a:p>
            <a:pPr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Longitudinal </a:t>
            </a:r>
            <a:r>
              <a:rPr lang="fr-FR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Impedance</a:t>
            </a:r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Benchmarks</a:t>
            </a:r>
          </a:p>
          <a:p>
            <a:pPr>
              <a:buFont typeface="Wingdings" pitchFamily="2" charset="2"/>
              <a:buChar char="Ø"/>
            </a:pPr>
            <a:endParaRPr lang="fr-FR" sz="3200" dirty="0" smtClean="0"/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Transverse </a:t>
            </a:r>
            <a:r>
              <a:rPr lang="fr-FR" sz="3200" dirty="0" err="1" smtClean="0"/>
              <a:t>Impedance</a:t>
            </a:r>
            <a:r>
              <a:rPr lang="fr-FR" sz="3200" dirty="0" smtClean="0"/>
              <a:t> Benchmarks</a:t>
            </a:r>
          </a:p>
          <a:p>
            <a:pPr>
              <a:buFont typeface="Wingdings" pitchFamily="2" charset="2"/>
              <a:buChar char="Ø"/>
            </a:pPr>
            <a:endParaRPr lang="fr-FR" sz="3200" dirty="0" smtClean="0"/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Application to BGV </a:t>
            </a:r>
            <a:r>
              <a:rPr lang="fr-FR" sz="3200" dirty="0" err="1" smtClean="0"/>
              <a:t>studies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563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Transverse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Plan of </a:t>
            </a:r>
            <a:r>
              <a:rPr lang="fr-FR" sz="2800" dirty="0" err="1" smtClean="0"/>
              <a:t>studies</a:t>
            </a: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r>
              <a:rPr lang="fr-FR" dirty="0" smtClean="0"/>
              <a:t>Simple </a:t>
            </a:r>
            <a:r>
              <a:rPr lang="fr-FR" dirty="0" err="1" smtClean="0"/>
              <a:t>cavity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solvers</a:t>
            </a:r>
            <a:r>
              <a:rPr lang="fr-FR" dirty="0" smtClean="0"/>
              <a:t> : </a:t>
            </a:r>
            <a:r>
              <a:rPr lang="fr-FR" dirty="0" err="1" smtClean="0"/>
              <a:t>Eigenmode</a:t>
            </a:r>
            <a:r>
              <a:rPr lang="fr-FR" dirty="0" smtClean="0"/>
              <a:t> and Wakefield</a:t>
            </a:r>
          </a:p>
          <a:p>
            <a:pPr lvl="3">
              <a:buFont typeface="Wingdings" pitchFamily="2" charset="2"/>
              <a:buChar char="Ø"/>
            </a:pPr>
            <a:r>
              <a:rPr lang="fr-FR" sz="2000" dirty="0" err="1" smtClean="0"/>
              <a:t>Studies</a:t>
            </a:r>
            <a:r>
              <a:rPr lang="fr-FR" sz="2000" dirty="0" smtClean="0"/>
              <a:t> </a:t>
            </a:r>
            <a:r>
              <a:rPr lang="fr-FR" sz="2000" dirty="0"/>
              <a:t>on </a:t>
            </a:r>
            <a:r>
              <a:rPr lang="fr-FR" sz="2000" dirty="0" err="1"/>
              <a:t>both</a:t>
            </a:r>
            <a:r>
              <a:rPr lang="fr-FR" sz="2000" dirty="0"/>
              <a:t> magnitude and </a:t>
            </a:r>
            <a:r>
              <a:rPr lang="fr-FR" sz="2000" dirty="0" smtClean="0"/>
              <a:t>Q</a:t>
            </a:r>
          </a:p>
          <a:p>
            <a:pPr lvl="3">
              <a:buFont typeface="Wingdings" pitchFamily="2" charset="2"/>
              <a:buChar char="Ø"/>
            </a:pPr>
            <a:r>
              <a:rPr lang="fr-FR" sz="2000" dirty="0" smtClean="0"/>
              <a:t> First mode </a:t>
            </a:r>
            <a:r>
              <a:rPr lang="fr-FR" sz="2000" dirty="0" err="1" smtClean="0"/>
              <a:t>only</a:t>
            </a:r>
            <a:endParaRPr lang="fr-FR" sz="2000" dirty="0" smtClean="0"/>
          </a:p>
          <a:p>
            <a:pPr lvl="3">
              <a:buFont typeface="Wingdings" pitchFamily="2" charset="2"/>
              <a:buChar char="Ø"/>
            </a:pPr>
            <a:endParaRPr lang="fr-FR" sz="2000" dirty="0"/>
          </a:p>
          <a:p>
            <a:pPr lvl="3">
              <a:buFont typeface="Wingdings" pitchFamily="2" charset="2"/>
              <a:buChar char="Ø"/>
            </a:pPr>
            <a:endParaRPr lang="fr-FR" sz="2000" dirty="0"/>
          </a:p>
          <a:p>
            <a:endParaRPr lang="fr-FR" dirty="0" smtClean="0"/>
          </a:p>
          <a:p>
            <a:pPr marL="0" indent="0"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9474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3" y="3790112"/>
            <a:ext cx="1453879" cy="14593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5193"/>
          <a:stretch/>
        </p:blipFill>
        <p:spPr>
          <a:xfrm>
            <a:off x="4063111" y="3552717"/>
            <a:ext cx="5046304" cy="26589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Transverse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27984" y="1506042"/>
            <a:ext cx="396044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Wakefield </a:t>
            </a:r>
            <a:r>
              <a:rPr lang="fr-FR" b="1" dirty="0" err="1" smtClean="0"/>
              <a:t>Solver</a:t>
            </a:r>
            <a:endParaRPr lang="fr-FR" b="1" dirty="0" smtClean="0"/>
          </a:p>
          <a:p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Direct values in </a:t>
            </a:r>
            <a:r>
              <a:rPr lang="fr-FR" dirty="0" err="1" smtClean="0"/>
              <a:t>results</a:t>
            </a:r>
            <a:endParaRPr lang="fr-FR" dirty="0"/>
          </a:p>
          <a:p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61523" y="1506042"/>
                <a:ext cx="3960440" cy="22109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Eigenmode </a:t>
                </a:r>
                <a:r>
                  <a:rPr lang="fr-FR" b="1" dirty="0" err="1" smtClean="0"/>
                  <a:t>Solver</a:t>
                </a:r>
                <a:endParaRPr lang="fr-FR" b="1" dirty="0" smtClean="0"/>
              </a:p>
              <a:p>
                <a:endParaRPr lang="fr-FR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Uses longitudinal values and </a:t>
                </a:r>
                <a:r>
                  <a:rPr lang="fr-FR" dirty="0" err="1" smtClean="0"/>
                  <a:t>Panofski</a:t>
                </a:r>
                <a:r>
                  <a:rPr lang="fr-FR" dirty="0" smtClean="0"/>
                  <a:t>-Wenzel </a:t>
                </a:r>
                <a:r>
                  <a:rPr lang="fr-FR" dirty="0" err="1" smtClean="0"/>
                  <a:t>equation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calculate</a:t>
                </a:r>
                <a:r>
                  <a:rPr lang="fr-FR" dirty="0" smtClean="0"/>
                  <a:t> transverse </a:t>
                </a:r>
                <a:r>
                  <a:rPr lang="fr-FR" dirty="0" err="1" smtClean="0"/>
                  <a:t>impedance</a:t>
                </a:r>
                <a:endParaRPr lang="fr-FR" dirty="0" smtClean="0"/>
              </a:p>
              <a:p>
                <a:endParaRPr lang="fr-FR" dirty="0"/>
              </a:p>
              <a:p>
                <a:pPr algn="ctr"/>
                <a:r>
                  <a:rPr lang="fr-FR" dirty="0" smtClean="0"/>
                  <a:t>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𝑤</m:t>
                        </m:r>
                      </m:den>
                    </m:f>
                    <m:r>
                      <a:rPr lang="fr-FR" dirty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fr-FR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/>
                          <m:t>Rs</m:t>
                        </m:r>
                        <m:r>
                          <m:rPr>
                            <m:nor/>
                          </m:rPr>
                          <a:rPr lang="fr-FR" dirty="0"/>
                          <m:t>@</m:t>
                        </m:r>
                        <m:r>
                          <m:rPr>
                            <m:nor/>
                          </m:rPr>
                          <a:rPr lang="fr-FR" dirty="0"/>
                          <m:t>dmm</m:t>
                        </m:r>
                        <m:r>
                          <m:rPr>
                            <m:nor/>
                          </m:rPr>
                          <a:rPr lang="fr-FR" dirty="0"/>
                          <m:t>−</m:t>
                        </m:r>
                        <m:r>
                          <m:rPr>
                            <m:nor/>
                          </m:rPr>
                          <a:rPr lang="fr-FR" dirty="0"/>
                          <m:t>Rs</m:t>
                        </m:r>
                        <m:r>
                          <m:rPr>
                            <m:nor/>
                          </m:rPr>
                          <a:rPr lang="fr-FR" dirty="0"/>
                          <m:t>@0</m:t>
                        </m:r>
                        <m:r>
                          <m:rPr>
                            <m:nor/>
                          </m:rPr>
                          <a:rPr lang="fr-FR" dirty="0"/>
                          <m:t>mm</m:t>
                        </m:r>
                      </m:num>
                      <m:den>
                        <m:r>
                          <a:rPr lang="fr-FR" b="0" i="1" dirty="0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fr-FR" b="0" i="1" dirty="0" smtClean="0">
                            <a:latin typeface="Cambria Math"/>
                            <a:ea typeface="Cambria Math"/>
                          </a:rPr>
                          <m:t>²</m:t>
                        </m:r>
                      </m:den>
                    </m:f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23" y="1506042"/>
                <a:ext cx="3960440" cy="2210990"/>
              </a:xfrm>
              <a:prstGeom prst="rect">
                <a:avLst/>
              </a:prstGeom>
              <a:blipFill rotWithShape="1">
                <a:blip r:embed="rId4"/>
                <a:stretch>
                  <a:fillRect l="-915" t="-54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395536" y="6381328"/>
            <a:ext cx="87484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Conclusion : </a:t>
            </a:r>
            <a:r>
              <a:rPr lang="fr-FR" dirty="0" err="1" smtClean="0"/>
              <a:t>need</a:t>
            </a:r>
            <a:r>
              <a:rPr lang="fr-FR" dirty="0" smtClean="0"/>
              <a:t> a </a:t>
            </a:r>
            <a:r>
              <a:rPr lang="fr-FR" dirty="0" err="1" smtClean="0"/>
              <a:t>way</a:t>
            </a:r>
            <a:r>
              <a:rPr lang="fr-FR" dirty="0" smtClean="0"/>
              <a:t> to know </a:t>
            </a:r>
            <a:r>
              <a:rPr lang="fr-FR" dirty="0" err="1" smtClean="0"/>
              <a:t>which</a:t>
            </a:r>
            <a:r>
              <a:rPr lang="fr-FR" dirty="0" smtClean="0"/>
              <a:t> modes </a:t>
            </a:r>
            <a:r>
              <a:rPr lang="fr-FR" dirty="0" err="1" smtClean="0"/>
              <a:t>really</a:t>
            </a:r>
            <a:r>
              <a:rPr lang="fr-FR" dirty="0" smtClean="0"/>
              <a:t> are transverse modes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1278" y="5229199"/>
            <a:ext cx="375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Simulation and </a:t>
            </a:r>
            <a:r>
              <a:rPr lang="fr-FR" sz="1600" dirty="0" err="1" smtClean="0"/>
              <a:t>calculation</a:t>
            </a:r>
            <a:r>
              <a:rPr lang="fr-FR" sz="1600" dirty="0" smtClean="0"/>
              <a:t> of the transverse modes.</a:t>
            </a:r>
          </a:p>
          <a:p>
            <a:r>
              <a:rPr lang="fr-FR" sz="1600" dirty="0" smtClean="0"/>
              <a:t>Radius = 50 mm and </a:t>
            </a:r>
            <a:r>
              <a:rPr lang="fr-FR" sz="1600" dirty="0" err="1"/>
              <a:t>l</a:t>
            </a:r>
            <a:r>
              <a:rPr lang="fr-FR" sz="1600" dirty="0" err="1" smtClean="0"/>
              <a:t>ength</a:t>
            </a:r>
            <a:r>
              <a:rPr lang="fr-FR" sz="1600" dirty="0" smtClean="0"/>
              <a:t> = 20 mm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979712" y="4005064"/>
            <a:ext cx="144016" cy="51470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031320" y="3893082"/>
            <a:ext cx="88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radius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2411760" y="4581128"/>
            <a:ext cx="216024" cy="7200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113250" y="47251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length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Transverse </a:t>
            </a:r>
            <a:r>
              <a:rPr lang="fr-FR" dirty="0" err="1" smtClean="0"/>
              <a:t>Impedance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08650"/>
                <a:ext cx="6151117" cy="1684784"/>
              </a:xfrm>
              <a:solidFill>
                <a:srgbClr val="FFFF00"/>
              </a:solidFill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dirty="0" err="1" smtClean="0"/>
                  <a:t>Idea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make</a:t>
                </a:r>
                <a:r>
                  <a:rPr lang="fr-FR" dirty="0" smtClean="0"/>
                  <a:t> the distinction </a:t>
                </a:r>
                <a:r>
                  <a:rPr lang="fr-FR" dirty="0" err="1" smtClean="0"/>
                  <a:t>between</a:t>
                </a:r>
                <a:r>
                  <a:rPr lang="fr-FR" dirty="0" smtClean="0"/>
                  <a:t> real and </a:t>
                </a:r>
                <a:r>
                  <a:rPr lang="fr-FR" dirty="0" err="1" smtClean="0"/>
                  <a:t>fake</a:t>
                </a:r>
                <a:r>
                  <a:rPr lang="fr-FR" dirty="0" smtClean="0"/>
                  <a:t> mode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the </a:t>
                </a:r>
                <a:r>
                  <a:rPr lang="fr-FR" dirty="0" err="1" smtClean="0"/>
                  <a:t>Eigenmode</a:t>
                </a:r>
                <a:r>
                  <a:rPr lang="fr-FR" dirty="0"/>
                  <a:t> </a:t>
                </a:r>
                <a:r>
                  <a:rPr lang="fr-FR" dirty="0" err="1" smtClean="0"/>
                  <a:t>solver</a:t>
                </a:r>
                <a:r>
                  <a:rPr lang="fr-FR" dirty="0" smtClean="0"/>
                  <a:t> :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>
                  <a:buFontTx/>
                  <a:buChar char="-"/>
                </a:pPr>
                <a:r>
                  <a:rPr lang="fr-FR" dirty="0" smtClean="0"/>
                  <a:t>If not real transverse mode : noise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/>
                      <m:t>Rs</m:t>
                    </m:r>
                    <m:r>
                      <m:rPr>
                        <m:nor/>
                      </m:rPr>
                      <a:rPr lang="fr-FR" dirty="0"/>
                      <m:t>@</m:t>
                    </m:r>
                    <m:r>
                      <m:rPr>
                        <m:nor/>
                      </m:rPr>
                      <a:rPr lang="fr-FR" dirty="0"/>
                      <m:t>dmm</m:t>
                    </m:r>
                    <m:r>
                      <m:rPr>
                        <m:nor/>
                      </m:rPr>
                      <a:rPr lang="fr-FR" dirty="0"/>
                      <m:t>−</m:t>
                    </m:r>
                    <m:r>
                      <m:rPr>
                        <m:nor/>
                      </m:rPr>
                      <a:rPr lang="fr-FR" dirty="0"/>
                      <m:t>Rs</m:t>
                    </m:r>
                    <m:r>
                      <m:rPr>
                        <m:nor/>
                      </m:rPr>
                      <a:rPr lang="fr-FR" dirty="0"/>
                      <m:t>@0</m:t>
                    </m:r>
                    <m:r>
                      <m:rPr>
                        <m:nor/>
                      </m:rPr>
                      <a:rPr lang="fr-FR" dirty="0"/>
                      <m:t>mm</m:t>
                    </m:r>
                  </m:oMath>
                </a14:m>
                <a:r>
                  <a:rPr lang="fr-FR" dirty="0" smtClean="0"/>
                  <a:t> = f(d²) if real mode</a:t>
                </a:r>
              </a:p>
              <a:p>
                <a:pPr>
                  <a:buFontTx/>
                  <a:buChar char="-"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08650"/>
                <a:ext cx="6151117" cy="1684784"/>
              </a:xfrm>
              <a:blipFill rotWithShape="1">
                <a:blip r:embed="rId2"/>
                <a:stretch>
                  <a:fillRect l="-1189" t="-5797" b="-47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1" y="3068960"/>
            <a:ext cx="7956376" cy="36959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53" y="639568"/>
            <a:ext cx="2041198" cy="20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Transverse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Cavity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endParaRPr lang="fr-FR" sz="2000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sz="2000" dirty="0" err="1" smtClean="0"/>
              <a:t>Conductivity</a:t>
            </a:r>
            <a:r>
              <a:rPr lang="fr-FR" sz="2000" dirty="0" smtClean="0"/>
              <a:t> = 1e3 S/m</a:t>
            </a:r>
          </a:p>
          <a:p>
            <a:pPr marL="0" indent="0">
              <a:buNone/>
            </a:pPr>
            <a:r>
              <a:rPr lang="fr-FR" sz="2000" dirty="0" smtClean="0"/>
              <a:t> </a:t>
            </a:r>
            <a:r>
              <a:rPr lang="fr-FR" sz="2000" dirty="0"/>
              <a:t>(in </a:t>
            </a:r>
            <a:r>
              <a:rPr lang="fr-FR" sz="2000" dirty="0" err="1"/>
              <a:t>order</a:t>
            </a:r>
            <a:r>
              <a:rPr lang="fr-FR" sz="2000" dirty="0"/>
              <a:t> to </a:t>
            </a:r>
            <a:r>
              <a:rPr lang="fr-FR" sz="2000" dirty="0" err="1"/>
              <a:t>get</a:t>
            </a:r>
            <a:r>
              <a:rPr lang="fr-FR" sz="2000" dirty="0"/>
              <a:t> </a:t>
            </a:r>
            <a:r>
              <a:rPr lang="fr-FR" sz="2000" dirty="0" err="1"/>
              <a:t>reasonnable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r>
              <a:rPr lang="fr-FR" sz="2000" dirty="0"/>
              <a:t>simulation time</a:t>
            </a:r>
            <a:r>
              <a:rPr lang="fr-FR" sz="2000" dirty="0" smtClean="0"/>
              <a:t>)</a:t>
            </a:r>
          </a:p>
          <a:p>
            <a:r>
              <a:rPr lang="fr-FR" sz="2000" dirty="0" err="1" smtClean="0"/>
              <a:t>Lossy</a:t>
            </a:r>
            <a:r>
              <a:rPr lang="fr-FR" sz="2000" dirty="0" smtClean="0"/>
              <a:t> </a:t>
            </a:r>
            <a:r>
              <a:rPr lang="fr-FR" sz="2000" dirty="0" err="1" smtClean="0"/>
              <a:t>Metal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both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r>
              <a:rPr lang="fr-FR" sz="2000" dirty="0" err="1" smtClean="0"/>
              <a:t>Solvers</a:t>
            </a:r>
            <a:r>
              <a:rPr lang="fr-FR" sz="2000" dirty="0" smtClean="0"/>
              <a:t>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Double </a:t>
            </a:r>
            <a:r>
              <a:rPr lang="fr-FR" sz="2000" dirty="0" err="1"/>
              <a:t>parameter</a:t>
            </a:r>
            <a:r>
              <a:rPr lang="fr-FR" sz="2000" dirty="0"/>
              <a:t> </a:t>
            </a:r>
            <a:r>
              <a:rPr lang="fr-FR" sz="2000" dirty="0" err="1"/>
              <a:t>sweep</a:t>
            </a:r>
            <a:r>
              <a:rPr lang="fr-FR" sz="2000" dirty="0"/>
              <a:t> :</a:t>
            </a:r>
          </a:p>
          <a:p>
            <a:r>
              <a:rPr lang="fr-FR" sz="2000" dirty="0"/>
              <a:t>Radius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smtClean="0"/>
              <a:t>40 </a:t>
            </a:r>
            <a:r>
              <a:rPr lang="fr-FR" sz="2000" dirty="0"/>
              <a:t>to 60 mm</a:t>
            </a:r>
          </a:p>
          <a:p>
            <a:r>
              <a:rPr lang="fr-FR" sz="2000" dirty="0" err="1"/>
              <a:t>Length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smtClean="0"/>
              <a:t>30 </a:t>
            </a:r>
            <a:r>
              <a:rPr lang="fr-FR" sz="2000" dirty="0"/>
              <a:t>to 60 mm</a:t>
            </a:r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37" y="2300211"/>
            <a:ext cx="3814787" cy="382902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6742823" y="3829690"/>
            <a:ext cx="617700" cy="179896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6021358" y="2749570"/>
            <a:ext cx="100996" cy="1465152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122354" y="31502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radius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46879" y="3334926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length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256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Transverse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Results</a:t>
            </a:r>
            <a:r>
              <a:rPr lang="fr-FR" sz="2800" dirty="0" smtClean="0"/>
              <a:t> : magnitude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696654" y="6297093"/>
            <a:ext cx="22191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 ~10% </a:t>
            </a:r>
            <a:r>
              <a:rPr lang="fr-FR" dirty="0" err="1" smtClean="0">
                <a:sym typeface="Wingdings" pitchFamily="2" charset="2"/>
              </a:rPr>
              <a:t>error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672699"/>
              </p:ext>
            </p:extLst>
          </p:nvPr>
        </p:nvGraphicFramePr>
        <p:xfrm>
          <a:off x="539552" y="2204864"/>
          <a:ext cx="4038601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70" y="2450166"/>
            <a:ext cx="4382187" cy="17378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02" y="4566553"/>
            <a:ext cx="4144955" cy="1684050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>
            <a:off x="7272300" y="4725144"/>
            <a:ext cx="0" cy="122413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310318" y="540857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Rs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275316" y="213254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Wakepotential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CST PS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530270" y="4273024"/>
            <a:ext cx="4613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Transverse </a:t>
            </a:r>
            <a:r>
              <a:rPr lang="fr-FR" sz="1600" dirty="0" err="1" smtClean="0"/>
              <a:t>Impedance</a:t>
            </a:r>
            <a:r>
              <a:rPr lang="fr-FR" sz="1600" dirty="0" smtClean="0"/>
              <a:t> (x direction) </a:t>
            </a:r>
            <a:r>
              <a:rPr lang="fr-FR" sz="1600" dirty="0" err="1" smtClean="0"/>
              <a:t>with</a:t>
            </a:r>
            <a:r>
              <a:rPr lang="fr-FR" sz="1600" dirty="0" smtClean="0"/>
              <a:t> CST PS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 rot="10800000">
            <a:off x="4567447" y="4811538"/>
            <a:ext cx="400110" cy="12753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fr-FR" sz="1400" dirty="0" smtClean="0"/>
              <a:t>Z in Ohm/5mm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252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 smtClean="0"/>
              <a:t>CST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used</a:t>
            </a:r>
            <a:r>
              <a:rPr lang="fr-FR" sz="3200" dirty="0" smtClean="0"/>
              <a:t> a lot </a:t>
            </a:r>
            <a:r>
              <a:rPr lang="fr-FR" sz="3200" dirty="0" err="1" smtClean="0"/>
              <a:t>at</a:t>
            </a:r>
            <a:r>
              <a:rPr lang="fr-FR" sz="3200" dirty="0" smtClean="0"/>
              <a:t> CERN</a:t>
            </a:r>
          </a:p>
          <a:p>
            <a:pPr>
              <a:buFont typeface="Wingdings"/>
              <a:buChar char="à"/>
            </a:pPr>
            <a:r>
              <a:rPr lang="fr-FR" sz="3200" dirty="0" smtClean="0">
                <a:sym typeface="Wingdings" pitchFamily="2" charset="2"/>
              </a:rPr>
              <a:t>Can </a:t>
            </a:r>
            <a:r>
              <a:rPr lang="fr-FR" sz="3200" dirty="0" err="1" smtClean="0">
                <a:sym typeface="Wingdings" pitchFamily="2" charset="2"/>
              </a:rPr>
              <a:t>we</a:t>
            </a:r>
            <a:r>
              <a:rPr lang="fr-FR" sz="3200" dirty="0" smtClean="0">
                <a:sym typeface="Wingdings" pitchFamily="2" charset="2"/>
              </a:rPr>
              <a:t> trust the code ? </a:t>
            </a:r>
          </a:p>
          <a:p>
            <a:pPr>
              <a:buFont typeface="Wingdings"/>
              <a:buChar char="à"/>
            </a:pPr>
            <a:r>
              <a:rPr lang="fr-FR" sz="3200" dirty="0" smtClean="0">
                <a:sym typeface="Wingdings" pitchFamily="2" charset="2"/>
              </a:rPr>
              <a:t>Just </a:t>
            </a:r>
            <a:r>
              <a:rPr lang="fr-FR" sz="3200" dirty="0">
                <a:sym typeface="Wingdings" pitchFamily="2" charset="2"/>
              </a:rPr>
              <a:t>the </a:t>
            </a:r>
            <a:r>
              <a:rPr lang="fr-FR" sz="3200" dirty="0" err="1">
                <a:sym typeface="Wingdings" pitchFamily="2" charset="2"/>
              </a:rPr>
              <a:t>start</a:t>
            </a:r>
            <a:r>
              <a:rPr lang="fr-FR" sz="3200" dirty="0">
                <a:sym typeface="Wingdings" pitchFamily="2" charset="2"/>
              </a:rPr>
              <a:t> of a long </a:t>
            </a:r>
            <a:r>
              <a:rPr lang="fr-FR" sz="3200" dirty="0" err="1">
                <a:sym typeface="Wingdings" pitchFamily="2" charset="2"/>
              </a:rPr>
              <a:t>process</a:t>
            </a:r>
            <a:r>
              <a:rPr lang="fr-FR" sz="3200" dirty="0">
                <a:sym typeface="Wingdings" pitchFamily="2" charset="2"/>
              </a:rPr>
              <a:t> to </a:t>
            </a:r>
            <a:r>
              <a:rPr lang="fr-FR" sz="3200" dirty="0" err="1">
                <a:sym typeface="Wingdings" pitchFamily="2" charset="2"/>
              </a:rPr>
              <a:t>understand</a:t>
            </a:r>
            <a:r>
              <a:rPr lang="fr-FR" sz="3200" dirty="0">
                <a:sym typeface="Wingdings" pitchFamily="2" charset="2"/>
              </a:rPr>
              <a:t> the </a:t>
            </a:r>
            <a:r>
              <a:rPr lang="fr-FR" sz="3200" dirty="0" err="1">
                <a:sym typeface="Wingdings" pitchFamily="2" charset="2"/>
              </a:rPr>
              <a:t>tools</a:t>
            </a:r>
            <a:r>
              <a:rPr lang="fr-FR" sz="3200" dirty="0">
                <a:sym typeface="Wingdings" pitchFamily="2" charset="2"/>
              </a:rPr>
              <a:t> ans </a:t>
            </a:r>
            <a:r>
              <a:rPr lang="fr-FR" sz="3200" dirty="0" err="1">
                <a:sym typeface="Wingdings" pitchFamily="2" charset="2"/>
              </a:rPr>
              <a:t>their</a:t>
            </a:r>
            <a:r>
              <a:rPr lang="fr-FR" sz="3200" dirty="0">
                <a:sym typeface="Wingdings" pitchFamily="2" charset="2"/>
              </a:rPr>
              <a:t> </a:t>
            </a:r>
            <a:r>
              <a:rPr lang="fr-FR" sz="3200" dirty="0" err="1">
                <a:sym typeface="Wingdings" pitchFamily="2" charset="2"/>
              </a:rPr>
              <a:t>limits</a:t>
            </a:r>
            <a:endParaRPr lang="fr-FR" sz="3200" dirty="0"/>
          </a:p>
          <a:p>
            <a:pPr marL="0" indent="0">
              <a:buNone/>
            </a:pPr>
            <a:endParaRPr lang="fr-FR" sz="32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3200" dirty="0" err="1" smtClean="0">
                <a:sym typeface="Wingdings" pitchFamily="2" charset="2"/>
              </a:rPr>
              <a:t>Two</a:t>
            </a:r>
            <a:r>
              <a:rPr lang="fr-FR" sz="3200" dirty="0" smtClean="0">
                <a:sym typeface="Wingdings" pitchFamily="2" charset="2"/>
              </a:rPr>
              <a:t> </a:t>
            </a:r>
            <a:r>
              <a:rPr lang="fr-FR" sz="3200" dirty="0" err="1" smtClean="0">
                <a:sym typeface="Wingdings" pitchFamily="2" charset="2"/>
              </a:rPr>
              <a:t>solvers</a:t>
            </a:r>
            <a:r>
              <a:rPr lang="fr-FR" sz="3200" dirty="0" smtClean="0">
                <a:sym typeface="Wingdings" pitchFamily="2" charset="2"/>
              </a:rPr>
              <a:t> :</a:t>
            </a:r>
          </a:p>
          <a:p>
            <a:pPr marL="0" indent="0">
              <a:buNone/>
            </a:pPr>
            <a:endParaRPr lang="fr-FR" sz="32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3200" i="1" dirty="0" err="1" smtClean="0">
                <a:sym typeface="Wingdings" pitchFamily="2" charset="2"/>
              </a:rPr>
              <a:t>Eigenmode</a:t>
            </a:r>
            <a:r>
              <a:rPr lang="fr-FR" sz="3200" i="1" dirty="0" smtClean="0">
                <a:sym typeface="Wingdings" pitchFamily="2" charset="2"/>
              </a:rPr>
              <a:t> </a:t>
            </a:r>
            <a:r>
              <a:rPr lang="fr-FR" sz="3200" i="1" dirty="0" err="1" smtClean="0">
                <a:sym typeface="Wingdings" pitchFamily="2" charset="2"/>
              </a:rPr>
              <a:t>solver</a:t>
            </a:r>
            <a:r>
              <a:rPr lang="fr-FR" sz="3200" i="1" dirty="0" smtClean="0">
                <a:sym typeface="Wingdings" pitchFamily="2" charset="2"/>
              </a:rPr>
              <a:t> </a:t>
            </a:r>
            <a:r>
              <a:rPr lang="fr-FR" sz="3200" dirty="0" smtClean="0">
                <a:sym typeface="Wingdings" pitchFamily="2" charset="2"/>
              </a:rPr>
              <a:t>: no </a:t>
            </a:r>
            <a:r>
              <a:rPr lang="fr-FR" sz="3200" dirty="0" err="1" smtClean="0">
                <a:sym typeface="Wingdings" pitchFamily="2" charset="2"/>
              </a:rPr>
              <a:t>beam</a:t>
            </a:r>
            <a:r>
              <a:rPr lang="fr-FR" sz="3200" dirty="0" smtClean="0">
                <a:sym typeface="Wingdings" pitchFamily="2" charset="2"/>
              </a:rPr>
              <a:t>, </a:t>
            </a:r>
            <a:r>
              <a:rPr lang="fr-FR" sz="3200" dirty="0" err="1" smtClean="0">
                <a:sym typeface="Wingdings" pitchFamily="2" charset="2"/>
              </a:rPr>
              <a:t>calculates</a:t>
            </a:r>
            <a:r>
              <a:rPr lang="fr-FR" sz="3200" dirty="0" smtClean="0">
                <a:sym typeface="Wingdings" pitchFamily="2" charset="2"/>
              </a:rPr>
              <a:t> the </a:t>
            </a:r>
            <a:r>
              <a:rPr lang="fr-FR" sz="3200" dirty="0" err="1" smtClean="0">
                <a:sym typeface="Wingdings" pitchFamily="2" charset="2"/>
              </a:rPr>
              <a:t>eigenmodes</a:t>
            </a:r>
            <a:r>
              <a:rPr lang="fr-FR" sz="3200" dirty="0" smtClean="0">
                <a:sym typeface="Wingdings" pitchFamily="2" charset="2"/>
              </a:rPr>
              <a:t> of the </a:t>
            </a:r>
            <a:r>
              <a:rPr lang="fr-FR" sz="3200" dirty="0" err="1" smtClean="0">
                <a:sym typeface="Wingdings" pitchFamily="2" charset="2"/>
              </a:rPr>
              <a:t>cavity</a:t>
            </a:r>
            <a:r>
              <a:rPr lang="fr-FR" sz="3200" dirty="0" smtClean="0">
                <a:sym typeface="Wingdings" pitchFamily="2" charset="2"/>
              </a:rPr>
              <a:t> (</a:t>
            </a:r>
            <a:r>
              <a:rPr lang="fr-FR" sz="3200" dirty="0" err="1" smtClean="0">
                <a:sym typeface="Wingdings" pitchFamily="2" charset="2"/>
              </a:rPr>
              <a:t>frequency</a:t>
            </a:r>
            <a:r>
              <a:rPr lang="fr-FR" sz="3200" dirty="0" smtClean="0">
                <a:sym typeface="Wingdings" pitchFamily="2" charset="2"/>
              </a:rPr>
              <a:t> </a:t>
            </a:r>
            <a:r>
              <a:rPr lang="fr-FR" sz="3200" dirty="0" err="1" smtClean="0">
                <a:sym typeface="Wingdings" pitchFamily="2" charset="2"/>
              </a:rPr>
              <a:t>domain</a:t>
            </a:r>
            <a:r>
              <a:rPr lang="fr-FR" sz="3200" dirty="0" smtClean="0">
                <a:sym typeface="Wingdings" pitchFamily="2" charset="2"/>
              </a:rPr>
              <a:t> </a:t>
            </a:r>
            <a:r>
              <a:rPr lang="fr-FR" sz="3200" dirty="0" err="1" smtClean="0">
                <a:sym typeface="Wingdings" pitchFamily="2" charset="2"/>
              </a:rPr>
              <a:t>method</a:t>
            </a:r>
            <a:r>
              <a:rPr lang="fr-FR" sz="3200" dirty="0" smtClean="0">
                <a:sym typeface="Wingdings" pitchFamily="2" charset="2"/>
              </a:rPr>
              <a:t>), </a:t>
            </a:r>
            <a:r>
              <a:rPr lang="fr-FR" sz="3200" dirty="0" err="1" smtClean="0">
                <a:sym typeface="Wingdings" pitchFamily="2" charset="2"/>
              </a:rPr>
              <a:t>can</a:t>
            </a:r>
            <a:r>
              <a:rPr lang="fr-FR" sz="3200" dirty="0" smtClean="0">
                <a:sym typeface="Wingdings" pitchFamily="2" charset="2"/>
              </a:rPr>
              <a:t> use </a:t>
            </a:r>
            <a:r>
              <a:rPr lang="fr-FR" sz="3200" dirty="0" err="1" smtClean="0">
                <a:sym typeface="Wingdings" pitchFamily="2" charset="2"/>
              </a:rPr>
              <a:t>tetrahedral</a:t>
            </a:r>
            <a:r>
              <a:rPr lang="fr-FR" sz="3200" dirty="0" smtClean="0">
                <a:sym typeface="Wingdings" pitchFamily="2" charset="2"/>
              </a:rPr>
              <a:t> or </a:t>
            </a:r>
            <a:r>
              <a:rPr lang="fr-FR" sz="3200" dirty="0" err="1" smtClean="0">
                <a:sym typeface="Wingdings" pitchFamily="2" charset="2"/>
              </a:rPr>
              <a:t>cartesian</a:t>
            </a:r>
            <a:r>
              <a:rPr lang="fr-FR" sz="3200" dirty="0" smtClean="0">
                <a:sym typeface="Wingdings" pitchFamily="2" charset="2"/>
              </a:rPr>
              <a:t> </a:t>
            </a:r>
            <a:r>
              <a:rPr lang="fr-FR" sz="3200" dirty="0" err="1" smtClean="0">
                <a:sym typeface="Wingdings" pitchFamily="2" charset="2"/>
              </a:rPr>
              <a:t>mesh</a:t>
            </a:r>
            <a:r>
              <a:rPr lang="fr-FR" sz="3200" dirty="0" smtClean="0">
                <a:sym typeface="Wingdings" pitchFamily="2" charset="2"/>
              </a:rPr>
              <a:t>, no open </a:t>
            </a:r>
            <a:r>
              <a:rPr lang="fr-FR" sz="3200" dirty="0" err="1" smtClean="0">
                <a:sym typeface="Wingdings" pitchFamily="2" charset="2"/>
              </a:rPr>
              <a:t>boudaries</a:t>
            </a:r>
            <a:r>
              <a:rPr lang="fr-FR" sz="3200" dirty="0" smtClean="0">
                <a:sym typeface="Wingdings" pitchFamily="2" charset="2"/>
              </a:rPr>
              <a:t> conditions</a:t>
            </a:r>
          </a:p>
          <a:p>
            <a:pPr marL="0" indent="0">
              <a:buNone/>
            </a:pPr>
            <a:endParaRPr lang="fr-FR" sz="32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3200" i="1" dirty="0" smtClean="0">
                <a:sym typeface="Wingdings" pitchFamily="2" charset="2"/>
              </a:rPr>
              <a:t>Wakefield </a:t>
            </a:r>
            <a:r>
              <a:rPr lang="fr-FR" sz="3200" i="1" dirty="0" err="1" smtClean="0">
                <a:sym typeface="Wingdings" pitchFamily="2" charset="2"/>
              </a:rPr>
              <a:t>solver</a:t>
            </a:r>
            <a:r>
              <a:rPr lang="fr-FR" sz="3200" i="1" dirty="0" smtClean="0">
                <a:sym typeface="Wingdings" pitchFamily="2" charset="2"/>
              </a:rPr>
              <a:t> </a:t>
            </a:r>
            <a:r>
              <a:rPr lang="fr-FR" sz="3200" dirty="0" smtClean="0">
                <a:sym typeface="Wingdings" pitchFamily="2" charset="2"/>
              </a:rPr>
              <a:t>: </a:t>
            </a:r>
            <a:r>
              <a:rPr lang="fr-FR" sz="3200" dirty="0" err="1" smtClean="0">
                <a:sym typeface="Wingdings" pitchFamily="2" charset="2"/>
              </a:rPr>
              <a:t>with</a:t>
            </a:r>
            <a:r>
              <a:rPr lang="fr-FR" sz="3200" dirty="0" smtClean="0">
                <a:sym typeface="Wingdings" pitchFamily="2" charset="2"/>
              </a:rPr>
              <a:t> a </a:t>
            </a:r>
            <a:r>
              <a:rPr lang="fr-FR" sz="3200" dirty="0" err="1" smtClean="0">
                <a:sym typeface="Wingdings" pitchFamily="2" charset="2"/>
              </a:rPr>
              <a:t>beam</a:t>
            </a:r>
            <a:r>
              <a:rPr lang="fr-FR" sz="3200" dirty="0" smtClean="0">
                <a:sym typeface="Wingdings" pitchFamily="2" charset="2"/>
              </a:rPr>
              <a:t>, </a:t>
            </a:r>
            <a:r>
              <a:rPr lang="fr-FR" sz="3200" dirty="0" err="1" smtClean="0">
                <a:sym typeface="Wingdings" pitchFamily="2" charset="2"/>
              </a:rPr>
              <a:t>calculates</a:t>
            </a:r>
            <a:r>
              <a:rPr lang="fr-FR" sz="3200" dirty="0" smtClean="0">
                <a:sym typeface="Wingdings" pitchFamily="2" charset="2"/>
              </a:rPr>
              <a:t> the </a:t>
            </a:r>
            <a:r>
              <a:rPr lang="fr-FR" sz="3200" dirty="0" err="1" smtClean="0">
                <a:sym typeface="Wingdings" pitchFamily="2" charset="2"/>
              </a:rPr>
              <a:t>wakepotential</a:t>
            </a:r>
            <a:r>
              <a:rPr lang="fr-FR" sz="3200" dirty="0" smtClean="0">
                <a:sym typeface="Wingdings" pitchFamily="2" charset="2"/>
              </a:rPr>
              <a:t> (time </a:t>
            </a:r>
            <a:r>
              <a:rPr lang="fr-FR" sz="3200" dirty="0" err="1" smtClean="0">
                <a:sym typeface="Wingdings" pitchFamily="2" charset="2"/>
              </a:rPr>
              <a:t>domain</a:t>
            </a:r>
            <a:r>
              <a:rPr lang="fr-FR" sz="3200" dirty="0" smtClean="0">
                <a:sym typeface="Wingdings" pitchFamily="2" charset="2"/>
              </a:rPr>
              <a:t> </a:t>
            </a:r>
            <a:r>
              <a:rPr lang="fr-FR" sz="3200" dirty="0" err="1" smtClean="0">
                <a:sym typeface="Wingdings" pitchFamily="2" charset="2"/>
              </a:rPr>
              <a:t>method</a:t>
            </a:r>
            <a:r>
              <a:rPr lang="fr-FR" sz="3200" dirty="0" smtClean="0">
                <a:sym typeface="Wingdings" pitchFamily="2" charset="2"/>
              </a:rPr>
              <a:t>),</a:t>
            </a:r>
            <a:r>
              <a:rPr lang="fr-FR" sz="3200" dirty="0" err="1" smtClean="0">
                <a:sym typeface="Wingdings" pitchFamily="2" charset="2"/>
              </a:rPr>
              <a:t>only</a:t>
            </a:r>
            <a:r>
              <a:rPr lang="fr-FR" sz="3200" dirty="0" smtClean="0">
                <a:sym typeface="Wingdings" pitchFamily="2" charset="2"/>
              </a:rPr>
              <a:t> </a:t>
            </a:r>
            <a:r>
              <a:rPr lang="fr-FR" sz="3200" dirty="0" err="1" smtClean="0">
                <a:sym typeface="Wingdings" pitchFamily="2" charset="2"/>
              </a:rPr>
              <a:t>cartesian</a:t>
            </a:r>
            <a:r>
              <a:rPr lang="fr-FR" sz="3200" dirty="0" smtClean="0">
                <a:sym typeface="Wingdings" pitchFamily="2" charset="2"/>
              </a:rPr>
              <a:t> </a:t>
            </a:r>
            <a:r>
              <a:rPr lang="fr-FR" sz="3200" dirty="0" err="1" smtClean="0">
                <a:sym typeface="Wingdings" pitchFamily="2" charset="2"/>
              </a:rPr>
              <a:t>mesh</a:t>
            </a:r>
            <a:r>
              <a:rPr lang="fr-FR" sz="3200" dirty="0" smtClean="0">
                <a:sym typeface="Wingdings" pitchFamily="2" charset="2"/>
              </a:rPr>
              <a:t>, open </a:t>
            </a:r>
            <a:r>
              <a:rPr lang="fr-FR" sz="3200" dirty="0" err="1" smtClean="0">
                <a:sym typeface="Wingdings" pitchFamily="2" charset="2"/>
              </a:rPr>
              <a:t>boundaries</a:t>
            </a:r>
            <a:r>
              <a:rPr lang="fr-FR" sz="3200" dirty="0" smtClean="0">
                <a:sym typeface="Wingdings" pitchFamily="2" charset="2"/>
              </a:rPr>
              <a:t> conditions possible</a:t>
            </a:r>
            <a:endParaRPr lang="fr-FR" sz="3200" dirty="0" smtClean="0"/>
          </a:p>
          <a:p>
            <a:pPr marL="0" indent="0">
              <a:buNone/>
            </a:pP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19163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Transverse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Results</a:t>
            </a:r>
            <a:r>
              <a:rPr lang="fr-FR" sz="2800" dirty="0" smtClean="0"/>
              <a:t> : Q factor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696654" y="6130538"/>
            <a:ext cx="28672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 ~20% </a:t>
            </a:r>
            <a:r>
              <a:rPr lang="fr-FR" dirty="0" err="1" smtClean="0">
                <a:sym typeface="Wingdings" pitchFamily="2" charset="2"/>
              </a:rPr>
              <a:t>error</a:t>
            </a:r>
            <a:r>
              <a:rPr lang="fr-FR" dirty="0" smtClean="0">
                <a:sym typeface="Wingdings" pitchFamily="2" charset="2"/>
              </a:rPr>
              <a:t>   no fit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536926"/>
              </p:ext>
            </p:extLst>
          </p:nvPr>
        </p:nvGraphicFramePr>
        <p:xfrm>
          <a:off x="168271" y="2253303"/>
          <a:ext cx="4381500" cy="362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1" y="2301824"/>
            <a:ext cx="4382187" cy="17378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46" y="4418211"/>
            <a:ext cx="4144955" cy="16840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94817" y="1984205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Wakepotential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CST PS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549771" y="4124682"/>
            <a:ext cx="4613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Transverse </a:t>
            </a:r>
            <a:r>
              <a:rPr lang="fr-FR" sz="1600" dirty="0" err="1" smtClean="0"/>
              <a:t>Impedance</a:t>
            </a:r>
            <a:r>
              <a:rPr lang="fr-FR" sz="1600" dirty="0" smtClean="0"/>
              <a:t> (x direction) </a:t>
            </a:r>
            <a:r>
              <a:rPr lang="fr-FR" sz="1600" dirty="0" err="1" smtClean="0"/>
              <a:t>with</a:t>
            </a:r>
            <a:r>
              <a:rPr lang="fr-FR" sz="1600" dirty="0" smtClean="0"/>
              <a:t> CST PS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458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Longitudinal and Transverse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Conclusions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/>
              <a:buChar char="à"/>
            </a:pPr>
            <a:endParaRPr lang="fr-FR" dirty="0" smtClean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420888"/>
            <a:ext cx="7992888" cy="40626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ym typeface="Wingdings" pitchFamily="2" charset="2"/>
              </a:rPr>
              <a:t>In </a:t>
            </a:r>
            <a:r>
              <a:rPr lang="fr-FR" sz="2400" dirty="0" err="1">
                <a:sym typeface="Wingdings" pitchFamily="2" charset="2"/>
              </a:rPr>
              <a:t>general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it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seems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like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we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can</a:t>
            </a:r>
            <a:r>
              <a:rPr lang="fr-FR" sz="2400" dirty="0" smtClean="0">
                <a:sym typeface="Wingdings" pitchFamily="2" charset="2"/>
              </a:rPr>
              <a:t> trust </a:t>
            </a:r>
            <a:r>
              <a:rPr lang="fr-FR" sz="2400" dirty="0">
                <a:sym typeface="Wingdings" pitchFamily="2" charset="2"/>
              </a:rPr>
              <a:t>the code </a:t>
            </a:r>
            <a:r>
              <a:rPr lang="fr-FR" sz="2400" b="1" u="sng" dirty="0">
                <a:sym typeface="Wingdings" pitchFamily="2" charset="2"/>
              </a:rPr>
              <a:t>but </a:t>
            </a:r>
            <a:endParaRPr lang="fr-FR" sz="2400" b="1" u="sng" dirty="0" smtClean="0">
              <a:sym typeface="Wingdings" pitchFamily="2" charset="2"/>
            </a:endParaRPr>
          </a:p>
          <a:p>
            <a:endParaRPr lang="fr-FR" sz="2400" b="1" u="sng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2400" dirty="0" err="1">
                <a:sym typeface="Wingdings" pitchFamily="2" charset="2"/>
              </a:rPr>
              <a:t>Eigenmode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solver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is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certainly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preferable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when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using</a:t>
            </a:r>
            <a:r>
              <a:rPr lang="fr-FR" sz="2400" dirty="0" smtClean="0">
                <a:sym typeface="Wingdings" pitchFamily="2" charset="2"/>
              </a:rPr>
              <a:t> high </a:t>
            </a:r>
            <a:r>
              <a:rPr lang="fr-FR" sz="2400" dirty="0" err="1">
                <a:sym typeface="Wingdings" pitchFamily="2" charset="2"/>
              </a:rPr>
              <a:t>conductivity</a:t>
            </a:r>
            <a:endParaRPr lang="fr-FR" sz="24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2400" dirty="0">
                <a:sym typeface="Wingdings" pitchFamily="2" charset="2"/>
              </a:rPr>
              <a:t>One </a:t>
            </a:r>
            <a:r>
              <a:rPr lang="fr-FR" sz="2400" dirty="0" err="1">
                <a:sym typeface="Wingdings" pitchFamily="2" charset="2"/>
              </a:rPr>
              <a:t>should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be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careful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when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using</a:t>
            </a:r>
            <a:r>
              <a:rPr lang="fr-FR" sz="2400" dirty="0">
                <a:sym typeface="Wingdings" pitchFamily="2" charset="2"/>
              </a:rPr>
              <a:t> ferrite </a:t>
            </a:r>
            <a:r>
              <a:rPr lang="fr-FR" sz="2400" dirty="0" err="1">
                <a:sym typeface="Wingdings" pitchFamily="2" charset="2"/>
              </a:rPr>
              <a:t>materials</a:t>
            </a:r>
            <a:r>
              <a:rPr lang="fr-FR" sz="2400" dirty="0">
                <a:sym typeface="Wingdings" pitchFamily="2" charset="2"/>
              </a:rPr>
              <a:t> : not sure </a:t>
            </a:r>
            <a:r>
              <a:rPr lang="fr-FR" sz="2400" dirty="0" err="1" smtClean="0">
                <a:sym typeface="Wingdings" pitchFamily="2" charset="2"/>
              </a:rPr>
              <a:t>yet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which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>
                <a:sym typeface="Wingdings" pitchFamily="2" charset="2"/>
              </a:rPr>
              <a:t>one to </a:t>
            </a:r>
            <a:r>
              <a:rPr lang="fr-FR" sz="2400" dirty="0" err="1" smtClean="0">
                <a:sym typeface="Wingdings" pitchFamily="2" charset="2"/>
              </a:rPr>
              <a:t>believe</a:t>
            </a:r>
            <a:r>
              <a:rPr lang="fr-FR" sz="2400" dirty="0" smtClean="0">
                <a:sym typeface="Wingdings" pitchFamily="2" charset="2"/>
              </a:rPr>
              <a:t> </a:t>
            </a:r>
            <a:endParaRPr lang="fr-FR" sz="24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One </a:t>
            </a:r>
            <a:r>
              <a:rPr lang="fr-FR" sz="2400" dirty="0" err="1">
                <a:sym typeface="Wingdings" pitchFamily="2" charset="2"/>
              </a:rPr>
              <a:t>should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be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careful</a:t>
            </a:r>
            <a:r>
              <a:rPr lang="fr-FR" sz="2400" dirty="0">
                <a:sym typeface="Wingdings" pitchFamily="2" charset="2"/>
              </a:rPr>
              <a:t> to the convention </a:t>
            </a:r>
            <a:r>
              <a:rPr lang="fr-FR" sz="2400" dirty="0" err="1">
                <a:sym typeface="Wingdings" pitchFamily="2" charset="2"/>
              </a:rPr>
              <a:t>used</a:t>
            </a:r>
            <a:r>
              <a:rPr lang="fr-FR" sz="2400" dirty="0">
                <a:sym typeface="Wingdings" pitchFamily="2" charset="2"/>
              </a:rPr>
              <a:t> (Ohm VS </a:t>
            </a:r>
            <a:r>
              <a:rPr lang="fr-FR" sz="2400" dirty="0" err="1">
                <a:sym typeface="Wingdings" pitchFamily="2" charset="2"/>
              </a:rPr>
              <a:t>LinacOhm</a:t>
            </a:r>
            <a:r>
              <a:rPr lang="fr-FR" sz="2400" dirty="0" smtClean="0">
                <a:sym typeface="Wingdings" pitchFamily="2" charset="2"/>
              </a:rPr>
              <a:t>)</a:t>
            </a:r>
          </a:p>
          <a:p>
            <a:pPr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Wakefield </a:t>
            </a:r>
            <a:r>
              <a:rPr lang="fr-FR" sz="2400" dirty="0" err="1" smtClean="0">
                <a:sym typeface="Wingdings" pitchFamily="2" charset="2"/>
              </a:rPr>
              <a:t>solver</a:t>
            </a:r>
            <a:r>
              <a:rPr lang="fr-FR" sz="2400" dirty="0" smtClean="0">
                <a:sym typeface="Wingdings" pitchFamily="2" charset="2"/>
              </a:rPr>
              <a:t> uses the circuit convention</a:t>
            </a:r>
          </a:p>
          <a:p>
            <a:pPr>
              <a:buFont typeface="Wingdings"/>
              <a:buChar char="à"/>
            </a:pPr>
            <a:r>
              <a:rPr lang="fr-FR" sz="2400" dirty="0" err="1" smtClean="0">
                <a:sym typeface="Wingdings" pitchFamily="2" charset="2"/>
              </a:rPr>
              <a:t>Safer</a:t>
            </a:r>
            <a:r>
              <a:rPr lang="fr-FR" sz="2400" dirty="0" smtClean="0">
                <a:sym typeface="Wingdings" pitchFamily="2" charset="2"/>
              </a:rPr>
              <a:t> to fit a parabola to </a:t>
            </a:r>
            <a:r>
              <a:rPr lang="fr-FR" sz="2400" dirty="0" err="1" smtClean="0">
                <a:sym typeface="Wingdings" pitchFamily="2" charset="2"/>
              </a:rPr>
              <a:t>identify</a:t>
            </a:r>
            <a:r>
              <a:rPr lang="fr-FR" sz="2400" dirty="0" smtClean="0">
                <a:sym typeface="Wingdings" pitchFamily="2" charset="2"/>
              </a:rPr>
              <a:t> transverse modes</a:t>
            </a:r>
            <a:endParaRPr lang="fr-FR" sz="2400" dirty="0">
              <a:sym typeface="Wingdings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1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200" dirty="0"/>
          </a:p>
          <a:p>
            <a:pPr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Longitudinal </a:t>
            </a:r>
            <a:r>
              <a:rPr lang="fr-FR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Impedance</a:t>
            </a:r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Benchmarks</a:t>
            </a:r>
          </a:p>
          <a:p>
            <a:pPr>
              <a:buFont typeface="Wingdings" pitchFamily="2" charset="2"/>
              <a:buChar char="Ø"/>
            </a:pPr>
            <a:endParaRPr lang="fr-FR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Transverse </a:t>
            </a:r>
            <a:r>
              <a:rPr lang="fr-FR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Impedance</a:t>
            </a:r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Benchmarks</a:t>
            </a:r>
          </a:p>
          <a:p>
            <a:pPr>
              <a:buFont typeface="Wingdings" pitchFamily="2" charset="2"/>
              <a:buChar char="Ø"/>
            </a:pPr>
            <a:endParaRPr lang="fr-FR" sz="3200" dirty="0" smtClean="0"/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Application to BGV </a:t>
            </a:r>
            <a:r>
              <a:rPr lang="fr-FR" sz="3200" dirty="0" err="1" smtClean="0"/>
              <a:t>studies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563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BGV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a BGV ?</a:t>
            </a:r>
          </a:p>
          <a:p>
            <a:pPr marL="0" indent="0">
              <a:buNone/>
            </a:pPr>
            <a:endParaRPr lang="fr-FR" sz="2800" dirty="0" smtClean="0"/>
          </a:p>
          <a:p>
            <a:pPr>
              <a:buFont typeface="Wingdings"/>
              <a:buChar char="à"/>
            </a:pPr>
            <a:r>
              <a:rPr lang="fr-FR" sz="2800" dirty="0" smtClean="0">
                <a:sym typeface="Wingdings" pitchFamily="2" charset="2"/>
              </a:rPr>
              <a:t>BGV stands for </a:t>
            </a:r>
            <a:r>
              <a:rPr lang="fr-FR" sz="2800" dirty="0" err="1" smtClean="0">
                <a:sym typeface="Wingdings" pitchFamily="2" charset="2"/>
              </a:rPr>
              <a:t>Beam</a:t>
            </a:r>
            <a:r>
              <a:rPr lang="fr-FR" sz="2800" dirty="0" smtClean="0">
                <a:sym typeface="Wingdings" pitchFamily="2" charset="2"/>
              </a:rPr>
              <a:t> </a:t>
            </a:r>
            <a:r>
              <a:rPr lang="fr-FR" sz="2800" dirty="0" err="1" smtClean="0">
                <a:sym typeface="Wingdings" pitchFamily="2" charset="2"/>
              </a:rPr>
              <a:t>Gas</a:t>
            </a:r>
            <a:r>
              <a:rPr lang="fr-FR" sz="2800" dirty="0" smtClean="0">
                <a:sym typeface="Wingdings" pitchFamily="2" charset="2"/>
              </a:rPr>
              <a:t> </a:t>
            </a:r>
            <a:r>
              <a:rPr lang="fr-FR" sz="2800" dirty="0" err="1" smtClean="0">
                <a:sym typeface="Wingdings" pitchFamily="2" charset="2"/>
              </a:rPr>
              <a:t>Vertexing</a:t>
            </a:r>
            <a:endParaRPr lang="fr-FR" sz="28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sz="2800" dirty="0" smtClean="0"/>
              <a:t>studies </a:t>
            </a:r>
            <a:r>
              <a:rPr lang="en-US" sz="2800" dirty="0"/>
              <a:t>for a beam shape imaging detector, based on vertex reconstruction of beam-gas interactions. </a:t>
            </a:r>
            <a:endParaRPr lang="en-US" sz="2800" dirty="0" smtClean="0"/>
          </a:p>
          <a:p>
            <a:pPr>
              <a:buFont typeface="Wingdings"/>
              <a:buChar char="à"/>
            </a:pPr>
            <a:r>
              <a:rPr lang="en-US" sz="2800" dirty="0" smtClean="0"/>
              <a:t>The </a:t>
            </a:r>
            <a:r>
              <a:rPr lang="en-US" sz="2800" dirty="0"/>
              <a:t>goal is </a:t>
            </a:r>
            <a:r>
              <a:rPr lang="en-US" sz="2800" dirty="0" smtClean="0"/>
              <a:t>also to </a:t>
            </a:r>
            <a:r>
              <a:rPr lang="en-US" sz="2800" dirty="0"/>
              <a:t>provide </a:t>
            </a:r>
            <a:r>
              <a:rPr lang="en-US" sz="2800" dirty="0" smtClean="0"/>
              <a:t>transverse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</a:t>
            </a:r>
            <a:r>
              <a:rPr lang="en-US" sz="2800" dirty="0"/>
              <a:t>measurements at the LHC</a:t>
            </a:r>
            <a:r>
              <a:rPr lang="en-US" sz="2800" dirty="0" smtClean="0"/>
              <a:t>.</a:t>
            </a:r>
          </a:p>
          <a:p>
            <a:pPr>
              <a:buFont typeface="Wingdings"/>
              <a:buChar char="à"/>
            </a:pPr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endParaRPr lang="fr-FR" sz="28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/>
              <a:buChar char="à"/>
            </a:pPr>
            <a:endParaRPr lang="en-US" sz="2800" dirty="0"/>
          </a:p>
          <a:p>
            <a:pPr>
              <a:buFont typeface="Wingdings"/>
              <a:buChar char="à"/>
            </a:pPr>
            <a:endParaRPr lang="fr-FR" sz="28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28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28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28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5364088" cy="17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BGV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a BGV ?</a:t>
            </a:r>
          </a:p>
          <a:p>
            <a:pPr>
              <a:buFont typeface="Wingdings"/>
              <a:buChar char="à"/>
            </a:pPr>
            <a:r>
              <a:rPr lang="fr-FR" sz="2800" dirty="0" smtClean="0">
                <a:sym typeface="Wingdings" pitchFamily="2" charset="2"/>
              </a:rPr>
              <a:t>Structure</a:t>
            </a:r>
          </a:p>
          <a:p>
            <a:pPr>
              <a:buFont typeface="Wingdings"/>
              <a:buChar char="à"/>
            </a:pPr>
            <a:endParaRPr lang="fr-FR" sz="28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28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28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6" b="15011"/>
          <a:stretch/>
        </p:blipFill>
        <p:spPr bwMode="auto">
          <a:xfrm>
            <a:off x="251520" y="2852936"/>
            <a:ext cx="8642375" cy="37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5364088" cy="17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BGV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Plan of </a:t>
            </a:r>
            <a:r>
              <a:rPr lang="fr-FR" sz="2800" dirty="0" err="1" smtClean="0"/>
              <a:t>study</a:t>
            </a: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 smtClean="0"/>
              <a:t>Radius of 147mm</a:t>
            </a:r>
          </a:p>
          <a:p>
            <a:r>
              <a:rPr lang="fr-FR" sz="2800" dirty="0" smtClean="0"/>
              <a:t>Radius of 106mm</a:t>
            </a:r>
          </a:p>
          <a:p>
            <a:pPr lvl="2">
              <a:buFont typeface="Wingdings" pitchFamily="2" charset="2"/>
              <a:buChar char="Ø"/>
            </a:pPr>
            <a:r>
              <a:rPr lang="fr-FR" sz="2200" dirty="0" smtClean="0"/>
              <a:t> Influence of the </a:t>
            </a:r>
            <a:r>
              <a:rPr lang="fr-FR" sz="2200" dirty="0" err="1" smtClean="0"/>
              <a:t>length</a:t>
            </a:r>
            <a:endParaRPr lang="fr-FR" sz="2200" dirty="0" smtClean="0"/>
          </a:p>
          <a:p>
            <a:pPr lvl="2">
              <a:buFont typeface="Wingdings" pitchFamily="2" charset="2"/>
              <a:buChar char="Ø"/>
            </a:pPr>
            <a:r>
              <a:rPr lang="fr-FR" sz="2200" dirty="0"/>
              <a:t> </a:t>
            </a:r>
            <a:r>
              <a:rPr lang="fr-FR" sz="2200" dirty="0" smtClean="0"/>
              <a:t>Influence of the taper</a:t>
            </a:r>
          </a:p>
          <a:p>
            <a:pPr lvl="2">
              <a:buFont typeface="Wingdings" pitchFamily="2" charset="2"/>
              <a:buChar char="Ø"/>
            </a:pPr>
            <a:r>
              <a:rPr lang="fr-FR" sz="2200" dirty="0"/>
              <a:t> </a:t>
            </a:r>
            <a:r>
              <a:rPr lang="fr-FR" sz="2200" dirty="0" smtClean="0"/>
              <a:t>Influence of the angle of the taper</a:t>
            </a:r>
          </a:p>
        </p:txBody>
      </p:sp>
    </p:spTree>
    <p:extLst>
      <p:ext uri="{BB962C8B-B14F-4D97-AF65-F5344CB8AC3E}">
        <p14:creationId xmlns:p14="http://schemas.microsoft.com/office/powerpoint/2010/main" val="41637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BGV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67544" y="1244123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147mm radius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617997" y="6011996"/>
            <a:ext cx="805845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</a:rPr>
              <a:t>T</a:t>
            </a:r>
            <a:r>
              <a:rPr lang="fr-FR" dirty="0" err="1" smtClean="0">
                <a:sym typeface="Wingdings" pitchFamily="2" charset="2"/>
              </a:rPr>
              <a:t>apers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don’t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kill</a:t>
            </a:r>
            <a:r>
              <a:rPr lang="fr-FR" dirty="0" smtClean="0">
                <a:sym typeface="Wingdings" pitchFamily="2" charset="2"/>
              </a:rPr>
              <a:t> all the modes</a:t>
            </a:r>
            <a:r>
              <a:rPr lang="fr-FR" dirty="0"/>
              <a:t> 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619434" y="6372036"/>
            <a:ext cx="80570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Many longitudinal resonances whatever the angle from 800 MHz onwards.</a:t>
            </a:r>
            <a:endParaRPr lang="en-GB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5" t="18993" r="1125" b="40504"/>
          <a:stretch/>
        </p:blipFill>
        <p:spPr bwMode="auto">
          <a:xfrm>
            <a:off x="5886876" y="1310052"/>
            <a:ext cx="2867542" cy="116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5004336" y="1752227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Angle 1=10 degrees</a:t>
            </a:r>
            <a:endParaRPr lang="en-GB" sz="1200" dirty="0"/>
          </a:p>
        </p:txBody>
      </p:sp>
      <p:sp>
        <p:nvSpPr>
          <p:cNvPr id="11" name="TextBox 7"/>
          <p:cNvSpPr txBox="1"/>
          <p:nvPr/>
        </p:nvSpPr>
        <p:spPr>
          <a:xfrm>
            <a:off x="7046815" y="1036163"/>
            <a:ext cx="1325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 Scan over Angle 2</a:t>
            </a:r>
            <a:endParaRPr lang="en-GB" sz="1200" dirty="0"/>
          </a:p>
        </p:txBody>
      </p:sp>
      <p:sp>
        <p:nvSpPr>
          <p:cNvPr id="12" name="TextBox 15"/>
          <p:cNvSpPr txBox="1"/>
          <p:nvPr/>
        </p:nvSpPr>
        <p:spPr>
          <a:xfrm>
            <a:off x="827584" y="1752227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Eigenmode</a:t>
            </a:r>
            <a:r>
              <a:rPr lang="en-GB" dirty="0" smtClean="0"/>
              <a:t> simulations</a:t>
            </a:r>
            <a:endParaRPr lang="en-GB" dirty="0"/>
          </a:p>
        </p:txBody>
      </p:sp>
      <p:sp>
        <p:nvSpPr>
          <p:cNvPr id="13" name="TextBox 16"/>
          <p:cNvSpPr txBox="1"/>
          <p:nvPr/>
        </p:nvSpPr>
        <p:spPr>
          <a:xfrm>
            <a:off x="3986072" y="5586941"/>
            <a:ext cx="1459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Frequency in GHz</a:t>
            </a:r>
            <a:endParaRPr lang="en-GB" sz="1400" dirty="0"/>
          </a:p>
        </p:txBody>
      </p:sp>
      <p:sp>
        <p:nvSpPr>
          <p:cNvPr id="14" name="TextBox 18"/>
          <p:cNvSpPr txBox="1"/>
          <p:nvPr/>
        </p:nvSpPr>
        <p:spPr>
          <a:xfrm rot="16200000">
            <a:off x="93815" y="4019045"/>
            <a:ext cx="214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Longitudinal impedance in </a:t>
            </a:r>
            <a:r>
              <a:rPr lang="en-GB" sz="1400" dirty="0" err="1" smtClean="0"/>
              <a:t>LinacOhm</a:t>
            </a:r>
            <a:endParaRPr lang="en-GB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8" t="24218" r="1963" b="30399"/>
          <a:stretch/>
        </p:blipFill>
        <p:spPr>
          <a:xfrm>
            <a:off x="1449536" y="3048682"/>
            <a:ext cx="6694254" cy="2463947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6084168" y="2029226"/>
            <a:ext cx="360040" cy="92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7826133" y="1254015"/>
            <a:ext cx="242047" cy="234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9" y="1904770"/>
            <a:ext cx="8507013" cy="39516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BGV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5" name="TextBox 5"/>
          <p:cNvSpPr txBox="1"/>
          <p:nvPr/>
        </p:nvSpPr>
        <p:spPr>
          <a:xfrm>
            <a:off x="216024" y="5791619"/>
            <a:ext cx="87484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Not monotonic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/>
              <a:t>The length of the cavity should not be too small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/>
              <a:t>Frequency of the modes is not plotted, but is also important to assess their effects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7544" y="1244123"/>
                <a:ext cx="8496944" cy="93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/>
                  <a:t>106 mm radius (smaller radius push frequencies higher : &gt; 1Ghz)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/>
                  <a:t>Copper coating (increases shunt impedance by a 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/>
                                    <a:ea typeface="Cambria Math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𝐶𝑢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l-GR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𝑠𝑡𝑒𝑒𝑙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GB" dirty="0" smtClean="0"/>
                  <a:t> ~ 6,7 for 316LN)</a:t>
                </a:r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44123"/>
                <a:ext cx="8496944" cy="933012"/>
              </a:xfrm>
              <a:prstGeom prst="rect">
                <a:avLst/>
              </a:prstGeom>
              <a:blipFill rotWithShape="1">
                <a:blip r:embed="rId3"/>
                <a:stretch>
                  <a:fillRect l="-502" t="-3268" r="-5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97" y="2389103"/>
            <a:ext cx="3428371" cy="11119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0800000">
            <a:off x="954952" y="3101942"/>
            <a:ext cx="400110" cy="1366721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fr-FR" sz="1400" dirty="0" err="1" smtClean="0"/>
              <a:t>Rs</a:t>
            </a:r>
            <a:r>
              <a:rPr lang="fr-FR" sz="1400" dirty="0" smtClean="0"/>
              <a:t> in </a:t>
            </a:r>
            <a:r>
              <a:rPr lang="fr-FR" sz="1400" dirty="0" err="1" smtClean="0"/>
              <a:t>LinacOhm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371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r="7647"/>
          <a:stretch/>
        </p:blipFill>
        <p:spPr>
          <a:xfrm>
            <a:off x="5990094" y="699555"/>
            <a:ext cx="2854036" cy="8632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807" y="453826"/>
            <a:ext cx="8229600" cy="990600"/>
          </a:xfrm>
        </p:spPr>
        <p:txBody>
          <a:bodyPr/>
          <a:lstStyle/>
          <a:p>
            <a:r>
              <a:rPr lang="fr-FR" dirty="0" smtClean="0"/>
              <a:t>BGV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16" name="TextBox 3"/>
          <p:cNvSpPr txBox="1"/>
          <p:nvPr/>
        </p:nvSpPr>
        <p:spPr>
          <a:xfrm>
            <a:off x="2641600" y="6322598"/>
            <a:ext cx="32265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itchFamily="2" charset="2"/>
              </a:rPr>
              <a:t> The longer taper, the better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27185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Influence of the taper – L = 0.5m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r="3156"/>
          <a:stretch/>
        </p:blipFill>
        <p:spPr>
          <a:xfrm>
            <a:off x="193964" y="1832068"/>
            <a:ext cx="8825345" cy="4405244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7191719" y="692696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Freestyle Script" pitchFamily="66" charset="0"/>
              </a:defRPr>
            </a:lvl1pPr>
          </a:lstStyle>
          <a:p>
            <a:r>
              <a:rPr lang="en-GB" dirty="0"/>
              <a:t>L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6551488" y="130483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8157178" y="102807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10800000">
            <a:off x="193964" y="3101942"/>
            <a:ext cx="400110" cy="1366721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fr-FR" sz="1400" dirty="0" err="1" smtClean="0"/>
              <a:t>Rs</a:t>
            </a:r>
            <a:r>
              <a:rPr lang="fr-FR" sz="1400" dirty="0" smtClean="0"/>
              <a:t> in </a:t>
            </a:r>
            <a:r>
              <a:rPr lang="fr-FR" sz="1400" dirty="0" err="1" smtClean="0"/>
              <a:t>LinacOhm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758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65917"/>
            <a:ext cx="8229600" cy="990600"/>
          </a:xfrm>
        </p:spPr>
        <p:txBody>
          <a:bodyPr/>
          <a:lstStyle/>
          <a:p>
            <a:r>
              <a:rPr lang="fr-FR" dirty="0" smtClean="0"/>
              <a:t>BGV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16" name="TextBox 3"/>
          <p:cNvSpPr txBox="1"/>
          <p:nvPr/>
        </p:nvSpPr>
        <p:spPr>
          <a:xfrm>
            <a:off x="2641600" y="6294889"/>
            <a:ext cx="32265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itchFamily="2" charset="2"/>
              </a:rPr>
              <a:t> The longer taper, the better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27185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Influence of the taper – L = 1m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2056"/>
          <a:stretch/>
        </p:blipFill>
        <p:spPr>
          <a:xfrm>
            <a:off x="207819" y="1772816"/>
            <a:ext cx="8742218" cy="424847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r="7647"/>
          <a:stretch/>
        </p:blipFill>
        <p:spPr>
          <a:xfrm>
            <a:off x="6062102" y="771563"/>
            <a:ext cx="2854036" cy="863285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7263727" y="764704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Freestyle Script" pitchFamily="66" charset="0"/>
              </a:defRPr>
            </a:lvl1pPr>
          </a:lstStyle>
          <a:p>
            <a:r>
              <a:rPr lang="en-GB" dirty="0"/>
              <a:t>L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6623496" y="137684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8229186" y="110007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10800000">
            <a:off x="281632" y="3101942"/>
            <a:ext cx="400110" cy="1366721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fr-FR" sz="1400" dirty="0" err="1" smtClean="0"/>
              <a:t>Rs</a:t>
            </a:r>
            <a:r>
              <a:rPr lang="fr-FR" sz="1400" dirty="0" smtClean="0"/>
              <a:t> in </a:t>
            </a:r>
            <a:r>
              <a:rPr lang="fr-FR" sz="1400" dirty="0" err="1" smtClean="0"/>
              <a:t>LinacOhm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377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200" dirty="0"/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Longitudinal </a:t>
            </a:r>
            <a:r>
              <a:rPr lang="fr-FR" sz="3200" dirty="0" err="1" smtClean="0"/>
              <a:t>Impedance</a:t>
            </a:r>
            <a:r>
              <a:rPr lang="fr-FR" sz="3200" dirty="0" smtClean="0"/>
              <a:t> Benchmarks</a:t>
            </a:r>
          </a:p>
          <a:p>
            <a:pPr>
              <a:buFont typeface="Wingdings" pitchFamily="2" charset="2"/>
              <a:buChar char="Ø"/>
            </a:pPr>
            <a:endParaRPr lang="fr-FR" sz="3200" dirty="0" smtClean="0"/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Transverse </a:t>
            </a:r>
            <a:r>
              <a:rPr lang="fr-FR" sz="3200" dirty="0" err="1" smtClean="0"/>
              <a:t>Impedance</a:t>
            </a:r>
            <a:r>
              <a:rPr lang="fr-FR" sz="3200" dirty="0" smtClean="0"/>
              <a:t> Benchmarks</a:t>
            </a:r>
          </a:p>
          <a:p>
            <a:pPr>
              <a:buFont typeface="Wingdings" pitchFamily="2" charset="2"/>
              <a:buChar char="Ø"/>
            </a:pPr>
            <a:endParaRPr lang="fr-FR" sz="3200" dirty="0" smtClean="0"/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Application to BGV </a:t>
            </a:r>
            <a:r>
              <a:rPr lang="fr-FR" sz="3200" dirty="0" err="1" smtClean="0"/>
              <a:t>studies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600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65917"/>
            <a:ext cx="8229600" cy="990600"/>
          </a:xfrm>
        </p:spPr>
        <p:txBody>
          <a:bodyPr/>
          <a:lstStyle/>
          <a:p>
            <a:r>
              <a:rPr lang="fr-FR" dirty="0" smtClean="0"/>
              <a:t>BGV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16" name="TextBox 3"/>
          <p:cNvSpPr txBox="1"/>
          <p:nvPr/>
        </p:nvSpPr>
        <p:spPr>
          <a:xfrm>
            <a:off x="2843764" y="6176972"/>
            <a:ext cx="32265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itchFamily="2" charset="2"/>
              </a:rPr>
              <a:t> The longer taper, the better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27185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Influence of the taper – L = 1.5m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5304"/>
          <a:stretch/>
        </p:blipFill>
        <p:spPr>
          <a:xfrm>
            <a:off x="193964" y="1772816"/>
            <a:ext cx="8742218" cy="43924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r="7647"/>
          <a:stretch/>
        </p:blipFill>
        <p:spPr>
          <a:xfrm>
            <a:off x="6062102" y="726192"/>
            <a:ext cx="2854036" cy="863285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7263727" y="719333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Freestyle Script" pitchFamily="66" charset="0"/>
              </a:defRPr>
            </a:lvl1pPr>
          </a:lstStyle>
          <a:p>
            <a:r>
              <a:rPr lang="en-GB" dirty="0"/>
              <a:t>L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6623496" y="13314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8229186" y="105470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10800000">
            <a:off x="252968" y="3101941"/>
            <a:ext cx="400110" cy="1366721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fr-FR" sz="1400" dirty="0" err="1" smtClean="0"/>
              <a:t>Rs</a:t>
            </a:r>
            <a:r>
              <a:rPr lang="fr-FR" sz="1400" dirty="0" smtClean="0"/>
              <a:t> in </a:t>
            </a:r>
            <a:r>
              <a:rPr lang="fr-FR" sz="1400" dirty="0" err="1" smtClean="0"/>
              <a:t>LinacOhm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893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" y="2667183"/>
            <a:ext cx="9144000" cy="410710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r="7647"/>
          <a:stretch/>
        </p:blipFill>
        <p:spPr>
          <a:xfrm>
            <a:off x="6289809" y="2060848"/>
            <a:ext cx="2854036" cy="86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Autofit/>
          </a:bodyPr>
          <a:lstStyle/>
          <a:p>
            <a:r>
              <a:rPr lang="en-GB" dirty="0" smtClean="0"/>
              <a:t>BGV Studies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49994"/>
                <a:ext cx="8640960" cy="4525963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 smtClean="0"/>
                  <a:t>106 mm radius (smaller radius push frequencies higher)</a:t>
                </a:r>
              </a:p>
              <a:p>
                <a:r>
                  <a:rPr lang="en-GB" sz="2000" dirty="0" smtClean="0"/>
                  <a:t>Copper coating (increases shunt impedance by a 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latin typeface="Cambria Math"/>
                                    <a:ea typeface="Cambria Math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/>
                                    <a:ea typeface="Cambria Math"/>
                                  </a:rPr>
                                  <m:t>𝐶𝑢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l-GR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latin typeface="Cambria Math"/>
                                    <a:ea typeface="Cambria Math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/>
                                    <a:ea typeface="Cambria Math"/>
                                  </a:rPr>
                                  <m:t>𝑠𝑡𝑒𝑒𝑙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GB" sz="2000" dirty="0"/>
                  <a:t> ~ 6,7 for 316LN)</a:t>
                </a:r>
              </a:p>
              <a:p>
                <a:r>
                  <a:rPr lang="en-GB" sz="2000" dirty="0" smtClean="0"/>
                  <a:t>Full length of about 2 m (taper included)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49994"/>
                <a:ext cx="8640960" cy="4525963"/>
              </a:xfrm>
              <a:blipFill rotWithShape="1">
                <a:blip r:embed="rId4"/>
                <a:stretch>
                  <a:fillRect l="-282" t="-5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6228184" y="3033106"/>
            <a:ext cx="0" cy="14760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3928" y="3150823"/>
            <a:ext cx="207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Cavity length increases</a:t>
            </a:r>
          </a:p>
          <a:p>
            <a:r>
              <a:rPr lang="en-GB" sz="1400" dirty="0" smtClean="0">
                <a:sym typeface="Wingdings" pitchFamily="2" charset="2"/>
              </a:rPr>
              <a:t> Taper length decreases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16115" y="2060848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Freestyle Script" pitchFamily="66" charset="0"/>
              </a:defRPr>
            </a:lvl1pPr>
          </a:lstStyle>
          <a:p>
            <a:r>
              <a:rPr lang="en-GB" dirty="0"/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8264" y="224551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7167" y="190320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9496" y="2036138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Freestyle Script" pitchFamily="66" charset="0"/>
              </a:rPr>
              <a:t>L+2l = 2 m</a:t>
            </a:r>
            <a:endParaRPr lang="en-GB" sz="3200" b="1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/>
          <a:stretch/>
        </p:blipFill>
        <p:spPr>
          <a:xfrm>
            <a:off x="110836" y="1600430"/>
            <a:ext cx="9033164" cy="40675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40" y="404664"/>
            <a:ext cx="8229600" cy="990600"/>
          </a:xfrm>
        </p:spPr>
        <p:txBody>
          <a:bodyPr/>
          <a:lstStyle/>
          <a:p>
            <a:r>
              <a:rPr lang="en-GB" dirty="0" smtClean="0"/>
              <a:t>BGV Studies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07585" y="5667969"/>
            <a:ext cx="78688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/>
              <a:t>The longer the taper, the better (for the symmetric case)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/>
              <a:t>Even with copper coating, well below the limit below 1.5 m of flat length </a:t>
            </a:r>
          </a:p>
        </p:txBody>
      </p:sp>
      <p:sp>
        <p:nvSpPr>
          <p:cNvPr id="6" name="ZoneTexte 5"/>
          <p:cNvSpPr txBox="1"/>
          <p:nvPr/>
        </p:nvSpPr>
        <p:spPr>
          <a:xfrm rot="10800000">
            <a:off x="-11106" y="2636912"/>
            <a:ext cx="400110" cy="1366721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fr-FR" sz="1400" dirty="0" err="1" smtClean="0"/>
              <a:t>Rs</a:t>
            </a:r>
            <a:r>
              <a:rPr lang="fr-FR" sz="1400" dirty="0" smtClean="0"/>
              <a:t> in </a:t>
            </a:r>
            <a:r>
              <a:rPr lang="fr-FR" sz="1400" dirty="0" err="1" smtClean="0"/>
              <a:t>LinacOhm</a:t>
            </a:r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379254" y="1268760"/>
            <a:ext cx="555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Zoom </a:t>
            </a:r>
            <a:r>
              <a:rPr lang="fr-FR" sz="2400" dirty="0" err="1" smtClean="0"/>
              <a:t>below</a:t>
            </a:r>
            <a:r>
              <a:rPr lang="fr-FR" sz="2400" dirty="0" smtClean="0"/>
              <a:t> the </a:t>
            </a:r>
            <a:r>
              <a:rPr lang="fr-FR" sz="2400" dirty="0" err="1" smtClean="0"/>
              <a:t>limit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r="7647"/>
          <a:stretch/>
        </p:blipFill>
        <p:spPr>
          <a:xfrm>
            <a:off x="6017498" y="837117"/>
            <a:ext cx="2854036" cy="863285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7043804" y="837117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Freestyle Script" pitchFamily="66" charset="0"/>
              </a:defRPr>
            </a:lvl1pPr>
          </a:lstStyle>
          <a:p>
            <a:r>
              <a:rPr lang="en-GB" dirty="0"/>
              <a:t>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75953" y="102178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74856" y="67947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47185" y="812407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Freestyle Script" pitchFamily="66" charset="0"/>
              </a:rPr>
              <a:t>L+2l = 2 m</a:t>
            </a:r>
            <a:endParaRPr lang="en-GB" sz="3200" b="1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47" y="882586"/>
            <a:ext cx="3125323" cy="107559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" y="2081625"/>
            <a:ext cx="8637149" cy="40121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65917"/>
            <a:ext cx="8229600" cy="990600"/>
          </a:xfrm>
        </p:spPr>
        <p:txBody>
          <a:bodyPr/>
          <a:lstStyle/>
          <a:p>
            <a:r>
              <a:rPr lang="fr-FR" dirty="0" smtClean="0"/>
              <a:t>BGV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extBox 8"/>
          <p:cNvSpPr txBox="1"/>
          <p:nvPr/>
        </p:nvSpPr>
        <p:spPr>
          <a:xfrm>
            <a:off x="405081" y="1219520"/>
            <a:ext cx="47949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Total length: 2 m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More realistic : Copper and Steel structure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Longitudinal studies</a:t>
            </a:r>
          </a:p>
          <a:p>
            <a:pPr marL="285750" indent="-285750">
              <a:buFont typeface="Wingdings"/>
              <a:buChar char="à"/>
            </a:pPr>
            <a:endParaRPr lang="en-GB" dirty="0" smtClean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GB" dirty="0"/>
          </a:p>
        </p:txBody>
      </p:sp>
      <p:sp>
        <p:nvSpPr>
          <p:cNvPr id="9" name="TextBox 11"/>
          <p:cNvSpPr txBox="1"/>
          <p:nvPr/>
        </p:nvSpPr>
        <p:spPr>
          <a:xfrm>
            <a:off x="7493700" y="650396"/>
            <a:ext cx="1338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Angle 2=5 degrees</a:t>
            </a:r>
            <a:endParaRPr lang="en-GB" sz="1200" dirty="0"/>
          </a:p>
        </p:txBody>
      </p:sp>
      <p:sp>
        <p:nvSpPr>
          <p:cNvPr id="10" name="TextBox 12"/>
          <p:cNvSpPr txBox="1"/>
          <p:nvPr/>
        </p:nvSpPr>
        <p:spPr>
          <a:xfrm>
            <a:off x="5227473" y="893900"/>
            <a:ext cx="1325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 Scan over Angle 1</a:t>
            </a:r>
            <a:endParaRPr lang="en-GB" sz="1200" dirty="0"/>
          </a:p>
        </p:txBody>
      </p:sp>
      <p:cxnSp>
        <p:nvCxnSpPr>
          <p:cNvPr id="11" name="Straight Arrow Connector 13"/>
          <p:cNvCxnSpPr/>
          <p:nvPr/>
        </p:nvCxnSpPr>
        <p:spPr>
          <a:xfrm>
            <a:off x="8162890" y="911135"/>
            <a:ext cx="288032" cy="122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4"/>
          <p:cNvCxnSpPr/>
          <p:nvPr/>
        </p:nvCxnSpPr>
        <p:spPr>
          <a:xfrm>
            <a:off x="6250647" y="1232167"/>
            <a:ext cx="72008" cy="190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7"/>
          <p:cNvSpPr txBox="1"/>
          <p:nvPr/>
        </p:nvSpPr>
        <p:spPr>
          <a:xfrm>
            <a:off x="731057" y="6133893"/>
            <a:ext cx="55195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/>
              <a:t>The lower the tapering angle, the better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/>
              <a:t>Under the limit even with angle close to 90°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8450922" y="1327466"/>
            <a:ext cx="683075" cy="27699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Copper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217504" y="1681186"/>
            <a:ext cx="180382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</a:rPr>
              <a:t>Stainless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Steel</a:t>
            </a:r>
            <a:r>
              <a:rPr lang="fr-FR" sz="1200" dirty="0" smtClean="0">
                <a:solidFill>
                  <a:schemeClr val="bg1"/>
                </a:solidFill>
              </a:rPr>
              <a:t>  316LN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11683" y="1754203"/>
            <a:ext cx="683075" cy="27699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Copper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 rot="10800000">
            <a:off x="726042" y="3212976"/>
            <a:ext cx="400110" cy="1366721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fr-FR" sz="1400" dirty="0" err="1" smtClean="0"/>
              <a:t>Rs</a:t>
            </a:r>
            <a:r>
              <a:rPr lang="fr-FR" sz="1400" dirty="0" smtClean="0"/>
              <a:t> in </a:t>
            </a:r>
            <a:r>
              <a:rPr lang="fr-FR" sz="1400" dirty="0" err="1" smtClean="0"/>
              <a:t>LinacOhm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050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65917"/>
            <a:ext cx="8229600" cy="990600"/>
          </a:xfrm>
        </p:spPr>
        <p:txBody>
          <a:bodyPr/>
          <a:lstStyle/>
          <a:p>
            <a:r>
              <a:rPr lang="fr-FR" dirty="0" smtClean="0"/>
              <a:t>BGV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TextBox 8"/>
          <p:cNvSpPr txBox="1"/>
          <p:nvPr/>
        </p:nvSpPr>
        <p:spPr>
          <a:xfrm>
            <a:off x="338947" y="1392411"/>
            <a:ext cx="2413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Total length: 2 m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Transverse studies</a:t>
            </a:r>
          </a:p>
          <a:p>
            <a:pPr marL="285750" indent="-285750">
              <a:buFont typeface="Wingdings"/>
              <a:buChar char="à"/>
            </a:pPr>
            <a:endParaRPr lang="en-GB" dirty="0" smtClean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GB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4" y="2133950"/>
            <a:ext cx="8570964" cy="39813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25" y="972437"/>
            <a:ext cx="3125323" cy="1075598"/>
          </a:xfrm>
          <a:prstGeom prst="rect">
            <a:avLst/>
          </a:prstGeom>
        </p:spPr>
      </p:pic>
      <p:sp>
        <p:nvSpPr>
          <p:cNvPr id="14" name="TextBox 11"/>
          <p:cNvSpPr txBox="1"/>
          <p:nvPr/>
        </p:nvSpPr>
        <p:spPr>
          <a:xfrm>
            <a:off x="7199878" y="740247"/>
            <a:ext cx="1338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Angle 2=5 degrees</a:t>
            </a:r>
            <a:endParaRPr lang="en-GB" sz="1200" dirty="0"/>
          </a:p>
        </p:txBody>
      </p:sp>
      <p:sp>
        <p:nvSpPr>
          <p:cNvPr id="15" name="TextBox 12"/>
          <p:cNvSpPr txBox="1"/>
          <p:nvPr/>
        </p:nvSpPr>
        <p:spPr>
          <a:xfrm>
            <a:off x="4933651" y="983751"/>
            <a:ext cx="1325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 Scan over Angle 1</a:t>
            </a:r>
            <a:endParaRPr lang="en-GB" sz="1200" dirty="0"/>
          </a:p>
        </p:txBody>
      </p:sp>
      <p:cxnSp>
        <p:nvCxnSpPr>
          <p:cNvPr id="17" name="Straight Arrow Connector 13"/>
          <p:cNvCxnSpPr/>
          <p:nvPr/>
        </p:nvCxnSpPr>
        <p:spPr>
          <a:xfrm>
            <a:off x="7869068" y="1000986"/>
            <a:ext cx="288032" cy="122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4"/>
          <p:cNvCxnSpPr/>
          <p:nvPr/>
        </p:nvCxnSpPr>
        <p:spPr>
          <a:xfrm>
            <a:off x="5956825" y="1322018"/>
            <a:ext cx="72008" cy="190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157100" y="1417317"/>
            <a:ext cx="683075" cy="27699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Copper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923682" y="1771037"/>
            <a:ext cx="180382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</a:rPr>
              <a:t>Stainless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Steel</a:t>
            </a:r>
            <a:r>
              <a:rPr lang="fr-FR" sz="1200" dirty="0" smtClean="0">
                <a:solidFill>
                  <a:schemeClr val="bg1"/>
                </a:solidFill>
              </a:rPr>
              <a:t>  316LN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917861" y="1844054"/>
            <a:ext cx="683075" cy="27699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Copper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6115341"/>
            <a:ext cx="72140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r-FR" dirty="0" err="1" smtClean="0">
                <a:sym typeface="Wingdings" pitchFamily="2" charset="2"/>
              </a:rPr>
              <a:t>Seems</a:t>
            </a:r>
            <a:r>
              <a:rPr lang="fr-FR" dirty="0" smtClean="0">
                <a:sym typeface="Wingdings" pitchFamily="2" charset="2"/>
              </a:rPr>
              <a:t> ok but </a:t>
            </a:r>
            <a:r>
              <a:rPr lang="fr-FR" dirty="0" err="1">
                <a:sym typeface="Wingdings" pitchFamily="2" charset="2"/>
              </a:rPr>
              <a:t>s</a:t>
            </a:r>
            <a:r>
              <a:rPr lang="fr-FR" dirty="0" err="1" smtClean="0">
                <a:sym typeface="Wingdings" pitchFamily="2" charset="2"/>
              </a:rPr>
              <a:t>till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need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some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precision</a:t>
            </a:r>
            <a:endParaRPr lang="fr-FR" dirty="0" smtClean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fr-FR" dirty="0" err="1" smtClean="0">
                <a:sym typeface="Wingdings" pitchFamily="2" charset="2"/>
              </a:rPr>
              <a:t>Waiting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fot</a:t>
            </a:r>
            <a:r>
              <a:rPr lang="fr-FR" dirty="0" smtClean="0">
                <a:sym typeface="Wingdings" pitchFamily="2" charset="2"/>
              </a:rPr>
              <a:t> the final structure to do more </a:t>
            </a:r>
            <a:r>
              <a:rPr lang="fr-FR" dirty="0" err="1" smtClean="0">
                <a:sym typeface="Wingdings" pitchFamily="2" charset="2"/>
              </a:rPr>
              <a:t>accurate</a:t>
            </a:r>
            <a:r>
              <a:rPr lang="fr-FR" dirty="0" smtClean="0">
                <a:sym typeface="Wingdings" pitchFamily="2" charset="2"/>
              </a:rPr>
              <a:t> simulations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 rot="10800000">
            <a:off x="857101" y="2276872"/>
            <a:ext cx="400110" cy="332518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fr-FR" sz="1400" dirty="0" smtClean="0"/>
              <a:t>Transverse </a:t>
            </a:r>
            <a:r>
              <a:rPr lang="fr-FR" sz="1400" dirty="0" err="1" smtClean="0"/>
              <a:t>Impedance</a:t>
            </a:r>
            <a:r>
              <a:rPr lang="fr-FR" sz="1400" dirty="0" smtClean="0"/>
              <a:t> in </a:t>
            </a:r>
            <a:r>
              <a:rPr lang="fr-FR" sz="1400" dirty="0" err="1" smtClean="0"/>
              <a:t>LinacOhm</a:t>
            </a:r>
            <a:r>
              <a:rPr lang="fr-FR" sz="1400" dirty="0" smtClean="0"/>
              <a:t>/m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92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BGV Project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Conclusions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/>
              <a:buChar char="à"/>
            </a:pPr>
            <a:endParaRPr lang="fr-FR" dirty="0" smtClean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420888"/>
            <a:ext cx="8352928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106 mm radius </a:t>
            </a:r>
            <a:r>
              <a:rPr lang="fr-FR" sz="2400" dirty="0" err="1" smtClean="0">
                <a:sym typeface="Wingdings" pitchFamily="2" charset="2"/>
              </a:rPr>
              <a:t>helped</a:t>
            </a:r>
            <a:r>
              <a:rPr lang="fr-FR" sz="2400" dirty="0" smtClean="0">
                <a:sym typeface="Wingdings" pitchFamily="2" charset="2"/>
              </a:rPr>
              <a:t> a lot</a:t>
            </a:r>
          </a:p>
          <a:p>
            <a:pPr>
              <a:buFont typeface="Wingdings"/>
              <a:buChar char="à"/>
            </a:pPr>
            <a:r>
              <a:rPr lang="fr-FR" sz="2400" dirty="0" err="1" smtClean="0">
                <a:sym typeface="Wingdings" pitchFamily="2" charset="2"/>
              </a:rPr>
              <a:t>With</a:t>
            </a:r>
            <a:r>
              <a:rPr lang="fr-FR" sz="2400" dirty="0" smtClean="0">
                <a:sym typeface="Wingdings" pitchFamily="2" charset="2"/>
              </a:rPr>
              <a:t> the </a:t>
            </a:r>
            <a:r>
              <a:rPr lang="fr-FR" sz="2400" dirty="0" err="1" smtClean="0">
                <a:sym typeface="Wingdings" pitchFamily="2" charset="2"/>
              </a:rPr>
              <a:t>Steel</a:t>
            </a:r>
            <a:r>
              <a:rPr lang="fr-FR" sz="2400" dirty="0" smtClean="0">
                <a:sym typeface="Wingdings" pitchFamily="2" charset="2"/>
              </a:rPr>
              <a:t>/Copper structure, longitudinal and transverse modes </a:t>
            </a:r>
            <a:r>
              <a:rPr lang="fr-FR" sz="2400" dirty="0" err="1" smtClean="0">
                <a:sym typeface="Wingdings" pitchFamily="2" charset="2"/>
              </a:rPr>
              <a:t>seem</a:t>
            </a:r>
            <a:r>
              <a:rPr lang="fr-FR" sz="2400" dirty="0" smtClean="0">
                <a:sym typeface="Wingdings" pitchFamily="2" charset="2"/>
              </a:rPr>
              <a:t> to </a:t>
            </a:r>
            <a:r>
              <a:rPr lang="fr-FR" sz="2400" dirty="0" err="1" smtClean="0">
                <a:sym typeface="Wingdings" pitchFamily="2" charset="2"/>
              </a:rPr>
              <a:t>be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under</a:t>
            </a:r>
            <a:r>
              <a:rPr lang="fr-FR" sz="2400" dirty="0" smtClean="0">
                <a:sym typeface="Wingdings" pitchFamily="2" charset="2"/>
              </a:rPr>
              <a:t> the acceptable </a:t>
            </a:r>
            <a:r>
              <a:rPr lang="fr-FR" sz="2400" dirty="0" err="1" smtClean="0">
                <a:sym typeface="Wingdings" pitchFamily="2" charset="2"/>
              </a:rPr>
              <a:t>limit</a:t>
            </a:r>
            <a:r>
              <a:rPr lang="fr-FR" sz="2400" dirty="0" smtClean="0">
                <a:sym typeface="Wingdings" pitchFamily="2" charset="2"/>
              </a:rPr>
              <a:t> </a:t>
            </a:r>
            <a:endParaRPr lang="fr-FR" sz="24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2400" dirty="0" err="1" smtClean="0">
                <a:sym typeface="Wingdings" pitchFamily="2" charset="2"/>
              </a:rPr>
              <a:t>We</a:t>
            </a:r>
            <a:r>
              <a:rPr lang="fr-FR" sz="2400" dirty="0" smtClean="0">
                <a:sym typeface="Wingdings" pitchFamily="2" charset="2"/>
              </a:rPr>
              <a:t> are </a:t>
            </a:r>
            <a:r>
              <a:rPr lang="fr-FR" sz="2400" dirty="0" err="1" smtClean="0">
                <a:sym typeface="Wingdings" pitchFamily="2" charset="2"/>
              </a:rPr>
              <a:t>still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waiting</a:t>
            </a:r>
            <a:r>
              <a:rPr lang="fr-FR" sz="2400" dirty="0" smtClean="0">
                <a:sym typeface="Wingdings" pitchFamily="2" charset="2"/>
              </a:rPr>
              <a:t> for the final structure to </a:t>
            </a:r>
            <a:r>
              <a:rPr lang="fr-FR" sz="2400" dirty="0" err="1" smtClean="0">
                <a:sym typeface="Wingdings" pitchFamily="2" charset="2"/>
              </a:rPr>
              <a:t>confirm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these</a:t>
            </a:r>
            <a:r>
              <a:rPr lang="fr-FR" sz="2400" dirty="0" smtClean="0">
                <a:sym typeface="Wingdings" pitchFamily="2" charset="2"/>
              </a:rPr>
              <a:t> first </a:t>
            </a:r>
            <a:r>
              <a:rPr lang="fr-FR" sz="2400" dirty="0" err="1" smtClean="0">
                <a:sym typeface="Wingdings" pitchFamily="2" charset="2"/>
              </a:rPr>
              <a:t>studies</a:t>
            </a:r>
            <a:endParaRPr lang="fr-FR" sz="2400" dirty="0">
              <a:sym typeface="Wingdings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0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2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00211"/>
            <a:ext cx="3814787" cy="382902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5940152" y="3829690"/>
            <a:ext cx="617700" cy="179896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5218687" y="2749570"/>
            <a:ext cx="100996" cy="1465152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319683" y="31502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radius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3334926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length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476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Longitudinal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Plan of </a:t>
            </a:r>
            <a:r>
              <a:rPr lang="en-US" sz="2800" dirty="0" smtClean="0"/>
              <a:t>studies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fr-FR" dirty="0"/>
              <a:t>Simple </a:t>
            </a:r>
            <a:r>
              <a:rPr lang="fr-FR" dirty="0" err="1" smtClean="0"/>
              <a:t>cavity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betwen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solvers</a:t>
            </a:r>
            <a:r>
              <a:rPr lang="fr-FR" dirty="0"/>
              <a:t> : </a:t>
            </a:r>
            <a:r>
              <a:rPr lang="fr-FR" dirty="0" err="1"/>
              <a:t>Eigenmode</a:t>
            </a:r>
            <a:r>
              <a:rPr lang="fr-FR" dirty="0"/>
              <a:t> and </a:t>
            </a:r>
            <a:r>
              <a:rPr lang="fr-FR" dirty="0" smtClean="0"/>
              <a:t>Wakefield.</a:t>
            </a:r>
            <a:r>
              <a:rPr lang="fr-FR" dirty="0" smtClean="0">
                <a:sym typeface="Wingdings" pitchFamily="2" charset="2"/>
              </a:rPr>
              <a:t> </a:t>
            </a:r>
            <a:endParaRPr lang="fr-FR" dirty="0" smtClean="0"/>
          </a:p>
          <a:p>
            <a:pPr lvl="3">
              <a:buFont typeface="Wingdings" pitchFamily="2" charset="2"/>
              <a:buChar char="Ø"/>
            </a:pPr>
            <a:r>
              <a:rPr lang="fr-FR" sz="2000" dirty="0" err="1"/>
              <a:t>Changing</a:t>
            </a:r>
            <a:r>
              <a:rPr lang="fr-FR" sz="2000" dirty="0"/>
              <a:t> </a:t>
            </a:r>
            <a:r>
              <a:rPr lang="fr-FR" sz="2000" dirty="0" err="1"/>
              <a:t>length</a:t>
            </a:r>
            <a:r>
              <a:rPr lang="fr-FR" sz="2000" dirty="0"/>
              <a:t> and radius of the </a:t>
            </a:r>
            <a:r>
              <a:rPr lang="fr-FR" sz="2000" dirty="0" err="1"/>
              <a:t>cavity</a:t>
            </a:r>
            <a:endParaRPr lang="fr-FR" sz="2000" dirty="0"/>
          </a:p>
          <a:p>
            <a:pPr lvl="3"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err="1"/>
              <a:t>Changing</a:t>
            </a:r>
            <a:r>
              <a:rPr lang="fr-FR" sz="2000" dirty="0"/>
              <a:t> </a:t>
            </a:r>
            <a:r>
              <a:rPr lang="fr-FR" sz="2000" dirty="0" err="1" smtClean="0"/>
              <a:t>conductivity</a:t>
            </a:r>
            <a:endParaRPr lang="fr-FR" sz="2000" dirty="0" smtClean="0"/>
          </a:p>
          <a:p>
            <a:pPr lvl="3"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err="1" smtClean="0"/>
              <a:t>Studies</a:t>
            </a:r>
            <a:r>
              <a:rPr lang="fr-FR" sz="2000" dirty="0" smtClean="0"/>
              <a:t> on </a:t>
            </a:r>
            <a:r>
              <a:rPr lang="fr-FR" sz="2000" dirty="0" err="1" smtClean="0"/>
              <a:t>both</a:t>
            </a:r>
            <a:r>
              <a:rPr lang="fr-FR" sz="2000" dirty="0" smtClean="0"/>
              <a:t> magnitude and Q</a:t>
            </a:r>
          </a:p>
          <a:p>
            <a:pPr lvl="3">
              <a:buFont typeface="Wingdings" pitchFamily="2" charset="2"/>
              <a:buChar char="Ø"/>
            </a:pPr>
            <a:r>
              <a:rPr lang="fr-FR" sz="2000" dirty="0" smtClean="0"/>
              <a:t> First mode </a:t>
            </a:r>
            <a:r>
              <a:rPr lang="fr-FR" sz="2000" dirty="0" err="1" smtClean="0"/>
              <a:t>only</a:t>
            </a:r>
            <a:endParaRPr lang="fr-FR" sz="2000" dirty="0" smtClean="0"/>
          </a:p>
          <a:p>
            <a:pPr lvl="3">
              <a:buFont typeface="Wingdings" pitchFamily="2" charset="2"/>
              <a:buChar char="Ø"/>
            </a:pPr>
            <a:r>
              <a:rPr lang="fr-FR" sz="2000" dirty="0" smtClean="0"/>
              <a:t> First check </a:t>
            </a:r>
            <a:r>
              <a:rPr lang="fr-FR" sz="2000" dirty="0" err="1" smtClean="0"/>
              <a:t>with</a:t>
            </a:r>
            <a:r>
              <a:rPr lang="fr-FR" sz="2000" dirty="0" smtClean="0"/>
              <a:t> ferrite </a:t>
            </a:r>
            <a:r>
              <a:rPr lang="fr-FR" sz="2000" dirty="0" err="1" smtClean="0"/>
              <a:t>materials</a:t>
            </a:r>
            <a:endParaRPr lang="fr-FR" sz="2000" dirty="0"/>
          </a:p>
          <a:p>
            <a:endParaRPr lang="fr-FR" dirty="0" smtClean="0"/>
          </a:p>
          <a:p>
            <a:pPr lvl="3">
              <a:buFont typeface="Wingdings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54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Transverse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Cavity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endParaRPr lang="fr-FR" sz="2000" dirty="0"/>
          </a:p>
          <a:p>
            <a:endParaRPr lang="fr-FR" dirty="0" smtClean="0"/>
          </a:p>
          <a:p>
            <a:r>
              <a:rPr lang="fr-FR" sz="2000" dirty="0" err="1" smtClean="0"/>
              <a:t>Conductivity</a:t>
            </a:r>
            <a:r>
              <a:rPr lang="fr-FR" sz="2000" dirty="0" smtClean="0"/>
              <a:t> = 1e3 S/m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Double </a:t>
            </a:r>
            <a:r>
              <a:rPr lang="fr-FR" sz="2000" dirty="0" err="1"/>
              <a:t>parameter</a:t>
            </a:r>
            <a:r>
              <a:rPr lang="fr-FR" sz="2000" dirty="0"/>
              <a:t> </a:t>
            </a:r>
            <a:r>
              <a:rPr lang="fr-FR" sz="2000" dirty="0" err="1"/>
              <a:t>sweep</a:t>
            </a:r>
            <a:r>
              <a:rPr lang="fr-FR" sz="2000" dirty="0"/>
              <a:t> :</a:t>
            </a:r>
          </a:p>
          <a:p>
            <a:r>
              <a:rPr lang="fr-FR" sz="2000" dirty="0"/>
              <a:t>Radius </a:t>
            </a:r>
            <a:r>
              <a:rPr lang="fr-FR" sz="2000" dirty="0" err="1"/>
              <a:t>from</a:t>
            </a:r>
            <a:r>
              <a:rPr lang="fr-FR" sz="2000" dirty="0"/>
              <a:t> 30 to 60 mm</a:t>
            </a:r>
          </a:p>
          <a:p>
            <a:r>
              <a:rPr lang="fr-FR" sz="2000" dirty="0" err="1"/>
              <a:t>Length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20 to 60 mm</a:t>
            </a:r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00211"/>
            <a:ext cx="3814787" cy="382902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5940152" y="3829690"/>
            <a:ext cx="617700" cy="179896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5218687" y="2749570"/>
            <a:ext cx="100996" cy="1465152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319683" y="31502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radius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4208" y="3334926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length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906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GB" sz="2800" dirty="0" smtClean="0"/>
              <a:t>A more realistic geometry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49994"/>
                <a:ext cx="8640960" cy="4525963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 smtClean="0"/>
                  <a:t>106 mm radius (smaller radius push frequencies higher)</a:t>
                </a:r>
              </a:p>
              <a:p>
                <a:r>
                  <a:rPr lang="en-GB" sz="2000" dirty="0" smtClean="0"/>
                  <a:t>Copper coating (increases shunt impedance by a 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20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sz="20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00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𝐶𝑢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l-GR" sz="20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00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𝑠𝑡𝑒𝑒𝑙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GB" sz="2000" dirty="0" smtClean="0"/>
                  <a:t> ~ 6 for 316LN)</a:t>
                </a:r>
              </a:p>
              <a:p>
                <a:r>
                  <a:rPr lang="en-GB" sz="2000" dirty="0" smtClean="0"/>
                  <a:t>Full length of about 2 m (taper included)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49994"/>
                <a:ext cx="8640960" cy="4525963"/>
              </a:xfrm>
              <a:blipFill rotWithShape="1">
                <a:blip r:embed="rId2"/>
                <a:stretch>
                  <a:fillRect l="-564"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\\cern.ch\dfs\Users\b\bsalvant\Documents\BGV_graphs_modified\totalLength2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5216"/>
            <a:ext cx="8322112" cy="399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228184" y="303310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95936" y="3150823"/>
            <a:ext cx="207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Cavity length increases</a:t>
            </a:r>
          </a:p>
          <a:p>
            <a:r>
              <a:rPr lang="en-GB" sz="1400" dirty="0" smtClean="0">
                <a:sym typeface="Wingdings" pitchFamily="2" charset="2"/>
              </a:rPr>
              <a:t> Taper length decreases</a:t>
            </a:r>
            <a:endParaRPr lang="en-GB" sz="14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5" t="18993" r="1125" b="40504"/>
          <a:stretch/>
        </p:blipFill>
        <p:spPr bwMode="auto">
          <a:xfrm>
            <a:off x="6732240" y="2060848"/>
            <a:ext cx="1855145" cy="7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6115" y="2060848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Freestyle Script" pitchFamily="66" charset="0"/>
              </a:defRPr>
            </a:lvl1pPr>
          </a:lstStyle>
          <a:p>
            <a:r>
              <a:rPr lang="en-GB" dirty="0"/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8264" y="224551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7167" y="190320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</a:t>
            </a:r>
            <a:endParaRPr lang="en-GB" dirty="0">
              <a:latin typeface="Freestyle Script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8169" y="296615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eestyle Script" pitchFamily="66" charset="0"/>
              </a:rPr>
              <a:t>L+2l = 2 m</a:t>
            </a:r>
            <a:endParaRPr lang="en-GB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Zoom below the limit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\\cern.ch\dfs\Users\b\bsalvant\Documents\BGV_graphs_modified\totalLength2000_b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6" y="1700808"/>
            <a:ext cx="7638188" cy="36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585" y="5667969"/>
            <a:ext cx="732322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/>
              <a:t>The longer the taper, the better (for the symmetric case)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/>
              <a:t>Even with copper coating, well below the limit below 1.5 m of flat length </a:t>
            </a:r>
            <a:br>
              <a:rPr lang="en-GB" dirty="0" smtClean="0"/>
            </a:br>
            <a:r>
              <a:rPr lang="en-GB" dirty="0" smtClean="0"/>
              <a:t>(with Ploss of 40 W </a:t>
            </a:r>
            <a:r>
              <a:rPr lang="en-GB" dirty="0" smtClean="0">
                <a:sym typeface="Wingdings" pitchFamily="2" charset="2"/>
              </a:rPr>
              <a:t> is it acceptable from mechanical point of view?</a:t>
            </a:r>
            <a:r>
              <a:rPr lang="en-GB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860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48" y="883926"/>
            <a:ext cx="3221476" cy="1174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81" y="-7252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Longitudinal impedance at high frequency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25920" y="992985"/>
            <a:ext cx="2971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Total length: 2 m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Copper and Steel structure</a:t>
            </a:r>
          </a:p>
          <a:p>
            <a:pPr marL="285750" indent="-285750">
              <a:buFont typeface="Wingdings"/>
              <a:buChar char="à"/>
            </a:pPr>
            <a:endParaRPr lang="en-GB" dirty="0" smtClean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493700" y="639081"/>
            <a:ext cx="1338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Angle 2=5 degrees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7473" y="882585"/>
            <a:ext cx="1325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 Scan over Angle 1</a:t>
            </a:r>
            <a:endParaRPr lang="en-GB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162890" y="899820"/>
            <a:ext cx="288032" cy="122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50647" y="1220852"/>
            <a:ext cx="72008" cy="190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057" y="6122578"/>
            <a:ext cx="55195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/>
              <a:t>The lower the tapering angle, the better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/>
              <a:t>Under the limit even with angle close to 90°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1" y="1946870"/>
            <a:ext cx="8637149" cy="4012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450922" y="1316151"/>
            <a:ext cx="6830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Copper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217504" y="1669871"/>
            <a:ext cx="159317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</a:rPr>
              <a:t>Stainless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Steel</a:t>
            </a:r>
            <a:r>
              <a:rPr lang="fr-FR" sz="1200" dirty="0" smtClean="0">
                <a:solidFill>
                  <a:schemeClr val="bg1"/>
                </a:solidFill>
              </a:rPr>
              <a:t> 316LN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50647" y="1745550"/>
            <a:ext cx="6830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Copper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997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4" y="17097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Longitudinal impedance at high frequency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8947" y="883926"/>
            <a:ext cx="2041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Total length: 2 m</a:t>
            </a:r>
          </a:p>
          <a:p>
            <a:pPr marL="285750" indent="-285750">
              <a:buFont typeface="Wingdings"/>
              <a:buChar char="à"/>
            </a:pPr>
            <a:endParaRPr lang="en-GB" dirty="0" smtClean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497"/>
            <a:ext cx="9144000" cy="42475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48" y="883926"/>
            <a:ext cx="3221476" cy="1174343"/>
          </a:xfrm>
          <a:prstGeom prst="rect">
            <a:avLst/>
          </a:prstGeom>
        </p:spPr>
      </p:pic>
      <p:sp>
        <p:nvSpPr>
          <p:cNvPr id="14" name="TextBox 11"/>
          <p:cNvSpPr txBox="1"/>
          <p:nvPr/>
        </p:nvSpPr>
        <p:spPr>
          <a:xfrm>
            <a:off x="7493700" y="639081"/>
            <a:ext cx="1338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Angle 2=5 degrees</a:t>
            </a:r>
            <a:endParaRPr lang="en-GB" sz="1200" dirty="0"/>
          </a:p>
        </p:txBody>
      </p:sp>
      <p:sp>
        <p:nvSpPr>
          <p:cNvPr id="15" name="TextBox 12"/>
          <p:cNvSpPr txBox="1"/>
          <p:nvPr/>
        </p:nvSpPr>
        <p:spPr>
          <a:xfrm>
            <a:off x="5227473" y="882585"/>
            <a:ext cx="1325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 Scan over Angle 1</a:t>
            </a:r>
            <a:endParaRPr lang="en-GB" sz="1200" dirty="0"/>
          </a:p>
        </p:txBody>
      </p:sp>
      <p:cxnSp>
        <p:nvCxnSpPr>
          <p:cNvPr id="16" name="Straight Arrow Connector 13"/>
          <p:cNvCxnSpPr/>
          <p:nvPr/>
        </p:nvCxnSpPr>
        <p:spPr>
          <a:xfrm>
            <a:off x="8162890" y="899820"/>
            <a:ext cx="288032" cy="122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4"/>
          <p:cNvCxnSpPr/>
          <p:nvPr/>
        </p:nvCxnSpPr>
        <p:spPr>
          <a:xfrm>
            <a:off x="6250647" y="1220852"/>
            <a:ext cx="72008" cy="190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450922" y="1316151"/>
            <a:ext cx="6830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Copper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217504" y="1669871"/>
            <a:ext cx="159317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</a:rPr>
              <a:t>Stainless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Steel</a:t>
            </a:r>
            <a:r>
              <a:rPr lang="fr-FR" sz="1200" dirty="0" smtClean="0">
                <a:solidFill>
                  <a:schemeClr val="bg1"/>
                </a:solidFill>
              </a:rPr>
              <a:t> 316LN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250647" y="1745550"/>
            <a:ext cx="6830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Copper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11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37" y="83890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Transverse impedance at high frequency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8947" y="853899"/>
            <a:ext cx="2041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Total length: 2 m</a:t>
            </a:r>
          </a:p>
          <a:p>
            <a:pPr marL="285750" indent="-285750">
              <a:buFont typeface="Wingdings"/>
              <a:buChar char="à"/>
            </a:pPr>
            <a:endParaRPr lang="en-GB" dirty="0" smtClean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GB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23" y="1030521"/>
            <a:ext cx="3221476" cy="1174343"/>
          </a:xfrm>
          <a:prstGeom prst="rect">
            <a:avLst/>
          </a:prstGeom>
        </p:spPr>
      </p:pic>
      <p:sp>
        <p:nvSpPr>
          <p:cNvPr id="25" name="TextBox 11"/>
          <p:cNvSpPr txBox="1"/>
          <p:nvPr/>
        </p:nvSpPr>
        <p:spPr>
          <a:xfrm>
            <a:off x="7270275" y="785676"/>
            <a:ext cx="1338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Angle 2=5 degrees</a:t>
            </a:r>
            <a:endParaRPr lang="en-GB" sz="1200" dirty="0"/>
          </a:p>
        </p:txBody>
      </p:sp>
      <p:sp>
        <p:nvSpPr>
          <p:cNvPr id="26" name="TextBox 12"/>
          <p:cNvSpPr txBox="1"/>
          <p:nvPr/>
        </p:nvSpPr>
        <p:spPr>
          <a:xfrm>
            <a:off x="5004048" y="1029180"/>
            <a:ext cx="1325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 Scan over Angle 1</a:t>
            </a:r>
            <a:endParaRPr lang="en-GB" sz="1200" dirty="0"/>
          </a:p>
        </p:txBody>
      </p:sp>
      <p:cxnSp>
        <p:nvCxnSpPr>
          <p:cNvPr id="27" name="Straight Arrow Connector 13"/>
          <p:cNvCxnSpPr/>
          <p:nvPr/>
        </p:nvCxnSpPr>
        <p:spPr>
          <a:xfrm>
            <a:off x="7939465" y="1046415"/>
            <a:ext cx="288032" cy="122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4"/>
          <p:cNvCxnSpPr/>
          <p:nvPr/>
        </p:nvCxnSpPr>
        <p:spPr>
          <a:xfrm>
            <a:off x="6027222" y="1367447"/>
            <a:ext cx="72008" cy="190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8227497" y="1462746"/>
            <a:ext cx="6830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Copper</a:t>
            </a:r>
            <a:endParaRPr lang="fr-FR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994079" y="1816466"/>
            <a:ext cx="159317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</a:rPr>
              <a:t>Stainless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Steel</a:t>
            </a:r>
            <a:r>
              <a:rPr lang="fr-FR" sz="1200" dirty="0" smtClean="0">
                <a:solidFill>
                  <a:schemeClr val="bg1"/>
                </a:solidFill>
              </a:rPr>
              <a:t> 316LN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027222" y="1892145"/>
            <a:ext cx="6830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Copper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5"/>
            <a:ext cx="80608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Longitudinal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Two</a:t>
            </a:r>
            <a:r>
              <a:rPr lang="fr-FR" sz="2800" dirty="0" smtClean="0"/>
              <a:t> conventions (</a:t>
            </a:r>
            <a:r>
              <a:rPr lang="fr-FR" sz="2800" dirty="0" err="1" smtClean="0"/>
              <a:t>from</a:t>
            </a:r>
            <a:r>
              <a:rPr lang="fr-FR" sz="2800" dirty="0" smtClean="0"/>
              <a:t> Serena)</a:t>
            </a:r>
          </a:p>
          <a:p>
            <a:pPr marL="0" indent="0">
              <a:buNone/>
            </a:pP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756511" y="2259170"/>
                <a:ext cx="4207977" cy="294285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ELECTRIC/CIRCUIT convention</a:t>
                </a:r>
              </a:p>
              <a:p>
                <a:endParaRPr lang="fr-F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fr-FR" i="1"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den>
                    </m:f>
                    <m:f>
                      <m:fPr>
                        <m:ctrlPr>
                          <a:rPr lang="fr-F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/>
                          </a:rPr>
                          <m:t>𝑅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 sz="2400" i="1">
                        <a:latin typeface="Cambria Math"/>
                      </a:rPr>
                      <m:t>=</m:t>
                    </m:r>
                  </m:oMath>
                </a14:m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4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fr-F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fr-FR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fr-FR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fr-FR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𝑈</m:t>
                        </m:r>
                      </m:den>
                    </m:f>
                  </m:oMath>
                </a14:m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r>
                  <a:rPr lang="fr-FR" dirty="0" err="1" smtClean="0"/>
                  <a:t>Units</a:t>
                </a:r>
                <a:r>
                  <a:rPr lang="fr-FR" dirty="0" smtClean="0"/>
                  <a:t> : Ohm</a:t>
                </a:r>
                <a:r>
                  <a:rPr lang="fr-FR" dirty="0"/>
                  <a:t> </a:t>
                </a:r>
                <a:r>
                  <a:rPr lang="fr-FR" dirty="0" smtClean="0"/>
                  <a:t>(or </a:t>
                </a:r>
                <a:r>
                  <a:rPr lang="fr-FR" dirty="0" err="1" smtClean="0"/>
                  <a:t>CircuitOhm</a:t>
                </a:r>
                <a:r>
                  <a:rPr lang="fr-FR" dirty="0" smtClean="0"/>
                  <a:t>)</a:t>
                </a:r>
              </a:p>
              <a:p>
                <a:pPr algn="ctr"/>
                <a:endParaRPr lang="fr-FR" dirty="0"/>
              </a:p>
              <a:p>
                <a:pPr algn="ctr"/>
                <a:r>
                  <a:rPr lang="fr-FR" b="1" dirty="0" smtClean="0"/>
                  <a:t>Wakefield </a:t>
                </a:r>
                <a:r>
                  <a:rPr lang="fr-FR" b="1" dirty="0" err="1" smtClean="0"/>
                  <a:t>solver</a:t>
                </a:r>
                <a:r>
                  <a:rPr lang="fr-FR" b="1" dirty="0" smtClean="0"/>
                  <a:t> ?</a:t>
                </a:r>
                <a:endParaRPr lang="fr-FR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11" y="2259170"/>
                <a:ext cx="4207977" cy="2942857"/>
              </a:xfrm>
              <a:prstGeom prst="rect">
                <a:avLst/>
              </a:prstGeom>
              <a:blipFill rotWithShape="1">
                <a:blip r:embed="rId2"/>
                <a:stretch>
                  <a:fillRect l="-430" t="-410" b="-204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3167" y="2259170"/>
                <a:ext cx="4510818" cy="432785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LINAC convention</a:t>
                </a:r>
              </a:p>
              <a:p>
                <a:pPr algn="ctr"/>
                <a:endParaRPr lang="fr-FR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	</m:t>
                      </m:r>
                      <m:r>
                        <a:rPr lang="fr-FR" b="0" i="1" smtClean="0">
                          <a:latin typeface="Cambria Math"/>
                        </a:rPr>
                        <m:t>                 </m:t>
                      </m:r>
                      <m:r>
                        <a:rPr lang="fr-FR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fr-FR" dirty="0" smtClean="0"/>
              </a:p>
              <a:p>
                <a:pPr algn="ctr"/>
                <a:r>
                  <a:rPr lang="fr-FR" sz="2400" b="0" dirty="0" smtClean="0"/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𝑅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4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fr-F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fr-FR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𝑈</m:t>
                        </m:r>
                      </m:den>
                    </m:f>
                  </m:oMath>
                </a14:m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/>
              </a:p>
              <a:p>
                <a:pPr algn="ctr"/>
                <a:r>
                  <a:rPr lang="fr-FR" dirty="0" smtClean="0"/>
                  <a:t>                          </a:t>
                </a:r>
                <a:r>
                  <a:rPr lang="fr-FR" dirty="0" err="1" smtClean="0"/>
                  <a:t>Units</a:t>
                </a:r>
                <a:r>
                  <a:rPr lang="fr-FR" dirty="0" smtClean="0"/>
                  <a:t> : </a:t>
                </a:r>
                <a:r>
                  <a:rPr lang="fr-FR" dirty="0" err="1" smtClean="0"/>
                  <a:t>LinacOhm</a:t>
                </a:r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/>
              </a:p>
              <a:p>
                <a:pPr algn="ctr"/>
                <a:endParaRPr lang="fr-FR" b="1" dirty="0" smtClean="0"/>
              </a:p>
              <a:p>
                <a:pPr algn="ctr"/>
                <a:r>
                  <a:rPr lang="fr-FR" b="1" dirty="0" err="1" smtClean="0"/>
                  <a:t>Eigenmode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Solver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" y="2259170"/>
                <a:ext cx="4510818" cy="4327851"/>
              </a:xfrm>
              <a:prstGeom prst="rect">
                <a:avLst/>
              </a:prstGeom>
              <a:blipFill rotWithShape="1">
                <a:blip r:embed="rId3"/>
                <a:stretch>
                  <a:fillRect l="-402" t="-279" b="-97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709530" y="5985350"/>
                <a:ext cx="2304256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tx1"/>
                    </a:solidFill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sSub>
                      <m:sSub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sSub>
                      <m:sSub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fr-FR" b="1" dirty="0" smtClean="0">
                  <a:solidFill>
                    <a:schemeClr val="tx1"/>
                  </a:solidFill>
                </a:endParaRPr>
              </a:p>
              <a:p>
                <a:r>
                  <a:rPr lang="fr-FR" b="1" dirty="0" smtClean="0">
                    <a:solidFill>
                      <a:schemeClr val="tx1"/>
                    </a:solidFill>
                    <a:sym typeface="Wingdings" pitchFamily="2" charset="2"/>
                  </a:rPr>
                  <a:t>  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30" y="5985350"/>
                <a:ext cx="2304256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0" y="2803112"/>
            <a:ext cx="1900073" cy="29529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8146" y="5498648"/>
            <a:ext cx="3664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dirty="0" err="1" smtClean="0"/>
              <a:t>Calculations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simulation </a:t>
            </a:r>
            <a:r>
              <a:rPr lang="fr-FR" sz="1400" dirty="0" err="1" smtClean="0"/>
              <a:t>results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the </a:t>
            </a:r>
            <a:r>
              <a:rPr lang="fr-FR" sz="1400" dirty="0" err="1" smtClean="0"/>
              <a:t>Eigenmode</a:t>
            </a:r>
            <a:r>
              <a:rPr lang="fr-FR" sz="1400" dirty="0" smtClean="0"/>
              <a:t> </a:t>
            </a:r>
            <a:r>
              <a:rPr lang="fr-FR" sz="1400" dirty="0" err="1" smtClean="0"/>
              <a:t>solver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752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764" y="476672"/>
            <a:ext cx="8229600" cy="990600"/>
          </a:xfrm>
        </p:spPr>
        <p:txBody>
          <a:bodyPr/>
          <a:lstStyle/>
          <a:p>
            <a:r>
              <a:rPr lang="fr-FR" dirty="0" smtClean="0"/>
              <a:t>Longitudinal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Strategy</a:t>
            </a:r>
            <a:r>
              <a:rPr lang="fr-FR" sz="2800" dirty="0" smtClean="0"/>
              <a:t> </a:t>
            </a:r>
            <a:r>
              <a:rPr lang="fr-FR" sz="2800" dirty="0" err="1" smtClean="0"/>
              <a:t>suggested</a:t>
            </a: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9552" y="2805008"/>
            <a:ext cx="381122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Wakefield values </a:t>
            </a:r>
            <a:r>
              <a:rPr lang="fr-FR" dirty="0" err="1" smtClean="0">
                <a:sym typeface="Wingdings" pitchFamily="2" charset="2"/>
              </a:rPr>
              <a:t>should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be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used</a:t>
            </a:r>
            <a:r>
              <a:rPr lang="fr-FR" dirty="0" smtClean="0">
                <a:sym typeface="Wingdings" pitchFamily="2" charset="2"/>
              </a:rPr>
              <a:t> as </a:t>
            </a:r>
            <a:r>
              <a:rPr lang="fr-FR" dirty="0" err="1" smtClean="0">
                <a:sym typeface="Wingdings" pitchFamily="2" charset="2"/>
              </a:rPr>
              <a:t>references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when</a:t>
            </a:r>
            <a:r>
              <a:rPr lang="fr-FR" dirty="0" smtClean="0">
                <a:sym typeface="Wingdings" pitchFamily="2" charset="2"/>
              </a:rPr>
              <a:t> the unit </a:t>
            </a:r>
            <a:r>
              <a:rPr lang="fr-FR" i="1" dirty="0" err="1" smtClean="0">
                <a:sym typeface="Wingdings" pitchFamily="2" charset="2"/>
              </a:rPr>
              <a:t>Omh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is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used</a:t>
            </a:r>
            <a:r>
              <a:rPr lang="fr-FR" dirty="0" smtClean="0">
                <a:sym typeface="Wingdings" pitchFamily="2" charset="2"/>
              </a:rPr>
              <a:t>. </a:t>
            </a:r>
          </a:p>
          <a:p>
            <a:endParaRPr lang="fr-FR" dirty="0" smtClean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the </a:t>
            </a:r>
            <a:r>
              <a:rPr lang="fr-FR" dirty="0" err="1" smtClean="0">
                <a:sym typeface="Wingdings" pitchFamily="2" charset="2"/>
              </a:rPr>
              <a:t>Eigenmode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solver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it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is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better</a:t>
            </a:r>
            <a:r>
              <a:rPr lang="fr-FR" dirty="0" smtClean="0">
                <a:sym typeface="Wingdings" pitchFamily="2" charset="2"/>
              </a:rPr>
              <a:t> to talk about </a:t>
            </a:r>
            <a:r>
              <a:rPr lang="fr-FR" i="1" dirty="0" err="1" smtClean="0">
                <a:sym typeface="Wingdings" pitchFamily="2" charset="2"/>
              </a:rPr>
              <a:t>LinacOhm</a:t>
            </a:r>
            <a:r>
              <a:rPr lang="fr-FR" i="1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or </a:t>
            </a:r>
            <a:r>
              <a:rPr lang="fr-FR" dirty="0" err="1" smtClean="0">
                <a:sym typeface="Wingdings" pitchFamily="2" charset="2"/>
              </a:rPr>
              <a:t>adapt</a:t>
            </a:r>
            <a:r>
              <a:rPr lang="fr-FR" dirty="0" smtClean="0">
                <a:sym typeface="Wingdings" pitchFamily="2" charset="2"/>
              </a:rPr>
              <a:t> the value to </a:t>
            </a:r>
            <a:r>
              <a:rPr lang="fr-FR" dirty="0" err="1" smtClean="0">
                <a:sym typeface="Wingdings" pitchFamily="2" charset="2"/>
              </a:rPr>
              <a:t>obtain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i="1" dirty="0" smtClean="0">
                <a:sym typeface="Wingdings" pitchFamily="2" charset="2"/>
              </a:rPr>
              <a:t>Ohm</a:t>
            </a:r>
            <a:r>
              <a:rPr lang="fr-FR" dirty="0" smtClean="0">
                <a:sym typeface="Wingdings" pitchFamily="2" charset="2"/>
              </a:rPr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48064" y="1820122"/>
            <a:ext cx="3420888" cy="42473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400" dirty="0"/>
          </a:p>
          <a:p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Already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mentionned</a:t>
            </a:r>
            <a:r>
              <a:rPr lang="fr-FR" sz="1600" dirty="0" smtClean="0">
                <a:sym typeface="Wingdings" pitchFamily="2" charset="2"/>
              </a:rPr>
              <a:t> for instance in </a:t>
            </a:r>
            <a:r>
              <a:rPr lang="fr-FR" sz="1600" dirty="0" err="1">
                <a:sym typeface="Wingdings" pitchFamily="2" charset="2"/>
              </a:rPr>
              <a:t>two</a:t>
            </a:r>
            <a:r>
              <a:rPr lang="fr-FR" sz="1600" dirty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studies</a:t>
            </a:r>
            <a:r>
              <a:rPr lang="fr-FR" sz="1600" dirty="0" smtClean="0">
                <a:sym typeface="Wingdings" pitchFamily="2" charset="2"/>
              </a:rPr>
              <a:t>: </a:t>
            </a:r>
          </a:p>
          <a:p>
            <a:endParaRPr lang="fr-FR" sz="16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i="1" dirty="0" smtClean="0"/>
              <a:t>Calculation </a:t>
            </a:r>
            <a:r>
              <a:rPr lang="en-US" sz="1600" i="1" dirty="0"/>
              <a:t>of </a:t>
            </a:r>
            <a:r>
              <a:rPr lang="en-US" sz="1600" i="1" dirty="0" err="1"/>
              <a:t>Wakefields</a:t>
            </a:r>
            <a:r>
              <a:rPr lang="en-US" sz="1600" i="1" dirty="0"/>
              <a:t> </a:t>
            </a:r>
            <a:r>
              <a:rPr lang="en-US" sz="1600" i="1" dirty="0" smtClean="0"/>
              <a:t>and Higher Order Modes </a:t>
            </a:r>
            <a:r>
              <a:rPr lang="en-US" sz="1600" i="1" dirty="0"/>
              <a:t>for </a:t>
            </a:r>
            <a:r>
              <a:rPr lang="en-US" sz="1600" i="1" dirty="0" smtClean="0"/>
              <a:t>the New </a:t>
            </a:r>
            <a:r>
              <a:rPr lang="en-US" sz="1600" i="1" dirty="0"/>
              <a:t>Design of the </a:t>
            </a:r>
            <a:r>
              <a:rPr lang="en-US" sz="1600" i="1" dirty="0" smtClean="0"/>
              <a:t>Vacuum Chamber </a:t>
            </a:r>
            <a:r>
              <a:rPr lang="en-US" sz="1600" i="1" dirty="0"/>
              <a:t>of the CMS Experiment for </a:t>
            </a:r>
            <a:r>
              <a:rPr lang="en-US" sz="1600" i="1" dirty="0" smtClean="0"/>
              <a:t>the </a:t>
            </a:r>
            <a:r>
              <a:rPr lang="fr-FR" sz="1600" i="1" dirty="0" smtClean="0"/>
              <a:t>HL-LHC </a:t>
            </a:r>
          </a:p>
          <a:p>
            <a:r>
              <a:rPr lang="fr-FR" sz="1600" dirty="0" smtClean="0"/>
              <a:t>by </a:t>
            </a:r>
            <a:r>
              <a:rPr lang="fr-FR" sz="1600" b="1" dirty="0"/>
              <a:t>R. </a:t>
            </a:r>
            <a:r>
              <a:rPr lang="fr-FR" sz="1600" b="1" dirty="0" err="1"/>
              <a:t>Wanzenberg</a:t>
            </a:r>
            <a:r>
              <a:rPr lang="fr-FR" sz="1600" b="1" dirty="0"/>
              <a:t> and O. </a:t>
            </a:r>
            <a:r>
              <a:rPr lang="fr-FR" sz="1600" b="1" dirty="0" err="1" smtClean="0"/>
              <a:t>Zagorodnova</a:t>
            </a:r>
            <a:endParaRPr lang="fr-FR" sz="1600" b="1" dirty="0" smtClean="0"/>
          </a:p>
          <a:p>
            <a:endParaRPr lang="en-US" sz="16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i="1" dirty="0" smtClean="0"/>
              <a:t>Simulation </a:t>
            </a:r>
            <a:r>
              <a:rPr lang="en-US" sz="1600" i="1" dirty="0"/>
              <a:t>of Longitudinal and Transverse Impedances of Trapped Modes in LHC Secondary Collimator</a:t>
            </a:r>
            <a:r>
              <a:rPr lang="fr-FR" sz="1600" i="1" dirty="0"/>
              <a:t> </a:t>
            </a:r>
            <a:endParaRPr lang="fr-FR" sz="1600" i="1" dirty="0" smtClean="0"/>
          </a:p>
          <a:p>
            <a:r>
              <a:rPr lang="fr-FR" sz="1600" i="1" dirty="0" smtClean="0"/>
              <a:t>by </a:t>
            </a:r>
            <a:r>
              <a:rPr lang="en-US" sz="1600" b="1" dirty="0"/>
              <a:t>A. </a:t>
            </a:r>
            <a:r>
              <a:rPr lang="en-US" sz="1600" b="1" dirty="0" err="1"/>
              <a:t>Grudiev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5952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Longitudinal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Cavity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endParaRPr lang="fr-FR" sz="2000" dirty="0"/>
          </a:p>
          <a:p>
            <a:endParaRPr lang="fr-FR" dirty="0" smtClean="0"/>
          </a:p>
          <a:p>
            <a:r>
              <a:rPr lang="fr-FR" sz="2000" dirty="0" err="1" smtClean="0"/>
              <a:t>Conductivity</a:t>
            </a:r>
            <a:r>
              <a:rPr lang="fr-FR" sz="2000" dirty="0" smtClean="0"/>
              <a:t> = 1e3 S/m </a:t>
            </a:r>
          </a:p>
          <a:p>
            <a:pPr marL="0" indent="0">
              <a:buNone/>
            </a:pPr>
            <a:r>
              <a:rPr lang="fr-FR" sz="2000" dirty="0" smtClean="0"/>
              <a:t>(in </a:t>
            </a:r>
            <a:r>
              <a:rPr lang="fr-FR" sz="2000" dirty="0" err="1" smtClean="0"/>
              <a:t>order</a:t>
            </a:r>
            <a:r>
              <a:rPr lang="fr-FR" sz="2000" dirty="0" smtClean="0"/>
              <a:t> to </a:t>
            </a:r>
            <a:r>
              <a:rPr lang="fr-FR" sz="2000" dirty="0" err="1" smtClean="0"/>
              <a:t>get</a:t>
            </a:r>
            <a:r>
              <a:rPr lang="fr-FR" sz="2000" dirty="0" smtClean="0"/>
              <a:t> </a:t>
            </a:r>
            <a:r>
              <a:rPr lang="fr-FR" sz="2000" dirty="0" err="1" smtClean="0"/>
              <a:t>reasonnable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r>
              <a:rPr lang="fr-FR" sz="2000" dirty="0" smtClean="0"/>
              <a:t>simulation time)</a:t>
            </a:r>
          </a:p>
          <a:p>
            <a:r>
              <a:rPr lang="fr-FR" sz="2000" dirty="0" err="1" smtClean="0"/>
              <a:t>Lossy</a:t>
            </a:r>
            <a:r>
              <a:rPr lang="fr-FR" sz="2000" dirty="0" smtClean="0"/>
              <a:t> </a:t>
            </a:r>
            <a:r>
              <a:rPr lang="fr-FR" sz="2000" dirty="0" err="1" smtClean="0"/>
              <a:t>Metal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both</a:t>
            </a:r>
            <a:r>
              <a:rPr lang="fr-FR" sz="2000" dirty="0" smtClean="0"/>
              <a:t> </a:t>
            </a:r>
            <a:r>
              <a:rPr lang="fr-FR" sz="2000" dirty="0" err="1" smtClean="0"/>
              <a:t>solvers</a:t>
            </a:r>
            <a:endParaRPr lang="fr-FR" sz="2000" dirty="0" smtClean="0"/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Double </a:t>
            </a:r>
            <a:r>
              <a:rPr lang="fr-FR" sz="2000" dirty="0" err="1" smtClean="0"/>
              <a:t>parameter</a:t>
            </a:r>
            <a:r>
              <a:rPr lang="fr-FR" sz="2000" dirty="0" smtClean="0"/>
              <a:t> </a:t>
            </a:r>
            <a:r>
              <a:rPr lang="fr-FR" sz="2000" dirty="0" err="1" smtClean="0"/>
              <a:t>sweep</a:t>
            </a:r>
            <a:r>
              <a:rPr lang="fr-FR" sz="2000" dirty="0" smtClean="0"/>
              <a:t> :</a:t>
            </a:r>
          </a:p>
          <a:p>
            <a:r>
              <a:rPr lang="fr-FR" sz="2000" dirty="0" smtClean="0"/>
              <a:t>Radius </a:t>
            </a:r>
            <a:r>
              <a:rPr lang="fr-FR" sz="2000" dirty="0" err="1" smtClean="0"/>
              <a:t>from</a:t>
            </a:r>
            <a:r>
              <a:rPr lang="fr-FR" sz="2000" dirty="0" smtClean="0"/>
              <a:t> 30 to 60 cm</a:t>
            </a:r>
          </a:p>
          <a:p>
            <a:r>
              <a:rPr lang="fr-FR" sz="2000" dirty="0" err="1" smtClean="0"/>
              <a:t>Length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20 to 60 cm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0414"/>
            <a:ext cx="3672408" cy="440106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6084168" y="3645024"/>
            <a:ext cx="936104" cy="216024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681107" y="2564904"/>
            <a:ext cx="100996" cy="1260016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745003" y="296559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radius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49725" y="40409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length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915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4" y="3668308"/>
            <a:ext cx="5185997" cy="214190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07" y="1342192"/>
            <a:ext cx="4964025" cy="201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Longitudinal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82109" y="2050896"/>
            <a:ext cx="3198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dirty="0" err="1" smtClean="0"/>
              <a:t>Example</a:t>
            </a:r>
            <a:r>
              <a:rPr lang="fr-FR" dirty="0" smtClean="0"/>
              <a:t> : </a:t>
            </a:r>
            <a:r>
              <a:rPr lang="fr-FR" dirty="0" err="1" smtClean="0"/>
              <a:t>length</a:t>
            </a:r>
            <a:r>
              <a:rPr lang="fr-FR" dirty="0" smtClean="0"/>
              <a:t> =  30cm </a:t>
            </a:r>
          </a:p>
          <a:p>
            <a:r>
              <a:rPr lang="fr-FR" dirty="0" smtClean="0"/>
              <a:t>and radius = 40cm</a:t>
            </a:r>
          </a:p>
          <a:p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Wakefield </a:t>
            </a:r>
            <a:r>
              <a:rPr lang="fr-FR" b="1" dirty="0" err="1" smtClean="0"/>
              <a:t>solver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940152" y="3717032"/>
                <a:ext cx="3024336" cy="128105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Mesures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a fit :</a:t>
                </a:r>
              </a:p>
              <a:p>
                <a:endParaRPr lang="fr-FR" sz="2000" dirty="0"/>
              </a:p>
              <a:p>
                <a:r>
                  <a:rPr lang="fr-FR" sz="2000" dirty="0" smtClean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/>
                          </a:rPr>
                          <m:t>𝑅𝑠</m:t>
                        </m:r>
                      </m:num>
                      <m:den>
                        <m:r>
                          <a:rPr lang="fr-FR" sz="2000" b="0" i="1" smtClean="0">
                            <a:latin typeface="Cambria Math"/>
                          </a:rPr>
                          <m:t>1+</m:t>
                        </m:r>
                        <m:r>
                          <a:rPr lang="fr-FR" sz="2000" b="0" i="1" smtClean="0">
                            <a:latin typeface="Cambria Math"/>
                          </a:rPr>
                          <m:t>𝑗𝑄</m:t>
                        </m:r>
                        <m:r>
                          <a:rPr lang="fr-FR" sz="20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/>
                              </a:rPr>
                              <m:t>𝑓𝑟𝑒𝑠</m:t>
                            </m:r>
                          </m:den>
                        </m:f>
                        <m:r>
                          <a:rPr lang="fr-FR" sz="2000" b="0" i="1" smtClean="0"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/>
                              </a:rPr>
                              <m:t>𝑓𝑟𝑒𝑠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/>
                              </a:rPr>
                              <m:t>𝑓</m:t>
                            </m:r>
                          </m:den>
                        </m:f>
                        <m:r>
                          <a:rPr lang="fr-FR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717032"/>
                <a:ext cx="3024336" cy="1281056"/>
              </a:xfrm>
              <a:prstGeom prst="rect">
                <a:avLst/>
              </a:prstGeom>
              <a:blipFill rotWithShape="1">
                <a:blip r:embed="rId5"/>
                <a:stretch>
                  <a:fillRect l="-2012"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1538258" y="46121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HWHM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031044" y="39882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084168" y="5166187"/>
                <a:ext cx="1944216" cy="61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𝑄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𝑓𝑟𝑒𝑠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2∗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𝐻𝑊𝐻𝑀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166187"/>
                <a:ext cx="1944216" cy="6185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5844617" y="3360531"/>
            <a:ext cx="1857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Wakelength</a:t>
            </a:r>
            <a:r>
              <a:rPr lang="fr-FR" sz="1400" dirty="0" smtClean="0"/>
              <a:t> (in cm)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 rot="10800000">
            <a:off x="3844853" y="1396331"/>
            <a:ext cx="400110" cy="17423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fr-FR" sz="1400" dirty="0" err="1" smtClean="0"/>
              <a:t>Wakepotential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729997" y="5774008"/>
            <a:ext cx="161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Frequency</a:t>
            </a:r>
            <a:r>
              <a:rPr lang="fr-FR" sz="1400" dirty="0" smtClean="0"/>
              <a:t> in </a:t>
            </a:r>
            <a:r>
              <a:rPr lang="fr-FR" sz="1400" dirty="0" err="1" smtClean="0"/>
              <a:t>Ghz</a:t>
            </a:r>
            <a:endParaRPr lang="fr-FR" sz="1400" dirty="0"/>
          </a:p>
        </p:txBody>
      </p:sp>
      <p:sp>
        <p:nvSpPr>
          <p:cNvPr id="38" name="ZoneTexte 37"/>
          <p:cNvSpPr txBox="1"/>
          <p:nvPr/>
        </p:nvSpPr>
        <p:spPr>
          <a:xfrm rot="10800000">
            <a:off x="123473" y="3759327"/>
            <a:ext cx="400110" cy="17423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fr-FR" sz="1400" dirty="0" err="1" smtClean="0"/>
              <a:t>Impedance</a:t>
            </a:r>
            <a:r>
              <a:rPr lang="fr-FR" sz="1400" dirty="0" smtClean="0"/>
              <a:t> in Ohm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526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Longitudinal </a:t>
            </a:r>
            <a:r>
              <a:rPr lang="fr-FR" dirty="0" err="1" smtClean="0"/>
              <a:t>Impedance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Results</a:t>
            </a:r>
            <a:r>
              <a:rPr lang="fr-FR" sz="2800" dirty="0" smtClean="0"/>
              <a:t> : magnitude</a:t>
            </a:r>
            <a:endParaRPr lang="fr-FR" sz="28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815095"/>
              </p:ext>
            </p:extLst>
          </p:nvPr>
        </p:nvGraphicFramePr>
        <p:xfrm>
          <a:off x="323528" y="2166031"/>
          <a:ext cx="4759155" cy="381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5877272"/>
            <a:ext cx="511256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It </a:t>
            </a:r>
            <a:r>
              <a:rPr lang="fr-FR" dirty="0" err="1" smtClean="0">
                <a:sym typeface="Wingdings" pitchFamily="2" charset="2"/>
              </a:rPr>
              <a:t>seems</a:t>
            </a:r>
            <a:r>
              <a:rPr lang="fr-FR" dirty="0" smtClean="0">
                <a:sym typeface="Wingdings" pitchFamily="2" charset="2"/>
              </a:rPr>
              <a:t> to </a:t>
            </a:r>
            <a:r>
              <a:rPr lang="fr-FR" dirty="0" err="1" smtClean="0">
                <a:sym typeface="Wingdings" pitchFamily="2" charset="2"/>
              </a:rPr>
              <a:t>be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converging</a:t>
            </a:r>
            <a:r>
              <a:rPr lang="fr-FR" dirty="0" smtClean="0">
                <a:sym typeface="Wingdings" pitchFamily="2" charset="2"/>
              </a:rPr>
              <a:t> to a ratio close to 2</a:t>
            </a:r>
          </a:p>
          <a:p>
            <a:pPr marL="285750" indent="-285750">
              <a:buFont typeface="Wingdings"/>
              <a:buChar char="à"/>
            </a:pPr>
            <a:r>
              <a:rPr lang="fr-FR" dirty="0" smtClean="0">
                <a:sym typeface="Wingdings" pitchFamily="2" charset="2"/>
              </a:rPr>
              <a:t>~10% </a:t>
            </a:r>
            <a:r>
              <a:rPr lang="fr-FR" dirty="0" err="1" smtClean="0">
                <a:sym typeface="Wingdings" pitchFamily="2" charset="2"/>
              </a:rPr>
              <a:t>error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even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though</a:t>
            </a:r>
            <a:r>
              <a:rPr lang="fr-FR" dirty="0" smtClean="0">
                <a:sym typeface="Wingdings" pitchFamily="2" charset="2"/>
              </a:rPr>
              <a:t> the </a:t>
            </a:r>
            <a:r>
              <a:rPr lang="fr-FR" dirty="0" err="1" smtClean="0">
                <a:sym typeface="Wingdings" pitchFamily="2" charset="2"/>
              </a:rPr>
              <a:t>wake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decayed</a:t>
            </a:r>
            <a:r>
              <a:rPr lang="fr-FR" dirty="0" smtClean="0">
                <a:sym typeface="Wingdings" pitchFamily="2" charset="2"/>
              </a:rPr>
              <a:t> by factor 100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91980" y="1364278"/>
            <a:ext cx="453650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One point : ratio of the shunt </a:t>
            </a:r>
            <a:r>
              <a:rPr lang="fr-FR" dirty="0" err="1" smtClean="0"/>
              <a:t>impedance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Eigenmode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r>
              <a:rPr lang="fr-FR" dirty="0" smtClean="0"/>
              <a:t> to the shunt </a:t>
            </a:r>
            <a:r>
              <a:rPr lang="fr-FR" dirty="0" err="1" smtClean="0"/>
              <a:t>impedance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wakefield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91980" y="2699846"/>
            <a:ext cx="475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Example</a:t>
            </a:r>
            <a:r>
              <a:rPr lang="fr-FR" sz="1400" dirty="0" smtClean="0"/>
              <a:t> (</a:t>
            </a:r>
            <a:r>
              <a:rPr lang="fr-FR" sz="1400" dirty="0" err="1" smtClean="0"/>
              <a:t>wakefield</a:t>
            </a:r>
            <a:r>
              <a:rPr lang="fr-FR" sz="1400" dirty="0" smtClean="0"/>
              <a:t>) : </a:t>
            </a:r>
            <a:r>
              <a:rPr lang="fr-FR" sz="1400" dirty="0" err="1" smtClean="0"/>
              <a:t>length</a:t>
            </a:r>
            <a:r>
              <a:rPr lang="fr-FR" sz="1400" dirty="0" smtClean="0"/>
              <a:t> =  30cm and radius = 40cm</a:t>
            </a:r>
            <a:endParaRPr lang="fr-FR" sz="1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15" y="3049802"/>
            <a:ext cx="4105885" cy="166942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40" y="5022857"/>
            <a:ext cx="3790680" cy="155948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514000" y="4631920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Wakelength</a:t>
            </a:r>
            <a:r>
              <a:rPr lang="fr-FR" sz="1200" dirty="0" smtClean="0"/>
              <a:t> in cm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367717" y="655850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Frequency</a:t>
            </a:r>
            <a:r>
              <a:rPr lang="fr-FR" sz="1200" dirty="0" smtClean="0"/>
              <a:t> in </a:t>
            </a:r>
            <a:r>
              <a:rPr lang="fr-FR" sz="1200" dirty="0" err="1" smtClean="0"/>
              <a:t>Ghz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 rot="10800000">
            <a:off x="5032439" y="5299526"/>
            <a:ext cx="369332" cy="7255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fr-FR" sz="1200" dirty="0" smtClean="0"/>
              <a:t>Z in Ohm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234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1867</Words>
  <Application>Microsoft Office PowerPoint</Application>
  <PresentationFormat>Affichage à l'écran (4:3)</PresentationFormat>
  <Paragraphs>440</Paragraphs>
  <Slides>45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Clarté</vt:lpstr>
      <vt:lpstr>Benchmarking CST impedance simulations  and  application to the BGV project</vt:lpstr>
      <vt:lpstr>Context</vt:lpstr>
      <vt:lpstr>Agenda</vt:lpstr>
      <vt:lpstr>Longitudinal Impedance</vt:lpstr>
      <vt:lpstr>Longitudinal Impedance</vt:lpstr>
      <vt:lpstr>Longitudinal Impedance</vt:lpstr>
      <vt:lpstr>Longitudinal Impedance</vt:lpstr>
      <vt:lpstr>Longitudinal Impedance</vt:lpstr>
      <vt:lpstr>Longitudinal Impedance</vt:lpstr>
      <vt:lpstr>Longitudinal Impedance</vt:lpstr>
      <vt:lpstr>Longitudinal Impedance</vt:lpstr>
      <vt:lpstr>First checks with ferrite materials</vt:lpstr>
      <vt:lpstr>First checks with ferrite materials</vt:lpstr>
      <vt:lpstr>Agenda</vt:lpstr>
      <vt:lpstr>Transverse Impedance</vt:lpstr>
      <vt:lpstr>Transverse Impedance</vt:lpstr>
      <vt:lpstr>Transverse Impedance</vt:lpstr>
      <vt:lpstr>Transverse Impedance</vt:lpstr>
      <vt:lpstr>Transverse Impedance</vt:lpstr>
      <vt:lpstr>Transverse Impedance</vt:lpstr>
      <vt:lpstr>Longitudinal and Transverse Impedance</vt:lpstr>
      <vt:lpstr>Agenda</vt:lpstr>
      <vt:lpstr>BGV Studies</vt:lpstr>
      <vt:lpstr>BGV Studies</vt:lpstr>
      <vt:lpstr>BGV Studies</vt:lpstr>
      <vt:lpstr>BGV Studies</vt:lpstr>
      <vt:lpstr>BGV Studies</vt:lpstr>
      <vt:lpstr>BGV Studies</vt:lpstr>
      <vt:lpstr>BGV Studies</vt:lpstr>
      <vt:lpstr>BGV Studies</vt:lpstr>
      <vt:lpstr>BGV Studies</vt:lpstr>
      <vt:lpstr>BGV Studies </vt:lpstr>
      <vt:lpstr>BGV Studies </vt:lpstr>
      <vt:lpstr>BGV Studies </vt:lpstr>
      <vt:lpstr>BGV Project</vt:lpstr>
      <vt:lpstr>Présentation PowerPoint</vt:lpstr>
      <vt:lpstr>Présentation PowerPoint</vt:lpstr>
      <vt:lpstr>Présentation PowerPoint</vt:lpstr>
      <vt:lpstr>Présentation PowerPoint</vt:lpstr>
      <vt:lpstr>Transverse Impedance</vt:lpstr>
      <vt:lpstr>A more realistic geometry</vt:lpstr>
      <vt:lpstr>Zoom below the limit</vt:lpstr>
      <vt:lpstr> Longitudinal impedance at high frequency</vt:lpstr>
      <vt:lpstr>Longitudinal impedance at high frequency</vt:lpstr>
      <vt:lpstr>Transverse impedance at high frequency</vt:lpstr>
    </vt:vector>
  </TitlesOfParts>
  <Company>SUPELEC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Benchmarks  and  bgv studies</dc:title>
  <dc:creator>Bérengère</dc:creator>
  <cp:lastModifiedBy>Bérengère</cp:lastModifiedBy>
  <cp:revision>123</cp:revision>
  <dcterms:created xsi:type="dcterms:W3CDTF">2013-08-07T17:01:03Z</dcterms:created>
  <dcterms:modified xsi:type="dcterms:W3CDTF">2013-08-21T06:34:21Z</dcterms:modified>
</cp:coreProperties>
</file>