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5" r:id="rId3"/>
    <p:sldId id="274" r:id="rId4"/>
    <p:sldId id="276" r:id="rId5"/>
    <p:sldId id="277" r:id="rId6"/>
    <p:sldId id="265" r:id="rId7"/>
    <p:sldId id="271" r:id="rId8"/>
    <p:sldId id="278" r:id="rId9"/>
    <p:sldId id="279" r:id="rId10"/>
    <p:sldId id="280" r:id="rId11"/>
    <p:sldId id="260" r:id="rId12"/>
    <p:sldId id="266" r:id="rId13"/>
    <p:sldId id="269" r:id="rId14"/>
    <p:sldId id="281" r:id="rId15"/>
    <p:sldId id="283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107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4495-A685-1C41-94DD-AAEFDBC86466}" type="datetimeFigureOut">
              <a:rPr lang="en-US" smtClean="0"/>
              <a:t>6/5/13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7A9C-8E08-8242-9954-DD59E821A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4495-A685-1C41-94DD-AAEFDBC86466}" type="datetimeFigureOut">
              <a:rPr lang="en-US" smtClean="0"/>
              <a:t>6/5/13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7A9C-8E08-8242-9954-DD59E821A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76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4495-A685-1C41-94DD-AAEFDBC86466}" type="datetimeFigureOut">
              <a:rPr lang="en-US" smtClean="0"/>
              <a:t>6/5/13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7A9C-8E08-8242-9954-DD59E821A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17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4495-A685-1C41-94DD-AAEFDBC86466}" type="datetimeFigureOut">
              <a:rPr lang="en-US" smtClean="0"/>
              <a:t>6/5/13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7A9C-8E08-8242-9954-DD59E821A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73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4495-A685-1C41-94DD-AAEFDBC86466}" type="datetimeFigureOut">
              <a:rPr lang="en-US" smtClean="0"/>
              <a:t>6/5/13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7A9C-8E08-8242-9954-DD59E821A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66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4495-A685-1C41-94DD-AAEFDBC86466}" type="datetimeFigureOut">
              <a:rPr lang="en-US" smtClean="0"/>
              <a:t>6/5/13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7A9C-8E08-8242-9954-DD59E821A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86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4495-A685-1C41-94DD-AAEFDBC86466}" type="datetimeFigureOut">
              <a:rPr lang="en-US" smtClean="0"/>
              <a:t>6/5/13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7A9C-8E08-8242-9954-DD59E821A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8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4495-A685-1C41-94DD-AAEFDBC86466}" type="datetimeFigureOut">
              <a:rPr lang="en-US" smtClean="0"/>
              <a:t>6/5/13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7A9C-8E08-8242-9954-DD59E821A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03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4495-A685-1C41-94DD-AAEFDBC86466}" type="datetimeFigureOut">
              <a:rPr lang="en-US" smtClean="0"/>
              <a:t>6/5/13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7A9C-8E08-8242-9954-DD59E821A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67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4495-A685-1C41-94DD-AAEFDBC86466}" type="datetimeFigureOut">
              <a:rPr lang="en-US" smtClean="0"/>
              <a:t>6/5/13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7A9C-8E08-8242-9954-DD59E821A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4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4495-A685-1C41-94DD-AAEFDBC86466}" type="datetimeFigureOut">
              <a:rPr lang="en-US" smtClean="0"/>
              <a:t>6/5/13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7A9C-8E08-8242-9954-DD59E821A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0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F4495-A685-1C41-94DD-AAEFDBC86466}" type="datetimeFigureOut">
              <a:rPr lang="en-US" smtClean="0"/>
              <a:t>6/5/13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07A9C-8E08-8242-9954-DD59E821A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6" Type="http://schemas.openxmlformats.org/officeDocument/2006/relationships/image" Target="../media/image43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9" Type="http://schemas.openxmlformats.org/officeDocument/2006/relationships/image" Target="../media/image17.emf"/><Relationship Id="rId10" Type="http://schemas.openxmlformats.org/officeDocument/2006/relationships/image" Target="../media/image18.emf"/><Relationship Id="rId11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Beam</a:t>
            </a:r>
            <a:r>
              <a:rPr lang="en-US" dirty="0"/>
              <a:t>-beam </a:t>
            </a:r>
            <a:r>
              <a:rPr lang="en-US" dirty="0" smtClean="0"/>
              <a:t>deflection during Van der Meer scans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5934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T. Pieloni for the BB team with W. </a:t>
            </a:r>
            <a:r>
              <a:rPr lang="en-US" dirty="0" err="1" smtClean="0"/>
              <a:t>Kozanecki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8243" y="5448905"/>
            <a:ext cx="7340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Acknowledgments: X. </a:t>
            </a:r>
            <a:r>
              <a:rPr lang="en-US" dirty="0" err="1" smtClean="0"/>
              <a:t>Buffat</a:t>
            </a:r>
            <a:r>
              <a:rPr lang="en-US" dirty="0" smtClean="0"/>
              <a:t>, D. </a:t>
            </a:r>
            <a:r>
              <a:rPr lang="en-US" dirty="0" err="1" smtClean="0"/>
              <a:t>Banfi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smtClean="0"/>
              <a:t>W. Herr, G. </a:t>
            </a:r>
            <a:r>
              <a:rPr lang="en-US" dirty="0" err="1" smtClean="0"/>
              <a:t>Iadarola</a:t>
            </a:r>
            <a:r>
              <a:rPr lang="en-US" dirty="0" smtClean="0"/>
              <a:t>, K</a:t>
            </a:r>
            <a:r>
              <a:rPr lang="en-US" dirty="0"/>
              <a:t>. Lee,</a:t>
            </a:r>
            <a:r>
              <a:rPr lang="en-US" dirty="0" smtClean="0"/>
              <a:t> </a:t>
            </a:r>
            <a:r>
              <a:rPr lang="en-US" dirty="0"/>
              <a:t>R. </a:t>
            </a:r>
            <a:r>
              <a:rPr lang="en-US" dirty="0" smtClean="0"/>
              <a:t>Tomas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910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30014"/>
            <a:ext cx="9144000" cy="457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dirty="0" smtClean="0"/>
              <a:t>Not negligible effect:</a:t>
            </a:r>
            <a:endParaRPr lang="en-US" sz="3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05279" y="730611"/>
            <a:ext cx="6738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/>
              <a:t>Like for dynamic beta effect, it has to be taken into account!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How will this affect 2011 and 2012 results? Under study.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049" y="5725392"/>
            <a:ext cx="8988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BBScan.py</a:t>
            </a:r>
            <a:r>
              <a:rPr lang="en-US" sz="1600" b="1" dirty="0" smtClean="0"/>
              <a:t>: </a:t>
            </a:r>
            <a:r>
              <a:rPr lang="en-US" sz="1600" dirty="0" smtClean="0"/>
              <a:t>to test the BB routine, available for estimates</a:t>
            </a:r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8173" y="6055460"/>
            <a:ext cx="9068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BB.py</a:t>
            </a:r>
            <a:r>
              <a:rPr lang="en-US" sz="1600" b="1" dirty="0" smtClean="0"/>
              <a:t>: </a:t>
            </a:r>
            <a:r>
              <a:rPr lang="en-US" sz="1600" dirty="0" smtClean="0"/>
              <a:t>calculation routine uses </a:t>
            </a:r>
            <a:r>
              <a:rPr lang="en-US" sz="1600" dirty="0" err="1" smtClean="0"/>
              <a:t>Bassetti</a:t>
            </a:r>
            <a:r>
              <a:rPr lang="en-US" sz="1600" dirty="0" smtClean="0"/>
              <a:t>-Erskine general formula and computes kicks and orbit effects</a:t>
            </a:r>
            <a:endParaRPr lang="en-US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78174" y="6371716"/>
            <a:ext cx="90681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/>
              <a:t>BassErsk</a:t>
            </a:r>
            <a:r>
              <a:rPr lang="en-US" sz="1600" b="1" dirty="0" smtClean="0"/>
              <a:t>: </a:t>
            </a:r>
            <a:r>
              <a:rPr lang="en-US" sz="1600" dirty="0" smtClean="0"/>
              <a:t> to calculate the electric fields Ref. CERN-ISR-TH/80-06.</a:t>
            </a:r>
            <a:endParaRPr lang="en-US" sz="1600" b="1" dirty="0"/>
          </a:p>
        </p:txBody>
      </p:sp>
      <p:pic>
        <p:nvPicPr>
          <p:cNvPr id="9" name="Picture 8" descr="fig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3" y="1388548"/>
            <a:ext cx="4255313" cy="3191485"/>
          </a:xfrm>
          <a:prstGeom prst="rect">
            <a:avLst/>
          </a:prstGeom>
        </p:spPr>
      </p:pic>
      <p:pic>
        <p:nvPicPr>
          <p:cNvPr id="11" name="Picture 10" descr="fig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015" y="1388548"/>
            <a:ext cx="4255313" cy="31914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5196" y="1957995"/>
            <a:ext cx="164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 in-plane scan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83199" y="1940382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 out-plane scan 2</a:t>
            </a:r>
            <a:r>
              <a:rPr lang="en-US" b="1" dirty="0" smtClean="0">
                <a:latin typeface="Symbol" charset="2"/>
                <a:cs typeface="Symbol" charset="2"/>
              </a:rPr>
              <a:t>s</a:t>
            </a:r>
            <a:endParaRPr lang="en-US" b="1" dirty="0">
              <a:latin typeface="Symbol" charset="2"/>
              <a:cs typeface="Symbol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174" y="4836570"/>
            <a:ext cx="918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We provided them a Python routine to be implemented in their luminosity calculations to calculate the bb orbit effect for given beam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575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8306" y="185990"/>
            <a:ext cx="4958770" cy="666656"/>
          </a:xfrm>
        </p:spPr>
        <p:txBody>
          <a:bodyPr>
            <a:noAutofit/>
          </a:bodyPr>
          <a:lstStyle/>
          <a:p>
            <a:r>
              <a:rPr lang="en-US" sz="2800" dirty="0" smtClean="0"/>
              <a:t>Example:</a:t>
            </a:r>
            <a:br>
              <a:rPr lang="en-US" sz="2800" dirty="0" smtClean="0"/>
            </a:br>
            <a:r>
              <a:rPr lang="en-US" sz="2800" dirty="0" smtClean="0"/>
              <a:t>non-round beams</a:t>
            </a:r>
            <a:br>
              <a:rPr lang="en-US" sz="2800" dirty="0" smtClean="0"/>
            </a:br>
            <a:r>
              <a:rPr lang="en-US" sz="2800" dirty="0" smtClean="0"/>
              <a:t>1 IP</a:t>
            </a:r>
            <a:endParaRPr lang="en-US" sz="2800" dirty="0"/>
          </a:p>
        </p:txBody>
      </p:sp>
      <p:pic>
        <p:nvPicPr>
          <p:cNvPr id="7" name="Picture 6" descr="fig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836" y="-50136"/>
            <a:ext cx="5487864" cy="41158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1905" y="449527"/>
            <a:ext cx="164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 in-plane scan</a:t>
            </a:r>
            <a:endParaRPr lang="en-US" b="1" dirty="0"/>
          </a:p>
        </p:txBody>
      </p:sp>
      <p:pic>
        <p:nvPicPr>
          <p:cNvPr id="9" name="Picture 8" descr="fig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152" y="2742102"/>
            <a:ext cx="5487864" cy="41158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7417" y="1505903"/>
            <a:ext cx="1487101" cy="7393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12699" y="3310881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 out-plane scan 1</a:t>
            </a:r>
            <a:r>
              <a:rPr lang="en-US" b="1" dirty="0" smtClean="0">
                <a:latin typeface="Symbol" charset="2"/>
                <a:cs typeface="Symbol" charset="2"/>
              </a:rPr>
              <a:t>s</a:t>
            </a:r>
            <a:endParaRPr lang="en-US" b="1" dirty="0"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20757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81" y="-73345"/>
            <a:ext cx="5284221" cy="39631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1905" y="449527"/>
            <a:ext cx="164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 in-plane scan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858" y="1269903"/>
            <a:ext cx="1566991" cy="779118"/>
          </a:xfrm>
          <a:prstGeom prst="rect">
            <a:avLst/>
          </a:prstGeom>
        </p:spPr>
      </p:pic>
      <p:pic>
        <p:nvPicPr>
          <p:cNvPr id="4" name="Picture 3" descr="fig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540" y="2958200"/>
            <a:ext cx="5284221" cy="39631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12699" y="3472350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 out-plane scan 1</a:t>
            </a:r>
            <a:r>
              <a:rPr lang="en-US" b="1" dirty="0" smtClean="0">
                <a:latin typeface="Symbol" charset="2"/>
                <a:cs typeface="Symbol" charset="2"/>
              </a:rPr>
              <a:t>s</a:t>
            </a:r>
            <a:endParaRPr lang="en-US" b="1" dirty="0">
              <a:latin typeface="Symbol" charset="2"/>
              <a:cs typeface="Symbol" charset="2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012699" y="154366"/>
            <a:ext cx="4131301" cy="6666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Example 2</a:t>
            </a:r>
            <a:br>
              <a:rPr lang="en-US" sz="3600" dirty="0" smtClean="0"/>
            </a:br>
            <a:r>
              <a:rPr lang="en-US" sz="3600" dirty="0" smtClean="0"/>
              <a:t>non-round beams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53630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06"/>
            <a:ext cx="8229600" cy="4439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MADX </a:t>
            </a:r>
            <a:r>
              <a:rPr lang="en-US" dirty="0" err="1" smtClean="0"/>
              <a:t>vs</a:t>
            </a:r>
            <a:r>
              <a:rPr lang="en-US" dirty="0" smtClean="0"/>
              <a:t> analytical model IP1 scan H </a:t>
            </a:r>
            <a:endParaRPr lang="en-US" dirty="0"/>
          </a:p>
        </p:txBody>
      </p:sp>
      <p:pic>
        <p:nvPicPr>
          <p:cNvPr id="4" name="Picture 3" descr="BB_the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257" y="534769"/>
            <a:ext cx="5281048" cy="3360667"/>
          </a:xfrm>
          <a:prstGeom prst="rect">
            <a:avLst/>
          </a:prstGeom>
        </p:spPr>
      </p:pic>
      <p:pic>
        <p:nvPicPr>
          <p:cNvPr id="5" name="Picture 4" descr="BB_orbi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584" y="1232055"/>
            <a:ext cx="4851708" cy="4760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560" y="622354"/>
            <a:ext cx="4891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VdM</a:t>
            </a:r>
            <a:r>
              <a:rPr lang="en-US" dirty="0" smtClean="0"/>
              <a:t> scans May 2011 beam parameters and optics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2900" y="5967152"/>
            <a:ext cx="9228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MADX</a:t>
            </a:r>
            <a:r>
              <a:rPr lang="en-US" dirty="0" smtClean="0"/>
              <a:t> to evaluate the effects for various configurations with multiple IPs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Study is on-going </a:t>
            </a:r>
            <a:r>
              <a:rPr lang="en-US" dirty="0" smtClean="0"/>
              <a:t>for </a:t>
            </a:r>
            <a:r>
              <a:rPr lang="en-US" dirty="0" err="1" smtClean="0"/>
              <a:t>VdM</a:t>
            </a:r>
            <a:r>
              <a:rPr lang="en-US" dirty="0" smtClean="0"/>
              <a:t> scan of 2011 and 2012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723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265"/>
            <a:ext cx="8229600" cy="33236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Analytical versus self-consistent?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2849" y="881909"/>
            <a:ext cx="8306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 the past estimates for some case with self consistent calculations</a:t>
            </a:r>
          </a:p>
          <a:p>
            <a:pPr marL="285750" indent="-285750">
              <a:buFont typeface="Arial"/>
              <a:buChar char="•"/>
            </a:pPr>
            <a:r>
              <a:rPr lang="en-US" b="1" u="sng" dirty="0" smtClean="0">
                <a:solidFill>
                  <a:srgbClr val="FF0000"/>
                </a:solidFill>
              </a:rPr>
              <a:t>Comparison with non-self consistent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confirms order of magnitude but real effect has to take into account both beams</a:t>
            </a:r>
          </a:p>
        </p:txBody>
      </p:sp>
      <p:pic>
        <p:nvPicPr>
          <p:cNvPr id="5" name="Picture 2" descr="\\cern.ch\dfs\Users\s\swhite\Documents\co_b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7002" y="2504225"/>
            <a:ext cx="4377235" cy="316296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562059" y="4451184"/>
            <a:ext cx="330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Closed orbit effects for </a:t>
            </a:r>
            <a:r>
              <a:rPr lang="en-US" sz="1800" dirty="0" smtClean="0">
                <a:solidFill>
                  <a:schemeClr val="tx1"/>
                </a:solidFill>
                <a:latin typeface="Symbol" pitchFamily="18" charset="2"/>
                <a:cs typeface="Times New Roman" pitchFamily="18" charset="0"/>
              </a:rPr>
              <a:t>x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0.003.</a:t>
            </a:r>
          </a:p>
          <a:p>
            <a:pPr>
              <a:defRPr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Simulated with TRAIN. </a:t>
            </a:r>
          </a:p>
        </p:txBody>
      </p:sp>
      <p:pic>
        <p:nvPicPr>
          <p:cNvPr id="7" name="Picture 6" descr="Nom_sigm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9" y="2482722"/>
            <a:ext cx="4539901" cy="28994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90089" y="2192197"/>
            <a:ext cx="24087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S. White from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Lumi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days 2011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238716" y="5389523"/>
            <a:ext cx="4287490" cy="307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Orbit effects for </a:t>
            </a:r>
            <a:r>
              <a:rPr lang="en-US" sz="1600" dirty="0" smtClean="0">
                <a:solidFill>
                  <a:schemeClr val="tx1"/>
                </a:solidFill>
                <a:latin typeface="Symbol" pitchFamily="18" charset="2"/>
                <a:cs typeface="Times New Roman" pitchFamily="18" charset="0"/>
              </a:rPr>
              <a:t>x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0.003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analytical model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5372" y="6165021"/>
            <a:ext cx="5109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/>
              <a:t>TRAIN code estimates needed and work is on-going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029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20699" y="3914487"/>
            <a:ext cx="3564573" cy="2570713"/>
            <a:chOff x="520699" y="3914487"/>
            <a:chExt cx="3564573" cy="2570713"/>
          </a:xfrm>
        </p:grpSpPr>
        <p:grpSp>
          <p:nvGrpSpPr>
            <p:cNvPr id="8" name="Group 7"/>
            <p:cNvGrpSpPr>
              <a:grpSpLocks noChangeAspect="1"/>
            </p:cNvGrpSpPr>
            <p:nvPr/>
          </p:nvGrpSpPr>
          <p:grpSpPr>
            <a:xfrm>
              <a:off x="520699" y="3914487"/>
              <a:ext cx="3564573" cy="2570713"/>
              <a:chOff x="4919518" y="866487"/>
              <a:chExt cx="3460750" cy="2495838"/>
            </a:xfrm>
          </p:grpSpPr>
          <p:pic>
            <p:nvPicPr>
              <p:cNvPr id="5" name="Picture 4" descr="fig_02_A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518" y="866487"/>
                <a:ext cx="3460750" cy="2336800"/>
              </a:xfrm>
              <a:prstGeom prst="rect">
                <a:avLst/>
              </a:prstGeom>
            </p:spPr>
          </p:pic>
          <p:pic>
            <p:nvPicPr>
              <p:cNvPr id="7" name="Picture 6" descr="fig_02B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6425" y="3168650"/>
                <a:ext cx="2660650" cy="193675"/>
              </a:xfrm>
              <a:prstGeom prst="rect">
                <a:avLst/>
              </a:prstGeom>
            </p:spPr>
          </p:pic>
        </p:grpSp>
        <p:cxnSp>
          <p:nvCxnSpPr>
            <p:cNvPr id="19" name="Straight Connector 18"/>
            <p:cNvCxnSpPr/>
            <p:nvPr/>
          </p:nvCxnSpPr>
          <p:spPr bwMode="auto">
            <a:xfrm>
              <a:off x="2551545" y="4017818"/>
              <a:ext cx="0" cy="224487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40" y="91135"/>
            <a:ext cx="8708587" cy="361950"/>
          </a:xfrm>
          <a:ln w="19050" cmpd="sng">
            <a:solidFill>
              <a:srgbClr val="0000FF"/>
            </a:solidFill>
          </a:ln>
        </p:spPr>
        <p:txBody>
          <a:bodyPr>
            <a:noAutofit/>
          </a:bodyPr>
          <a:lstStyle/>
          <a:p>
            <a:r>
              <a:rPr lang="en-US" sz="2800" dirty="0" smtClean="0"/>
              <a:t>Impact </a:t>
            </a:r>
            <a:r>
              <a:rPr lang="en-US" sz="2800" dirty="0"/>
              <a:t>of long-range encounters on </a:t>
            </a:r>
            <a:r>
              <a:rPr lang="en-US" sz="2800" dirty="0">
                <a:latin typeface="Lucida Calligraphy"/>
                <a:cs typeface="Lucida Calligraphy"/>
              </a:rPr>
              <a:t>L</a:t>
            </a:r>
            <a:r>
              <a:rPr lang="en-US" sz="2800" dirty="0"/>
              <a:t> </a:t>
            </a:r>
            <a:r>
              <a:rPr lang="en-US" sz="2800" dirty="0" smtClean="0"/>
              <a:t>scans: data</a:t>
            </a:r>
            <a:endParaRPr lang="en-US" sz="2800" dirty="0"/>
          </a:p>
        </p:txBody>
      </p:sp>
      <p:pic>
        <p:nvPicPr>
          <p:cNvPr id="9" name="Picture 8" descr="DGauss_muScanSept_mean_X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40" y="750455"/>
            <a:ext cx="4388048" cy="2971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02182" y="2554729"/>
            <a:ext cx="866754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m</a:t>
            </a:r>
            <a:r>
              <a:rPr lang="en-US" sz="1400" dirty="0" smtClean="0">
                <a:solidFill>
                  <a:srgbClr val="000000"/>
                </a:solidFill>
                <a:latin typeface="Optima"/>
                <a:cs typeface="Optima"/>
              </a:rPr>
              <a:t>-Scan I</a:t>
            </a:r>
          </a:p>
          <a:p>
            <a:r>
              <a:rPr lang="en-US" sz="14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sz="1400" dirty="0" smtClean="0">
                <a:solidFill>
                  <a:srgbClr val="FF0000"/>
                </a:solidFill>
                <a:latin typeface="Optima"/>
                <a:cs typeface="Optima"/>
              </a:rPr>
              <a:t>-Scan II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96491" y="4358130"/>
            <a:ext cx="820106" cy="461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May 2011</a:t>
            </a:r>
          </a:p>
          <a:p>
            <a:r>
              <a:rPr lang="en-US" sz="12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vdM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cs typeface="Times New Roman"/>
              </a:rPr>
              <a:t> scan</a:t>
            </a:r>
            <a:endParaRPr lang="en-US" sz="12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560888" y="3819085"/>
            <a:ext cx="4320540" cy="2926080"/>
            <a:chOff x="4560888" y="3819085"/>
            <a:chExt cx="4320540" cy="2926080"/>
          </a:xfrm>
        </p:grpSpPr>
        <p:pic>
          <p:nvPicPr>
            <p:cNvPr id="14" name="Picture 13" descr="LongRangeB1_950_11300.eps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60888" y="3819085"/>
              <a:ext cx="4320540" cy="292608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6481617" y="6414778"/>
              <a:ext cx="23073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Optima"/>
                  <a:cs typeface="Optima"/>
                </a:rPr>
                <a:t>Total # Long-Range Encounters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609275" y="3429000"/>
            <a:ext cx="1824180" cy="738909"/>
            <a:chOff x="2609275" y="3429000"/>
            <a:chExt cx="1824180" cy="738909"/>
          </a:xfrm>
        </p:grpSpPr>
        <p:sp>
          <p:nvSpPr>
            <p:cNvPr id="20" name="Oval 19"/>
            <p:cNvSpPr/>
            <p:nvPr/>
          </p:nvSpPr>
          <p:spPr bwMode="auto">
            <a:xfrm>
              <a:off x="4087091" y="3429000"/>
              <a:ext cx="346364" cy="300182"/>
            </a:xfrm>
            <a:prstGeom prst="ellipse">
              <a:avLst/>
            </a:prstGeom>
            <a:noFill/>
            <a:ln w="12700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flipH="1">
              <a:off x="2609275" y="3648364"/>
              <a:ext cx="1466270" cy="519545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7" name="Rectangle 26"/>
          <p:cNvSpPr/>
          <p:nvPr/>
        </p:nvSpPr>
        <p:spPr bwMode="auto">
          <a:xfrm>
            <a:off x="519545" y="842818"/>
            <a:ext cx="3902364" cy="1293091"/>
          </a:xfrm>
          <a:prstGeom prst="rect">
            <a:avLst/>
          </a:prstGeom>
          <a:noFill/>
          <a:ln w="38100" cap="flat" cmpd="sng" algn="ctr">
            <a:solidFill>
              <a:srgbClr val="FF6600"/>
            </a:solidFill>
            <a:prstDash val="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625764" y="1344766"/>
            <a:ext cx="1007745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FF6600"/>
                </a:solidFill>
                <a:latin typeface="Times New Roman"/>
                <a:cs typeface="Times New Roman"/>
              </a:rPr>
              <a:t>IP 1+ 5 + 8</a:t>
            </a:r>
            <a:endParaRPr lang="en-US" sz="1400" b="1" dirty="0" smtClean="0"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-122382" y="2559347"/>
            <a:ext cx="725905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IP 1+ 5 </a:t>
            </a:r>
            <a:endParaRPr lang="en-US" sz="14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418649" y="1720272"/>
            <a:ext cx="2691533" cy="427183"/>
          </a:xfrm>
          <a:prstGeom prst="rect">
            <a:avLst/>
          </a:prstGeom>
          <a:noFill/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110182" y="785100"/>
            <a:ext cx="4771246" cy="2926080"/>
            <a:chOff x="4110182" y="785100"/>
            <a:chExt cx="4771246" cy="2926080"/>
          </a:xfrm>
        </p:grpSpPr>
        <p:pic>
          <p:nvPicPr>
            <p:cNvPr id="10" name="Picture 9" descr="DGauss_muScanSept_mean_X_950_1300.eps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60888" y="785100"/>
              <a:ext cx="4320540" cy="292608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922491" y="2557037"/>
              <a:ext cx="866754" cy="5232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sz="1400" dirty="0" smtClean="0">
                  <a:solidFill>
                    <a:srgbClr val="000000"/>
                  </a:solidFill>
                  <a:latin typeface="Optima"/>
                  <a:cs typeface="Optima"/>
                </a:rPr>
                <a:t>-Scan I</a:t>
              </a:r>
            </a:p>
            <a:p>
              <a:r>
                <a:rPr lang="en-US" sz="1400" dirty="0" err="1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sz="1400" dirty="0" smtClean="0">
                  <a:solidFill>
                    <a:srgbClr val="FF0000"/>
                  </a:solidFill>
                  <a:latin typeface="Optima"/>
                  <a:cs typeface="Optima"/>
                </a:rPr>
                <a:t>-Scan II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 bwMode="auto">
            <a:xfrm flipV="1">
              <a:off x="4121727" y="912092"/>
              <a:ext cx="1131455" cy="808181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4110182" y="2124364"/>
              <a:ext cx="1085273" cy="1108363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1284720" y="3285260"/>
            <a:ext cx="961737" cy="351558"/>
            <a:chOff x="1284720" y="3285260"/>
            <a:chExt cx="961737" cy="351558"/>
          </a:xfrm>
        </p:grpSpPr>
        <p:cxnSp>
          <p:nvCxnSpPr>
            <p:cNvPr id="40" name="Straight Arrow Connector 39"/>
            <p:cNvCxnSpPr/>
            <p:nvPr/>
          </p:nvCxnSpPr>
          <p:spPr bwMode="auto">
            <a:xfrm flipV="1">
              <a:off x="1293091" y="3290455"/>
              <a:ext cx="0" cy="346363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1" name="Straight Arrow Connector 40"/>
            <p:cNvCxnSpPr/>
            <p:nvPr/>
          </p:nvCxnSpPr>
          <p:spPr bwMode="auto">
            <a:xfrm flipV="1">
              <a:off x="2246457" y="3285260"/>
              <a:ext cx="0" cy="346363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1284720" y="3629602"/>
              <a:ext cx="958273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45" name="TextBox 44"/>
          <p:cNvSpPr txBox="1"/>
          <p:nvPr/>
        </p:nvSpPr>
        <p:spPr>
          <a:xfrm>
            <a:off x="1316184" y="3359728"/>
            <a:ext cx="93518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00FF"/>
                </a:solidFill>
                <a:latin typeface="Times New Roman"/>
                <a:cs typeface="Times New Roman"/>
              </a:rPr>
              <a:t>Orbit drift</a:t>
            </a:r>
            <a:endParaRPr lang="en-US" sz="1400" dirty="0" smtClean="0"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644" y="6529791"/>
            <a:ext cx="142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W. </a:t>
            </a:r>
            <a:r>
              <a:rPr lang="en-US" dirty="0" err="1" smtClean="0"/>
              <a:t>Kozanecki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691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265"/>
            <a:ext cx="8229600" cy="33236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Summary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2849" y="1179129"/>
            <a:ext cx="83068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Beam-beam orbit effects during Van der Meer scans for high </a:t>
            </a:r>
            <a:r>
              <a:rPr lang="en-US" sz="2000" b="1" dirty="0" err="1" smtClean="0">
                <a:solidFill>
                  <a:srgbClr val="FF0000"/>
                </a:solidFill>
              </a:rPr>
              <a:t>presicion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Lumi</a:t>
            </a:r>
            <a:r>
              <a:rPr lang="en-US" sz="2000" b="1" dirty="0" smtClean="0">
                <a:solidFill>
                  <a:srgbClr val="FF0000"/>
                </a:solidFill>
              </a:rPr>
              <a:t> measurements </a:t>
            </a:r>
            <a:r>
              <a:rPr lang="en-US" sz="2000" b="1" u="sng" dirty="0" smtClean="0">
                <a:solidFill>
                  <a:srgbClr val="FF0000"/>
                </a:solidFill>
              </a:rPr>
              <a:t>are important and have to be taken into account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Studies of </a:t>
            </a:r>
            <a:r>
              <a:rPr lang="en-US" sz="2000" b="1" dirty="0" smtClean="0">
                <a:solidFill>
                  <a:srgbClr val="FF0000"/>
                </a:solidFill>
              </a:rPr>
              <a:t>impact on 2011 and 2012 </a:t>
            </a:r>
            <a:r>
              <a:rPr lang="en-US" sz="2000" b="1" dirty="0" err="1" smtClean="0">
                <a:solidFill>
                  <a:srgbClr val="FF0000"/>
                </a:solidFill>
              </a:rPr>
              <a:t>VdM</a:t>
            </a:r>
            <a:r>
              <a:rPr lang="en-US" sz="2000" b="1" dirty="0" smtClean="0">
                <a:solidFill>
                  <a:srgbClr val="FF0000"/>
                </a:solidFill>
              </a:rPr>
              <a:t> scan </a:t>
            </a:r>
            <a:r>
              <a:rPr lang="en-US" sz="2000" dirty="0" smtClean="0"/>
              <a:t>measurements are on-going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Analytical </a:t>
            </a:r>
            <a:r>
              <a:rPr lang="en-US" sz="2000" b="1" dirty="0">
                <a:solidFill>
                  <a:srgbClr val="FF0000"/>
                </a:solidFill>
              </a:rPr>
              <a:t>calculations</a:t>
            </a:r>
            <a:r>
              <a:rPr lang="en-US" sz="2000" dirty="0"/>
              <a:t> </a:t>
            </a:r>
            <a:r>
              <a:rPr lang="en-US" sz="2000" dirty="0" smtClean="0"/>
              <a:t>were done and Python routine provided to the experiments for evaluations for single IP scans impact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Experiments in the process to evaluate impact on their estimates of </a:t>
            </a:r>
            <a:r>
              <a:rPr lang="en-US" sz="2000" dirty="0" err="1" smtClean="0"/>
              <a:t>Lumi</a:t>
            </a:r>
            <a:r>
              <a:rPr lang="en-US" sz="2000" dirty="0" smtClean="0"/>
              <a:t> for 2011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MADX study on-going</a:t>
            </a:r>
            <a:r>
              <a:rPr lang="en-US" sz="2000" dirty="0" smtClean="0"/>
              <a:t> to provide estimates for more complex configurations with multiple IPs, preliminary results available for </a:t>
            </a:r>
            <a:r>
              <a:rPr lang="en-US" sz="2000" dirty="0" err="1" smtClean="0"/>
              <a:t>VdM</a:t>
            </a:r>
            <a:r>
              <a:rPr lang="en-US" sz="2000" dirty="0" smtClean="0"/>
              <a:t> May 2011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In the future estimate the change due to </a:t>
            </a:r>
            <a:r>
              <a:rPr lang="en-US" sz="2000" b="1" dirty="0" smtClean="0">
                <a:solidFill>
                  <a:srgbClr val="FF0000"/>
                </a:solidFill>
              </a:rPr>
              <a:t>self consistent orbit effects</a:t>
            </a:r>
            <a:r>
              <a:rPr lang="en-US" sz="2000" dirty="0" smtClean="0"/>
              <a:t> from BB with the </a:t>
            </a:r>
            <a:r>
              <a:rPr lang="en-US" sz="2000" b="1" dirty="0" smtClean="0"/>
              <a:t>TRAIN code, correct treatment.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Analyze measurements data and compare with estimates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Evaluate cases for after LS1 </a:t>
            </a:r>
            <a:r>
              <a:rPr lang="en-US" sz="2000" dirty="0" smtClean="0"/>
              <a:t>(different optics options and beam parameters)</a:t>
            </a:r>
          </a:p>
        </p:txBody>
      </p:sp>
    </p:spTree>
    <p:extLst>
      <p:ext uri="{BB962C8B-B14F-4D97-AF65-F5344CB8AC3E}">
        <p14:creationId xmlns:p14="http://schemas.microsoft.com/office/powerpoint/2010/main" val="3243237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768" y="38196"/>
            <a:ext cx="8693454" cy="515602"/>
          </a:xfrm>
        </p:spPr>
        <p:txBody>
          <a:bodyPr>
            <a:normAutofit fontScale="90000"/>
          </a:bodyPr>
          <a:lstStyle/>
          <a:p>
            <a:r>
              <a:rPr lang="en-US" sz="3400" b="1" dirty="0" smtClean="0"/>
              <a:t>In addition:</a:t>
            </a:r>
            <a:endParaRPr lang="en-US" sz="3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4769" y="5506064"/>
            <a:ext cx="8419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Multi-particle simulations </a:t>
            </a:r>
          </a:p>
          <a:p>
            <a:r>
              <a:rPr lang="en-US" sz="1600" b="1" dirty="0" smtClean="0"/>
              <a:t>(work started M. </a:t>
            </a:r>
            <a:r>
              <a:rPr lang="en-US" sz="1600" b="1" dirty="0" err="1" smtClean="0"/>
              <a:t>Schubiger</a:t>
            </a:r>
            <a:r>
              <a:rPr lang="en-US" sz="1600" b="1" dirty="0" smtClean="0"/>
              <a:t> EPFL student)</a:t>
            </a:r>
            <a:r>
              <a:rPr lang="en-US" sz="1600" dirty="0" smtClean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Any particle distribution allowed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Leaves particle distribution evolve in time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Time consuming simulations…will need time to conclude if needed!</a:t>
            </a:r>
            <a:endParaRPr lang="en-US" sz="1600" dirty="0"/>
          </a:p>
        </p:txBody>
      </p:sp>
      <p:grpSp>
        <p:nvGrpSpPr>
          <p:cNvPr id="20" name="Group 21"/>
          <p:cNvGrpSpPr/>
          <p:nvPr/>
        </p:nvGrpSpPr>
        <p:grpSpPr>
          <a:xfrm>
            <a:off x="2851922" y="1323415"/>
            <a:ext cx="5051436" cy="4124753"/>
            <a:chOff x="4357446" y="1720294"/>
            <a:chExt cx="5015154" cy="3791506"/>
          </a:xfrm>
        </p:grpSpPr>
        <p:pic>
          <p:nvPicPr>
            <p:cNvPr id="21" name="Picture 10" descr="emittancef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41838" y="1905000"/>
              <a:ext cx="4830762" cy="360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1"/>
            <p:cNvSpPr/>
            <p:nvPr/>
          </p:nvSpPr>
          <p:spPr>
            <a:xfrm rot="16200000">
              <a:off x="3069228" y="3008512"/>
              <a:ext cx="3080306" cy="5038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b="1" baseline="0" dirty="0">
                  <a:ln>
                    <a:solidFill>
                      <a:schemeClr val="accent4"/>
                    </a:solidFill>
                  </a:ln>
                  <a:solidFill>
                    <a:srgbClr val="000000"/>
                  </a:solidFill>
                  <a:latin typeface="Symbol" charset="2"/>
                  <a:cs typeface="Symbol" charset="2"/>
                </a:rPr>
                <a:t>Ds</a:t>
              </a:r>
              <a:r>
                <a:rPr lang="en-US" sz="2000" b="1" baseline="0" dirty="0">
                  <a:ln>
                    <a:solidFill>
                      <a:schemeClr val="accent4"/>
                    </a:solidFill>
                  </a:ln>
                  <a:solidFill>
                    <a:srgbClr val="000000"/>
                  </a:solidFill>
                </a:rPr>
                <a:t> </a:t>
              </a:r>
              <a:r>
                <a:rPr lang="en-US" sz="2000" baseline="0" dirty="0">
                  <a:ln>
                    <a:solidFill>
                      <a:schemeClr val="accent4"/>
                    </a:solidFill>
                  </a:ln>
                  <a:solidFill>
                    <a:srgbClr val="000000"/>
                  </a:solidFill>
                </a:rPr>
                <a:t>/</a:t>
              </a:r>
              <a:r>
                <a:rPr lang="en-US" sz="2000" b="1" baseline="0" dirty="0">
                  <a:ln>
                    <a:solidFill>
                      <a:schemeClr val="accent4"/>
                    </a:solidFill>
                  </a:ln>
                  <a:solidFill>
                    <a:srgbClr val="000000"/>
                  </a:solidFill>
                </a:rPr>
                <a:t> </a:t>
              </a:r>
              <a:r>
                <a:rPr lang="en-US" sz="2000" b="1" baseline="0" dirty="0" err="1">
                  <a:ln>
                    <a:solidFill>
                      <a:schemeClr val="accent4"/>
                    </a:solidFill>
                  </a:ln>
                  <a:solidFill>
                    <a:srgbClr val="000000"/>
                  </a:solidFill>
                  <a:latin typeface="Symbol" charset="2"/>
                  <a:cs typeface="Symbol" charset="2"/>
                </a:rPr>
                <a:t>s</a:t>
              </a:r>
              <a:r>
                <a:rPr lang="en-US" sz="2000" b="1" baseline="0" dirty="0">
                  <a:ln>
                    <a:solidFill>
                      <a:schemeClr val="accent4"/>
                    </a:solidFill>
                  </a:ln>
                  <a:solidFill>
                    <a:srgbClr val="000000"/>
                  </a:solidFill>
                </a:rPr>
                <a:t> </a:t>
              </a:r>
              <a:r>
                <a:rPr lang="en-US" sz="2000" b="1" baseline="-25000" dirty="0">
                  <a:ln>
                    <a:solidFill>
                      <a:schemeClr val="accent4"/>
                    </a:solidFill>
                  </a:ln>
                  <a:solidFill>
                    <a:srgbClr val="000000"/>
                  </a:solidFill>
                </a:rPr>
                <a:t>0</a:t>
              </a:r>
              <a:r>
                <a:rPr lang="en-US" sz="2000" dirty="0">
                  <a:ln>
                    <a:solidFill>
                      <a:schemeClr val="accent4"/>
                    </a:solidFill>
                  </a:ln>
                  <a:solidFill>
                    <a:srgbClr val="000000"/>
                  </a:solidFill>
                </a:rPr>
                <a:t> </a:t>
              </a:r>
              <a:r>
                <a:rPr lang="en-US" sz="2000" baseline="0" dirty="0">
                  <a:ln>
                    <a:solidFill>
                      <a:schemeClr val="accent4"/>
                    </a:solidFill>
                  </a:ln>
                  <a:solidFill>
                    <a:srgbClr val="000000"/>
                  </a:solidFill>
                </a:rPr>
                <a:t>(per turn)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6250768" y="1351188"/>
            <a:ext cx="2893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/>
              <a:t>T</a:t>
            </a:r>
            <a:r>
              <a:rPr lang="pl-PL" sz="1400" dirty="0"/>
              <a:t>. Pieloni</a:t>
            </a:r>
            <a:r>
              <a:rPr lang="pl-PL" sz="1400" dirty="0" smtClean="0"/>
              <a:t>, </a:t>
            </a:r>
            <a:r>
              <a:rPr lang="pl-PL" sz="1400" dirty="0" err="1" smtClean="0"/>
              <a:t>W.Herr</a:t>
            </a:r>
            <a:r>
              <a:rPr lang="pl-PL" sz="1400" dirty="0"/>
              <a:t> </a:t>
            </a:r>
            <a:r>
              <a:rPr lang="pl-PL" sz="1400" dirty="0" smtClean="0"/>
              <a:t>and </a:t>
            </a:r>
            <a:r>
              <a:rPr lang="pl-PL" sz="1400" dirty="0" err="1" smtClean="0"/>
              <a:t>J.Qiang</a:t>
            </a:r>
            <a:r>
              <a:rPr lang="pl-PL" sz="1400" b="1" dirty="0" smtClean="0"/>
              <a:t>, </a:t>
            </a:r>
            <a:r>
              <a:rPr lang="en-US" sz="1400" b="1" dirty="0" smtClean="0"/>
              <a:t>PAC09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9648" y="477371"/>
            <a:ext cx="8929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Is there something more during </a:t>
            </a:r>
            <a:r>
              <a:rPr lang="en-US" dirty="0" err="1" smtClean="0">
                <a:solidFill>
                  <a:srgbClr val="FF0000"/>
                </a:solidFill>
              </a:rPr>
              <a:t>VdM</a:t>
            </a:r>
            <a:r>
              <a:rPr lang="en-US" dirty="0" smtClean="0">
                <a:solidFill>
                  <a:srgbClr val="FF0000"/>
                </a:solidFill>
              </a:rPr>
              <a:t> scans?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Are distributions modified?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How different initial distribution will change the results? Bunches with tails from injectors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Emittance</a:t>
            </a:r>
            <a:r>
              <a:rPr lang="en-US" dirty="0" smtClean="0"/>
              <a:t> growth?</a:t>
            </a:r>
          </a:p>
        </p:txBody>
      </p:sp>
    </p:spTree>
    <p:extLst>
      <p:ext uri="{BB962C8B-B14F-4D97-AF65-F5344CB8AC3E}">
        <p14:creationId xmlns:p14="http://schemas.microsoft.com/office/powerpoint/2010/main" val="3720508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181" y="2372790"/>
            <a:ext cx="5440269" cy="11554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2096" y="1874418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6"/>
                </a:solidFill>
              </a:rPr>
              <a:t>Mean number of inelastic </a:t>
            </a:r>
            <a:br>
              <a:rPr lang="en-US" sz="1800" b="1" dirty="0" smtClean="0">
                <a:solidFill>
                  <a:schemeClr val="accent6"/>
                </a:solidFill>
              </a:rPr>
            </a:br>
            <a:r>
              <a:rPr lang="en-US" sz="1800" b="1" dirty="0" smtClean="0">
                <a:solidFill>
                  <a:schemeClr val="accent6"/>
                </a:solidFill>
              </a:rPr>
              <a:t>interactions per Bunch crossing</a:t>
            </a:r>
            <a:endParaRPr lang="en-US" sz="1800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8597" y="3627442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5"/>
                </a:solidFill>
              </a:rPr>
              <a:t>Inelastic cross section </a:t>
            </a:r>
            <a:br>
              <a:rPr lang="en-US" sz="1800" b="1" dirty="0" smtClean="0">
                <a:solidFill>
                  <a:schemeClr val="accent5"/>
                </a:solidFill>
              </a:rPr>
            </a:br>
            <a:r>
              <a:rPr lang="en-US" sz="1800" b="1" dirty="0" smtClean="0">
                <a:solidFill>
                  <a:schemeClr val="accent5"/>
                </a:solidFill>
              </a:rPr>
              <a:t>(unknown)</a:t>
            </a:r>
            <a:endParaRPr lang="en-US" sz="1800" b="1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5599" y="1565519"/>
            <a:ext cx="357361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>
                <a:solidFill>
                  <a:srgbClr val="FF0000"/>
                </a:solidFill>
                <a:latin typeface="Symbol" charset="0"/>
                <a:cs typeface="Symbol" charset="0"/>
              </a:rPr>
              <a:t>m</a:t>
            </a:r>
            <a:r>
              <a:rPr lang="en-US" sz="1800" b="1" i="1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vis</a:t>
            </a:r>
            <a:r>
              <a:rPr lang="en-US"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Symbol" charset="0"/>
                <a:cs typeface="Symbol" charset="0"/>
              </a:rPr>
              <a:t>= </a:t>
            </a:r>
            <a:r>
              <a:rPr lang="en-US" sz="1800" b="1" i="1" dirty="0">
                <a:solidFill>
                  <a:srgbClr val="FF0000"/>
                </a:solidFill>
                <a:latin typeface="Symbol" charset="0"/>
                <a:cs typeface="Symbol" charset="0"/>
              </a:rPr>
              <a:t>e*m</a:t>
            </a:r>
            <a:r>
              <a:rPr lang="en-US" sz="1800" b="1" dirty="0">
                <a:solidFill>
                  <a:srgbClr val="FF0000"/>
                </a:solidFill>
              </a:rPr>
              <a:t> = </a:t>
            </a:r>
            <a:r>
              <a:rPr lang="en-US" sz="1800" b="1" dirty="0" smtClean="0">
                <a:solidFill>
                  <a:srgbClr val="FF0000"/>
                </a:solidFill>
              </a:rPr>
              <a:t>Mean number </a:t>
            </a:r>
            <a:r>
              <a:rPr lang="en-US" sz="1800" b="1" dirty="0">
                <a:solidFill>
                  <a:srgbClr val="FF0000"/>
                </a:solidFill>
              </a:rPr>
              <a:t>of </a:t>
            </a:r>
            <a:r>
              <a:rPr lang="en-US" sz="1800" b="1" dirty="0" smtClean="0">
                <a:solidFill>
                  <a:srgbClr val="FF0000"/>
                </a:solidFill>
              </a:rPr>
              <a:t>interactions per Bunch crossing </a:t>
            </a:r>
            <a:r>
              <a:rPr lang="en-US" sz="1800" b="1" dirty="0">
                <a:solidFill>
                  <a:srgbClr val="FF0000"/>
                </a:solidFill>
              </a:rPr>
              <a:t>seen by </a:t>
            </a:r>
            <a:r>
              <a:rPr lang="en-US" sz="1800" b="1" dirty="0" smtClean="0">
                <a:solidFill>
                  <a:srgbClr val="FF0000"/>
                </a:solidFill>
              </a:rPr>
              <a:t>detector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8532" y="3590944"/>
            <a:ext cx="357361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Cross </a:t>
            </a:r>
            <a:r>
              <a:rPr lang="en-US" sz="1800" b="1" dirty="0" smtClean="0">
                <a:solidFill>
                  <a:srgbClr val="0000FF"/>
                </a:solidFill>
              </a:rPr>
              <a:t>section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seen by </a:t>
            </a:r>
            <a:r>
              <a:rPr lang="en-US" sz="2000" b="1" dirty="0" smtClean="0">
                <a:solidFill>
                  <a:srgbClr val="0000FF"/>
                </a:solidFill>
              </a:rPr>
              <a:t>detector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41136" y="4526027"/>
            <a:ext cx="6661727" cy="36933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342900" indent="-342900" algn="ctr">
              <a:buFont typeface="Wingdings" charset="2"/>
              <a:buChar char="Ø"/>
            </a:pPr>
            <a:r>
              <a:rPr lang="en-US" sz="1800" b="1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sz="1800" b="1" baseline="-25000" dirty="0" err="1" smtClean="0">
                <a:solidFill>
                  <a:srgbClr val="0000FF"/>
                </a:solidFill>
                <a:latin typeface="+mj-lt"/>
                <a:cs typeface="Symbol" charset="2"/>
              </a:rPr>
              <a:t>vis</a:t>
            </a:r>
            <a:r>
              <a:rPr lang="en-US" sz="1800" b="1" baseline="-25000" dirty="0" smtClean="0">
                <a:solidFill>
                  <a:srgbClr val="0000FF"/>
                </a:solidFill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</a:rPr>
              <a:t>is determined in dedicated fills based on beam parameters </a:t>
            </a:r>
            <a:r>
              <a:rPr lang="en-US" sz="1800" b="1" baseline="-25000" dirty="0" smtClean="0">
                <a:solidFill>
                  <a:srgbClr val="0000FF"/>
                </a:solidFill>
              </a:rPr>
              <a:t>  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43250"/>
            <a:ext cx="7772400" cy="361950"/>
          </a:xfrm>
        </p:spPr>
        <p:txBody>
          <a:bodyPr>
            <a:noAutofit/>
          </a:bodyPr>
          <a:lstStyle/>
          <a:p>
            <a:r>
              <a:rPr lang="en-US" dirty="0" smtClean="0"/>
              <a:t>Luminosity Basics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87324" y="4895359"/>
            <a:ext cx="142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W. </a:t>
            </a:r>
            <a:r>
              <a:rPr lang="en-US" dirty="0" err="1" smtClean="0"/>
              <a:t>Kozanecki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556" y="6025447"/>
            <a:ext cx="9020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Ref. S. Van der Meer, “Calibration </a:t>
            </a:r>
            <a:r>
              <a:rPr lang="en-US" dirty="0"/>
              <a:t>of the Effective Beam Height in the </a:t>
            </a:r>
            <a:r>
              <a:rPr lang="en-US" dirty="0" smtClean="0"/>
              <a:t>ISR”</a:t>
            </a:r>
          </a:p>
          <a:p>
            <a:pPr algn="ctr"/>
            <a:r>
              <a:rPr lang="en-US" i="1" dirty="0" smtClean="0"/>
              <a:t>CERN</a:t>
            </a:r>
            <a:r>
              <a:rPr lang="en-US" i="1" dirty="0"/>
              <a:t>-ISR-PO-68-31</a:t>
            </a:r>
            <a:r>
              <a:rPr lang="en-US" dirty="0"/>
              <a:t>, 1968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105" y="1116618"/>
            <a:ext cx="3764829" cy="36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85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integr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234" y="2348588"/>
            <a:ext cx="6192187" cy="4222941"/>
          </a:xfrm>
          <a:prstGeom prst="rect">
            <a:avLst/>
          </a:prstGeom>
        </p:spPr>
      </p:pic>
      <p:sp>
        <p:nvSpPr>
          <p:cNvPr id="44" name="Title 1"/>
          <p:cNvSpPr txBox="1">
            <a:spLocks/>
          </p:cNvSpPr>
          <p:nvPr/>
        </p:nvSpPr>
        <p:spPr>
          <a:xfrm>
            <a:off x="0" y="70270"/>
            <a:ext cx="8998750" cy="361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Van der Meer Scans</a:t>
            </a:r>
            <a:r>
              <a:rPr lang="en-US" sz="3600" baseline="-25000" dirty="0" smtClean="0"/>
              <a:t> 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45" name="Content Placeholder 2"/>
          <p:cNvSpPr>
            <a:spLocks noGrp="1"/>
          </p:cNvSpPr>
          <p:nvPr>
            <p:ph idx="1"/>
          </p:nvPr>
        </p:nvSpPr>
        <p:spPr>
          <a:xfrm>
            <a:off x="175651" y="558463"/>
            <a:ext cx="8823099" cy="670945"/>
          </a:xfrm>
        </p:spPr>
        <p:txBody>
          <a:bodyPr>
            <a:noAutofit/>
          </a:bodyPr>
          <a:lstStyle/>
          <a:p>
            <a:r>
              <a:rPr lang="en-US" sz="2400" dirty="0" smtClean="0"/>
              <a:t>Luminosity in terms of beam densities </a:t>
            </a:r>
            <a:r>
              <a:rPr lang="en-US" sz="2400" dirty="0" smtClean="0">
                <a:latin typeface="Symbol"/>
              </a:rPr>
              <a:t>r</a:t>
            </a:r>
            <a:r>
              <a:rPr lang="en-US" sz="2400" baseline="-25000" dirty="0" smtClean="0"/>
              <a:t>1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dirty="0" smtClean="0">
                <a:latin typeface="Symbol"/>
              </a:rPr>
              <a:t>r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in machine: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735" y="1130266"/>
            <a:ext cx="4329643" cy="4544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076" y="1729277"/>
            <a:ext cx="3256302" cy="727956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189168" y="1729277"/>
            <a:ext cx="3958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Gaussian beams and uncorrelated x &amp; y components no crossing angle:</a:t>
            </a:r>
            <a:endParaRPr lang="en-US" b="1" dirty="0"/>
          </a:p>
        </p:txBody>
      </p:sp>
      <p:sp>
        <p:nvSpPr>
          <p:cNvPr id="49" name="Rectangle 48"/>
          <p:cNvSpPr/>
          <p:nvPr/>
        </p:nvSpPr>
        <p:spPr>
          <a:xfrm>
            <a:off x="179424" y="1213164"/>
            <a:ext cx="2309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Luminosity in general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69890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2675" y="191860"/>
            <a:ext cx="8809587" cy="361950"/>
          </a:xfrm>
        </p:spPr>
        <p:txBody>
          <a:bodyPr>
            <a:noAutofit/>
          </a:bodyPr>
          <a:lstStyle/>
          <a:p>
            <a:r>
              <a:rPr lang="en-US" sz="3600" dirty="0" smtClean="0"/>
              <a:t>Calibrating </a:t>
            </a:r>
            <a:r>
              <a:rPr lang="en-US" sz="3600" dirty="0" err="1" smtClean="0">
                <a:latin typeface="Symbol" charset="2"/>
                <a:cs typeface="Symbol" charset="2"/>
              </a:rPr>
              <a:t>s</a:t>
            </a:r>
            <a:r>
              <a:rPr lang="en-US" sz="3600" baseline="-25000" dirty="0" err="1" smtClean="0"/>
              <a:t>vis</a:t>
            </a:r>
            <a:r>
              <a:rPr lang="en-US" sz="3600" dirty="0" smtClean="0"/>
              <a:t> during </a:t>
            </a:r>
            <a:r>
              <a:rPr lang="en-US" sz="3600" dirty="0"/>
              <a:t>van </a:t>
            </a:r>
            <a:r>
              <a:rPr lang="en-US" sz="3600" dirty="0" smtClean="0"/>
              <a:t>der Meer Scans</a:t>
            </a:r>
            <a:r>
              <a:rPr lang="en-US" sz="3600" baseline="-25000" dirty="0" smtClean="0"/>
              <a:t> 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81" y="3554333"/>
            <a:ext cx="3735881" cy="8005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4740" y="4475271"/>
            <a:ext cx="2290961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Measured by beam instrumentation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4107" y="2964290"/>
            <a:ext cx="28271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+mj-lt"/>
                <a:cs typeface="Symbol" charset="0"/>
              </a:rPr>
              <a:t>Measured in </a:t>
            </a:r>
            <a:r>
              <a:rPr lang="en-US" sz="1600" b="1" dirty="0" err="1" smtClean="0">
                <a:solidFill>
                  <a:srgbClr val="FF0000"/>
                </a:solidFill>
                <a:latin typeface="+mj-lt"/>
                <a:cs typeface="Symbol" charset="0"/>
              </a:rPr>
              <a:t>VdM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  <a:cs typeface="Symbol" charset="0"/>
              </a:rPr>
              <a:t> scan</a:t>
            </a:r>
            <a:endParaRPr lang="en-US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87448" y="3166719"/>
            <a:ext cx="1069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Detector</a:t>
            </a:r>
            <a:br>
              <a:rPr lang="en-US" sz="1400" dirty="0" smtClean="0"/>
            </a:br>
            <a:r>
              <a:rPr lang="en-US" sz="1400" dirty="0" smtClean="0"/>
              <a:t>independent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985961" y="3668098"/>
            <a:ext cx="594128" cy="1633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2961" y="4665226"/>
            <a:ext cx="92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Detector</a:t>
            </a:r>
            <a:br>
              <a:rPr lang="en-US" sz="1400" dirty="0" smtClean="0"/>
            </a:br>
            <a:r>
              <a:rPr lang="en-US" sz="1400" dirty="0" smtClean="0"/>
              <a:t>dependent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64588" y="4365061"/>
            <a:ext cx="757514" cy="3663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51" y="2019189"/>
            <a:ext cx="3670238" cy="77951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22332" y="3634040"/>
            <a:ext cx="848698" cy="348913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33682" y="4038852"/>
            <a:ext cx="799697" cy="320513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13983" y="3689939"/>
            <a:ext cx="1072246" cy="59752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5362012" y="1664807"/>
            <a:ext cx="3490497" cy="3974338"/>
            <a:chOff x="5362012" y="2534034"/>
            <a:chExt cx="3490497" cy="3974338"/>
          </a:xfrm>
        </p:grpSpPr>
        <p:pic>
          <p:nvPicPr>
            <p:cNvPr id="5" name="Picture 4" descr="ScanCurveExample_Fill2520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012" y="2586950"/>
              <a:ext cx="3490497" cy="392142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661649" y="2534034"/>
              <a:ext cx="97755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rgbClr val="FF0000"/>
                  </a:solidFill>
                  <a:latin typeface="Symbol"/>
                </a:rPr>
                <a:t>m</a:t>
              </a:r>
              <a:r>
                <a:rPr lang="en-US" sz="2400" baseline="-25000" dirty="0" err="1" smtClean="0">
                  <a:solidFill>
                    <a:srgbClr val="FF0000"/>
                  </a:solidFill>
                </a:rPr>
                <a:t>vis</a:t>
              </a:r>
              <a:r>
                <a:rPr lang="en-US" sz="2400" baseline="30000" dirty="0" err="1" smtClean="0">
                  <a:solidFill>
                    <a:srgbClr val="FF0000"/>
                  </a:solidFill>
                </a:rPr>
                <a:t>Max</a:t>
              </a:r>
              <a:endParaRPr lang="en-US" sz="24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77552" y="4099369"/>
              <a:ext cx="469399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rgbClr val="FF0000"/>
                  </a:solidFill>
                  <a:latin typeface="Symbol"/>
                </a:rPr>
                <a:t>S</a:t>
              </a:r>
              <a:r>
                <a:rPr lang="en-US" sz="2400" baseline="-25000" dirty="0" err="1" smtClean="0">
                  <a:solidFill>
                    <a:srgbClr val="FF0000"/>
                  </a:solidFill>
                </a:rPr>
                <a:t>x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7307773" y="2903292"/>
              <a:ext cx="0" cy="2151486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7038647" y="4193232"/>
              <a:ext cx="527288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7639200" y="5639145"/>
            <a:ext cx="142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W. </a:t>
            </a:r>
            <a:r>
              <a:rPr lang="en-US" dirty="0" err="1" smtClean="0"/>
              <a:t>Kozanecki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226892" y="794393"/>
            <a:ext cx="39789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Gaussian fit of </a:t>
            </a:r>
            <a:r>
              <a:rPr lang="en-US" dirty="0" err="1" smtClean="0"/>
              <a:t>Lumi</a:t>
            </a:r>
            <a:r>
              <a:rPr lang="en-US" dirty="0" smtClean="0"/>
              <a:t> scans to extrapolate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Symbol"/>
              </a:rPr>
              <a:t>m</a:t>
            </a:r>
            <a:r>
              <a:rPr lang="en-US" baseline="-25000" dirty="0" err="1" smtClean="0">
                <a:solidFill>
                  <a:srgbClr val="FF0000"/>
                </a:solidFill>
              </a:rPr>
              <a:t>vis</a:t>
            </a:r>
            <a:r>
              <a:rPr lang="en-US" baseline="30000" dirty="0" err="1" smtClean="0">
                <a:solidFill>
                  <a:srgbClr val="FF0000"/>
                </a:solidFill>
              </a:rPr>
              <a:t>Max</a:t>
            </a:r>
            <a:r>
              <a:rPr lang="en-US" baseline="30000" dirty="0" smtClean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000000"/>
                </a:solidFill>
              </a:rPr>
              <a:t>and </a:t>
            </a:r>
            <a:r>
              <a:rPr lang="en-US" dirty="0" err="1" smtClean="0">
                <a:solidFill>
                  <a:srgbClr val="FF0000"/>
                </a:solidFill>
                <a:latin typeface="Symbol"/>
              </a:rPr>
              <a:t>S</a:t>
            </a:r>
            <a:r>
              <a:rPr lang="en-US" baseline="-25000" dirty="0" err="1" smtClean="0">
                <a:solidFill>
                  <a:srgbClr val="FF0000"/>
                </a:solidFill>
              </a:rPr>
              <a:t>x</a:t>
            </a:r>
            <a:endParaRPr lang="en-US" baseline="30000" dirty="0">
              <a:solidFill>
                <a:srgbClr val="FF0000"/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95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3212" y="1472586"/>
            <a:ext cx="4135288" cy="2841547"/>
            <a:chOff x="4301893" y="1320965"/>
            <a:chExt cx="5223107" cy="3589038"/>
          </a:xfrm>
        </p:grpSpPr>
        <p:pic>
          <p:nvPicPr>
            <p:cNvPr id="4" name="Picture 3" descr="BBForce_qua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01893" y="1320965"/>
              <a:ext cx="5223107" cy="3589038"/>
            </a:xfrm>
            <a:prstGeom prst="rect">
              <a:avLst/>
            </a:prstGeom>
          </p:spPr>
        </p:pic>
        <p:sp>
          <p:nvSpPr>
            <p:cNvPr id="5" name="Line 45"/>
            <p:cNvSpPr>
              <a:spLocks noChangeShapeType="1"/>
            </p:cNvSpPr>
            <p:nvPr/>
          </p:nvSpPr>
          <p:spPr bwMode="auto">
            <a:xfrm>
              <a:off x="7086600" y="2971800"/>
              <a:ext cx="762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46"/>
            <p:cNvSpPr>
              <a:spLocks noChangeShapeType="1"/>
            </p:cNvSpPr>
            <p:nvPr/>
          </p:nvSpPr>
          <p:spPr bwMode="auto">
            <a:xfrm flipH="1" flipV="1">
              <a:off x="7010400" y="2362200"/>
              <a:ext cx="762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45"/>
            <p:cNvSpPr>
              <a:spLocks noChangeShapeType="1"/>
            </p:cNvSpPr>
            <p:nvPr/>
          </p:nvSpPr>
          <p:spPr bwMode="auto">
            <a:xfrm flipH="1">
              <a:off x="8305800" y="3352800"/>
              <a:ext cx="381000" cy="152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45"/>
            <p:cNvSpPr>
              <a:spLocks noChangeShapeType="1"/>
            </p:cNvSpPr>
            <p:nvPr/>
          </p:nvSpPr>
          <p:spPr bwMode="auto">
            <a:xfrm flipV="1">
              <a:off x="5334000" y="2590800"/>
              <a:ext cx="457200" cy="152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02675" y="191860"/>
            <a:ext cx="8809587" cy="361950"/>
          </a:xfrm>
        </p:spPr>
        <p:txBody>
          <a:bodyPr>
            <a:noAutofit/>
          </a:bodyPr>
          <a:lstStyle/>
          <a:p>
            <a:r>
              <a:rPr lang="en-US" sz="3600" dirty="0" smtClean="0"/>
              <a:t>Van der Meer scans and Beam-beam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414749" y="851231"/>
            <a:ext cx="189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Beam-Beam force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317" y="5161204"/>
            <a:ext cx="4089246" cy="7562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7302" y="6175619"/>
            <a:ext cx="5175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Ref. M. </a:t>
            </a:r>
            <a:r>
              <a:rPr lang="en-US" b="1" dirty="0" err="1" smtClean="0"/>
              <a:t>Venturini</a:t>
            </a:r>
            <a:r>
              <a:rPr lang="en-US" b="1" dirty="0" smtClean="0"/>
              <a:t> and W. </a:t>
            </a:r>
            <a:r>
              <a:rPr lang="en-US" b="1" dirty="0" err="1" smtClean="0"/>
              <a:t>Kozanecki</a:t>
            </a:r>
            <a:r>
              <a:rPr lang="en-US" b="1" dirty="0" smtClean="0"/>
              <a:t>, SLAC-PUB-8700</a:t>
            </a:r>
          </a:p>
          <a:p>
            <a:r>
              <a:rPr lang="en-US" b="1" dirty="0"/>
              <a:t>	</a:t>
            </a:r>
            <a:r>
              <a:rPr lang="en-US" b="1" dirty="0" smtClean="0"/>
              <a:t>J. </a:t>
            </a:r>
            <a:r>
              <a:rPr lang="en-US" b="1" dirty="0" err="1" smtClean="0"/>
              <a:t>Wenninger</a:t>
            </a:r>
            <a:r>
              <a:rPr lang="en-US" b="1" dirty="0" smtClean="0"/>
              <a:t>, SL Note 96-01 (OP)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537302" y="5275149"/>
            <a:ext cx="3420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Beam-beam angular kick:</a:t>
            </a:r>
            <a:endParaRPr lang="en-US" sz="2400" dirty="0"/>
          </a:p>
        </p:txBody>
      </p:sp>
      <p:pic>
        <p:nvPicPr>
          <p:cNvPr id="15" name="Picture 14" descr="BBdeflec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29" y="895037"/>
            <a:ext cx="3685298" cy="384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79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78" y="76264"/>
            <a:ext cx="8837510" cy="786186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Beam-Beam deflection angles and orbit in the LHC:</a:t>
            </a:r>
            <a:br>
              <a:rPr lang="en-US" sz="2800" b="1" dirty="0" smtClean="0"/>
            </a:br>
            <a:r>
              <a:rPr lang="en-US" sz="2800" b="1" dirty="0" smtClean="0"/>
              <a:t>model for round and non-round beams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22" y="3023238"/>
            <a:ext cx="8574823" cy="7107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245" y="1297933"/>
            <a:ext cx="4524327" cy="836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57" y="4137384"/>
            <a:ext cx="2433039" cy="665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0615" y="4115198"/>
            <a:ext cx="3261307" cy="6877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986" y="5169720"/>
            <a:ext cx="3299629" cy="3221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0052" y="1033756"/>
            <a:ext cx="1012451" cy="261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2491" y="5946750"/>
            <a:ext cx="4468917" cy="6837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168854"/>
            <a:ext cx="2650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Closed Orbit effect: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-54304" y="1478828"/>
            <a:ext cx="1706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Deflections: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0052" y="1399364"/>
            <a:ext cx="1012451" cy="230779"/>
          </a:xfrm>
          <a:prstGeom prst="rect">
            <a:avLst/>
          </a:prstGeom>
        </p:spPr>
      </p:pic>
      <p:sp>
        <p:nvSpPr>
          <p:cNvPr id="15" name="Left Brace 14"/>
          <p:cNvSpPr/>
          <p:nvPr/>
        </p:nvSpPr>
        <p:spPr>
          <a:xfrm>
            <a:off x="6561892" y="917282"/>
            <a:ext cx="305507" cy="141476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3489" y="1646855"/>
            <a:ext cx="1953322" cy="3321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33489" y="1970330"/>
            <a:ext cx="1945414" cy="37168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91072" y="2428318"/>
            <a:ext cx="3374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Bassetti</a:t>
            </a:r>
            <a:r>
              <a:rPr lang="en-US" sz="2400" b="1" dirty="0" smtClean="0"/>
              <a:t>-Erskine formula: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7178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BOrbit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1621" y="1358445"/>
            <a:ext cx="5403659" cy="3451105"/>
          </a:xfrm>
          <a:prstGeom prst="rect">
            <a:avLst/>
          </a:prstGeom>
        </p:spPr>
      </p:pic>
      <p:pic>
        <p:nvPicPr>
          <p:cNvPr id="10" name="Picture 9" descr="BBOrbi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802" y="1308339"/>
            <a:ext cx="5403659" cy="3451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014"/>
            <a:ext cx="9144000" cy="457589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Beam-beam deflection during </a:t>
            </a:r>
            <a:r>
              <a:rPr lang="en-US" sz="3100" b="1" dirty="0" err="1" smtClean="0"/>
              <a:t>VdM</a:t>
            </a:r>
            <a:r>
              <a:rPr lang="en-US" sz="3100" b="1" dirty="0" smtClean="0"/>
              <a:t> Scans:</a:t>
            </a:r>
            <a:endParaRPr lang="en-US" sz="3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4768" y="672337"/>
            <a:ext cx="8474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Analytical calculations </a:t>
            </a:r>
            <a:r>
              <a:rPr lang="en-US" dirty="0" smtClean="0"/>
              <a:t>using round Gaussian beams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51303" y="5189221"/>
            <a:ext cx="86069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r>
              <a:rPr lang="en-US" dirty="0" smtClean="0"/>
              <a:t>Analytical estimates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Angular kicks less than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err="1" smtClean="0"/>
              <a:t>rad</a:t>
            </a:r>
            <a:r>
              <a:rPr lang="en-US" dirty="0" smtClean="0"/>
              <a:t> depends on separation and offset in non scan plane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Orbit effects less than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 both planes if offsets scan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841429" y="3459722"/>
            <a:ext cx="89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X-plane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697724" y="3459722"/>
            <a:ext cx="888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-plane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969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Vdm1si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872" y="1156588"/>
            <a:ext cx="4801089" cy="2484073"/>
          </a:xfrm>
          <a:prstGeom prst="rect">
            <a:avLst/>
          </a:prstGeom>
        </p:spPr>
      </p:pic>
      <p:pic>
        <p:nvPicPr>
          <p:cNvPr id="16" name="Picture 15" descr="Vdm4si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872" y="4012610"/>
            <a:ext cx="4801089" cy="24840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014"/>
            <a:ext cx="9144000" cy="457589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Impact on Luminosity measurements:</a:t>
            </a:r>
            <a:endParaRPr lang="en-US" sz="3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-55471" y="631807"/>
            <a:ext cx="6473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Analytical calculations </a:t>
            </a:r>
            <a:r>
              <a:rPr lang="en-US" dirty="0" smtClean="0"/>
              <a:t>using round Gaussian beams 1 IP</a:t>
            </a:r>
            <a:endParaRPr lang="en-US" dirty="0"/>
          </a:p>
        </p:txBody>
      </p:sp>
      <p:pic>
        <p:nvPicPr>
          <p:cNvPr id="15" name="Picture 14" descr="Vdm2sig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591" y="1190638"/>
            <a:ext cx="4801089" cy="2484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6117" y="1621197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 </a:t>
            </a:r>
            <a:r>
              <a:rPr lang="en-US" b="1" dirty="0" smtClean="0">
                <a:latin typeface="Symbol" charset="2"/>
                <a:cs typeface="Symbol" charset="2"/>
              </a:rPr>
              <a:t>s </a:t>
            </a:r>
            <a:r>
              <a:rPr lang="en-US" b="1" dirty="0" smtClean="0">
                <a:latin typeface="+mj-lt"/>
                <a:cs typeface="Symbol" charset="2"/>
              </a:rPr>
              <a:t>offset</a:t>
            </a:r>
            <a:endParaRPr lang="en-US" b="1" dirty="0">
              <a:latin typeface="+mj-lt"/>
              <a:cs typeface="Symbol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5450" y="1624988"/>
            <a:ext cx="110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  <a:r>
              <a:rPr lang="en-US" b="1" dirty="0" smtClean="0"/>
              <a:t> </a:t>
            </a:r>
            <a:r>
              <a:rPr lang="en-US" b="1" dirty="0" smtClean="0">
                <a:latin typeface="Symbol" charset="2"/>
                <a:cs typeface="Symbol" charset="2"/>
              </a:rPr>
              <a:t>s </a:t>
            </a:r>
            <a:r>
              <a:rPr lang="en-US" b="1" dirty="0" smtClean="0">
                <a:latin typeface="+mj-lt"/>
                <a:cs typeface="Symbol" charset="2"/>
              </a:rPr>
              <a:t>offset</a:t>
            </a:r>
            <a:endParaRPr lang="en-US" b="1" dirty="0">
              <a:latin typeface="+mj-lt"/>
              <a:cs typeface="Symbol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9493" y="4465873"/>
            <a:ext cx="110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 </a:t>
            </a:r>
            <a:r>
              <a:rPr lang="en-US" b="1" dirty="0" smtClean="0">
                <a:latin typeface="Symbol" charset="2"/>
                <a:cs typeface="Symbol" charset="2"/>
              </a:rPr>
              <a:t>s </a:t>
            </a:r>
            <a:r>
              <a:rPr lang="en-US" b="1" dirty="0" smtClean="0">
                <a:latin typeface="+mj-lt"/>
                <a:cs typeface="Symbol" charset="2"/>
              </a:rPr>
              <a:t>offset</a:t>
            </a:r>
            <a:endParaRPr lang="en-US" b="1" dirty="0">
              <a:latin typeface="+mj-lt"/>
              <a:cs typeface="Symbol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5591" y="4835205"/>
            <a:ext cx="4453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Orbit effect small but impact on luminosity high precision measurements not negligible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86083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74084" y="3504695"/>
            <a:ext cx="4267200" cy="3280442"/>
            <a:chOff x="4876800" y="1084118"/>
            <a:chExt cx="4267200" cy="3280442"/>
          </a:xfrm>
        </p:grpSpPr>
        <p:pic>
          <p:nvPicPr>
            <p:cNvPr id="6" name="Picture 5" descr="lumirel0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084118"/>
              <a:ext cx="4267200" cy="32004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16200000">
              <a:off x="4063913" y="2572296"/>
              <a:ext cx="1953570" cy="3077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Lucida Calligraphy"/>
                  <a:cs typeface="Lucida Calligraphy"/>
                </a:rPr>
                <a:t>L</a:t>
              </a:r>
              <a:r>
                <a:rPr lang="en-US" sz="1400" baseline="-25000">
                  <a:solidFill>
                    <a:srgbClr val="000000"/>
                  </a:solidFill>
                  <a:latin typeface="Times New Roman"/>
                  <a:cs typeface="Times New Roman"/>
                </a:rPr>
                <a:t>with bb kick </a:t>
              </a:r>
              <a:r>
                <a:rPr lang="en-US" sz="1400">
                  <a:solidFill>
                    <a:srgbClr val="000000"/>
                  </a:solidFill>
                  <a:latin typeface="Lucida Calligraphy"/>
                  <a:cs typeface="Lucida Calligraphy"/>
                </a:rPr>
                <a:t>/L</a:t>
              </a:r>
              <a:r>
                <a:rPr lang="en-US" sz="1400" baseline="-25000">
                  <a:solidFill>
                    <a:srgbClr val="000000"/>
                  </a:solidFill>
                  <a:latin typeface="Times New Roman"/>
                  <a:cs typeface="Times New Roman"/>
                </a:rPr>
                <a:t>no kick   </a:t>
              </a:r>
              <a:r>
                <a:rPr lang="en-US" sz="1400">
                  <a:solidFill>
                    <a:srgbClr val="000000"/>
                  </a:solidFill>
                  <a:latin typeface="Times New Roman"/>
                  <a:cs typeface="Times New Roman"/>
                </a:rPr>
                <a:t>(%)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62522" y="4056783"/>
              <a:ext cx="2439885" cy="30777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Times New Roman"/>
                  <a:cs typeface="Times New Roman"/>
                </a:rPr>
                <a:t>Horiz. beam separation </a:t>
              </a:r>
              <a:r>
                <a:rPr lang="en-US" sz="1400">
                  <a:solidFill>
                    <a:srgbClr val="000000"/>
                  </a:solidFill>
                  <a:latin typeface="Symbol" charset="2"/>
                  <a:cs typeface="Symbol" charset="2"/>
                </a:rPr>
                <a:t>D</a:t>
              </a:r>
              <a:r>
                <a:rPr lang="en-US" sz="1400" baseline="-25000">
                  <a:solidFill>
                    <a:srgbClr val="000000"/>
                  </a:solidFill>
                </a:rPr>
                <a:t>x</a:t>
              </a:r>
              <a:r>
                <a:rPr lang="en-US" sz="1400">
                  <a:solidFill>
                    <a:srgbClr val="000000"/>
                  </a:solidFill>
                  <a:latin typeface="Times New Roman"/>
                  <a:cs typeface="Times New Roman"/>
                </a:rPr>
                <a:t> (m)</a:t>
              </a:r>
            </a:p>
          </p:txBody>
        </p:sp>
      </p:grpSp>
      <p:cxnSp>
        <p:nvCxnSpPr>
          <p:cNvPr id="9" name="Straight Arrow Connector 8"/>
          <p:cNvCxnSpPr/>
          <p:nvPr/>
        </p:nvCxnSpPr>
        <p:spPr bwMode="auto">
          <a:xfrm>
            <a:off x="2454536" y="4609547"/>
            <a:ext cx="0" cy="1738312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dash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1814244" y="5217340"/>
            <a:ext cx="600074" cy="30777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Times New Roman"/>
                <a:cs typeface="Times New Roman"/>
              </a:rPr>
              <a:t>~ 3 %</a:t>
            </a: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354052" y="414814"/>
            <a:ext cx="4224528" cy="3303235"/>
            <a:chOff x="49254" y="3954664"/>
            <a:chExt cx="3657600" cy="2859944"/>
          </a:xfrm>
        </p:grpSpPr>
        <p:pic>
          <p:nvPicPr>
            <p:cNvPr id="12" name="Picture 11" descr="lumi0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54" y="3954664"/>
              <a:ext cx="3657600" cy="27432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 rot="16200000">
              <a:off x="-453166" y="5151219"/>
              <a:ext cx="1347306" cy="3077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Lucida Calligraphy"/>
                  <a:cs typeface="Lucida Calligraphy"/>
                </a:rPr>
                <a:t>L / L</a:t>
              </a:r>
              <a:r>
                <a:rPr lang="en-US" sz="1400" baseline="-25000">
                  <a:solidFill>
                    <a:srgbClr val="000000"/>
                  </a:solidFill>
                  <a:latin typeface="Times New Roman"/>
                  <a:cs typeface="Times New Roman"/>
                </a:rPr>
                <a:t>peak</a:t>
              </a:r>
              <a:r>
                <a:rPr lang="en-US" sz="1400">
                  <a:solidFill>
                    <a:srgbClr val="000000"/>
                  </a:solidFill>
                  <a:latin typeface="Times New Roman"/>
                  <a:cs typeface="Times New Roman"/>
                </a:rPr>
                <a:t>   (%)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7855" y="6506831"/>
              <a:ext cx="2417604" cy="30777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Times New Roman"/>
                  <a:cs typeface="Times New Roman"/>
                </a:rPr>
                <a:t>Horiz. beam separation </a:t>
              </a:r>
              <a:r>
                <a:rPr lang="en-US" sz="1400">
                  <a:solidFill>
                    <a:srgbClr val="000000"/>
                  </a:solidFill>
                  <a:latin typeface="Symbol" charset="2"/>
                  <a:cs typeface="Symbol" charset="2"/>
                </a:rPr>
                <a:t>D</a:t>
              </a:r>
              <a:r>
                <a:rPr lang="en-US" sz="1400" baseline="-25000">
                  <a:solidFill>
                    <a:srgbClr val="000000"/>
                  </a:solidFill>
                </a:rPr>
                <a:t>x</a:t>
              </a:r>
              <a:r>
                <a:rPr lang="en-US" sz="1400">
                  <a:solidFill>
                    <a:srgbClr val="000000"/>
                  </a:solidFill>
                  <a:latin typeface="Times New Roman"/>
                  <a:cs typeface="Times New Roman"/>
                </a:rPr>
                <a:t> (m)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5868" y="4255039"/>
              <a:ext cx="103716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Symbol" charset="2"/>
                  <a:cs typeface="Symbol" charset="2"/>
                </a:rPr>
                <a:t>D</a:t>
              </a:r>
              <a:r>
                <a:rPr lang="en-US" sz="1200">
                  <a:solidFill>
                    <a:srgbClr val="000000"/>
                  </a:solidFill>
                  <a:latin typeface="Times New Roman"/>
                  <a:cs typeface="Times New Roman"/>
                </a:rPr>
                <a:t>y = 0</a:t>
              </a:r>
            </a:p>
            <a:p>
              <a:pPr algn="ctr"/>
              <a:r>
                <a:rPr lang="en-US" sz="1200">
                  <a:solidFill>
                    <a:srgbClr val="000000"/>
                  </a:solidFill>
                  <a:latin typeface="Times New Roman"/>
                  <a:cs typeface="Times New Roman"/>
                </a:rPr>
                <a:t>b-b orbit kick</a:t>
              </a:r>
            </a:p>
            <a:p>
              <a:pPr algn="ctr"/>
              <a:r>
                <a:rPr lang="en-US" sz="1200">
                  <a:solidFill>
                    <a:srgbClr val="000000"/>
                  </a:solidFill>
                  <a:latin typeface="Times New Roman"/>
                  <a:cs typeface="Times New Roman"/>
                </a:rPr>
                <a:t>neglected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97101" y="4868872"/>
              <a:ext cx="103716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rgbClr val="008000"/>
                  </a:solidFill>
                  <a:latin typeface="Times New Roman"/>
                  <a:cs typeface="Times New Roman"/>
                </a:rPr>
                <a:t>b-b orbit kick</a:t>
              </a:r>
            </a:p>
            <a:p>
              <a:pPr algn="ctr"/>
              <a:r>
                <a:rPr lang="en-US" sz="1200">
                  <a:solidFill>
                    <a:srgbClr val="008000"/>
                  </a:solidFill>
                  <a:latin typeface="Times New Roman"/>
                  <a:cs typeface="Times New Roman"/>
                </a:rPr>
                <a:t>included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61649" y="4002037"/>
            <a:ext cx="97755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Symbol"/>
              </a:rPr>
              <a:t>m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vis</a:t>
            </a:r>
            <a:r>
              <a:rPr lang="en-US" sz="2400" baseline="30000" dirty="0" err="1" smtClean="0">
                <a:solidFill>
                  <a:srgbClr val="FF0000"/>
                </a:solidFill>
              </a:rPr>
              <a:t>Max</a:t>
            </a:r>
            <a:endParaRPr lang="en-US" sz="2400" baseline="30000" dirty="0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293398" y="1662962"/>
            <a:ext cx="3490497" cy="3974338"/>
            <a:chOff x="5362012" y="2534034"/>
            <a:chExt cx="3490497" cy="3974338"/>
          </a:xfrm>
        </p:grpSpPr>
        <p:pic>
          <p:nvPicPr>
            <p:cNvPr id="24" name="Picture 23" descr="ScanCurveExample_Fill2520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012" y="2586950"/>
              <a:ext cx="3490497" cy="3921422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6661649" y="2534034"/>
              <a:ext cx="97755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rgbClr val="FF0000"/>
                  </a:solidFill>
                  <a:latin typeface="Symbol"/>
                </a:rPr>
                <a:t>m</a:t>
              </a:r>
              <a:r>
                <a:rPr lang="en-US" sz="2400" baseline="-25000" dirty="0" err="1" smtClean="0">
                  <a:solidFill>
                    <a:srgbClr val="FF0000"/>
                  </a:solidFill>
                </a:rPr>
                <a:t>vis</a:t>
              </a:r>
              <a:r>
                <a:rPr lang="en-US" sz="2400" baseline="30000" dirty="0" err="1" smtClean="0">
                  <a:solidFill>
                    <a:srgbClr val="FF0000"/>
                  </a:solidFill>
                </a:rPr>
                <a:t>Max</a:t>
              </a:r>
              <a:endParaRPr lang="en-US" sz="24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39696" y="4126389"/>
              <a:ext cx="469399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rgbClr val="FF0000"/>
                  </a:solidFill>
                  <a:latin typeface="Symbol"/>
                </a:rPr>
                <a:t>S</a:t>
              </a:r>
              <a:r>
                <a:rPr lang="en-US" sz="2400" baseline="-25000" dirty="0" err="1" smtClean="0">
                  <a:solidFill>
                    <a:srgbClr val="FF0000"/>
                  </a:solidFill>
                </a:rPr>
                <a:t>x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7307773" y="2903292"/>
              <a:ext cx="0" cy="2151486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7038647" y="4193232"/>
              <a:ext cx="527288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4870989" y="5883799"/>
            <a:ext cx="4455202" cy="58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 impact on </a:t>
            </a:r>
            <a:r>
              <a:rPr lang="en-US" b="1" dirty="0" err="1" smtClean="0">
                <a:solidFill>
                  <a:srgbClr val="FF0000"/>
                </a:solidFill>
                <a:latin typeface="Symbol"/>
              </a:rPr>
              <a:t>m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vis</a:t>
            </a:r>
            <a:r>
              <a:rPr lang="en-US" b="1" baseline="30000" dirty="0" err="1" smtClean="0">
                <a:solidFill>
                  <a:srgbClr val="FF0000"/>
                </a:solidFill>
              </a:rPr>
              <a:t>Max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and 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57074" y="5777437"/>
            <a:ext cx="469399" cy="419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Symbol"/>
              </a:rPr>
              <a:t>S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x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0" y="30014"/>
            <a:ext cx="9144000" cy="457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dirty="0" smtClean="0"/>
              <a:t>Impact on Luminosity measurements:</a:t>
            </a:r>
            <a:endParaRPr lang="en-US" sz="3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783352" y="1550320"/>
            <a:ext cx="1151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W. </a:t>
            </a:r>
            <a:r>
              <a:rPr lang="en-US" sz="1400" dirty="0" err="1" smtClean="0"/>
              <a:t>Kozaneski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33083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20026</TotalTime>
  <Words>909</Words>
  <Application>Microsoft Macintosh PowerPoint</Application>
  <PresentationFormat>On-screen Show (4:3)</PresentationFormat>
  <Paragraphs>130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Beam-beam deflection during Van der Meer scans</vt:lpstr>
      <vt:lpstr>Luminosity Basics</vt:lpstr>
      <vt:lpstr>PowerPoint Presentation</vt:lpstr>
      <vt:lpstr>Calibrating svis during van der Meer Scans  </vt:lpstr>
      <vt:lpstr>Van der Meer scans and Beam-beam</vt:lpstr>
      <vt:lpstr>Beam-Beam deflection angles and orbit in the LHC: model for round and non-round beams</vt:lpstr>
      <vt:lpstr>Beam-beam deflection during VdM Scans:</vt:lpstr>
      <vt:lpstr>Impact on Luminosity measurements:</vt:lpstr>
      <vt:lpstr>PowerPoint Presentation</vt:lpstr>
      <vt:lpstr>PowerPoint Presentation</vt:lpstr>
      <vt:lpstr>Example: non-round beams 1 IP</vt:lpstr>
      <vt:lpstr>PowerPoint Presentation</vt:lpstr>
      <vt:lpstr>MADX vs analytical model IP1 scan H </vt:lpstr>
      <vt:lpstr>Analytical versus self-consistent?</vt:lpstr>
      <vt:lpstr>Impact of long-range encounters on L scans: data</vt:lpstr>
      <vt:lpstr>Summary</vt:lpstr>
      <vt:lpstr>In addition: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Tatiana Pieloni</dc:creator>
  <cp:lastModifiedBy>Tatiana Pieloni</cp:lastModifiedBy>
  <cp:revision>206</cp:revision>
  <cp:lastPrinted>2013-06-05T06:29:44Z</cp:lastPrinted>
  <dcterms:created xsi:type="dcterms:W3CDTF">2013-04-26T15:55:04Z</dcterms:created>
  <dcterms:modified xsi:type="dcterms:W3CDTF">2013-06-05T06:38:15Z</dcterms:modified>
</cp:coreProperties>
</file>