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9" r:id="rId2"/>
    <p:sldId id="309" r:id="rId3"/>
    <p:sldId id="338" r:id="rId4"/>
    <p:sldId id="310" r:id="rId5"/>
    <p:sldId id="311" r:id="rId6"/>
    <p:sldId id="317" r:id="rId7"/>
    <p:sldId id="319" r:id="rId8"/>
    <p:sldId id="339" r:id="rId9"/>
    <p:sldId id="328" r:id="rId10"/>
    <p:sldId id="329" r:id="rId11"/>
    <p:sldId id="330" r:id="rId12"/>
    <p:sldId id="331" r:id="rId13"/>
    <p:sldId id="332" r:id="rId14"/>
    <p:sldId id="340" r:id="rId15"/>
    <p:sldId id="348" r:id="rId16"/>
    <p:sldId id="350" r:id="rId17"/>
    <p:sldId id="351" r:id="rId18"/>
    <p:sldId id="353" r:id="rId19"/>
    <p:sldId id="297" r:id="rId20"/>
    <p:sldId id="313" r:id="rId21"/>
    <p:sldId id="312" r:id="rId22"/>
    <p:sldId id="314" r:id="rId23"/>
    <p:sldId id="315" r:id="rId24"/>
    <p:sldId id="316" r:id="rId25"/>
    <p:sldId id="287" r:id="rId26"/>
    <p:sldId id="355" r:id="rId27"/>
    <p:sldId id="308" r:id="rId28"/>
    <p:sldId id="318" r:id="rId29"/>
    <p:sldId id="336" r:id="rId30"/>
    <p:sldId id="337" r:id="rId31"/>
    <p:sldId id="341" r:id="rId32"/>
    <p:sldId id="323" r:id="rId33"/>
    <p:sldId id="327" r:id="rId34"/>
    <p:sldId id="342" r:id="rId35"/>
    <p:sldId id="343" r:id="rId36"/>
    <p:sldId id="344" r:id="rId37"/>
    <p:sldId id="345" r:id="rId38"/>
    <p:sldId id="346" r:id="rId39"/>
    <p:sldId id="347" r:id="rId40"/>
    <p:sldId id="354" r:id="rId41"/>
    <p:sldId id="35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3300"/>
    <a:srgbClr val="FF33CC"/>
    <a:srgbClr val="33CC33"/>
    <a:srgbClr val="FFFF00"/>
    <a:srgbClr val="DDDDDD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5" autoAdjust="0"/>
    <p:restoredTop sz="94712" autoAdjust="0"/>
  </p:normalViewPr>
  <p:slideViewPr>
    <p:cSldViewPr>
      <p:cViewPr varScale="1">
        <p:scale>
          <a:sx n="102" d="100"/>
          <a:sy n="102" d="100"/>
        </p:scale>
        <p:origin x="-18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ymondwasef:Documents:SC_MD:emittance_Growth_MD_LHC50_Q23Q25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extra\PowerPoint\ICE_2012_space_charge_review\Space_charge_MD_110612-1506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tx>
        <c:rich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growth vs.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</a:t>
            </a:r>
            <a:r>
              <a:rPr lang="en-US" sz="240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Tune-shift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0836267199893483"/>
          <c:y val="0.10485714285714287"/>
          <c:w val="0.86741465586176758"/>
          <c:h val="0.73509043869516377"/>
        </c:manualLayout>
      </c:layout>
      <c:scatterChart>
        <c:scatterStyle val="smoothMarker"/>
        <c:ser>
          <c:idx val="0"/>
          <c:order val="0"/>
          <c:tx>
            <c:v>WP (6.23 ; 6.245)</c:v>
          </c:tx>
          <c:errBars>
            <c:errDir val="y"/>
            <c:errBarType val="both"/>
            <c:errValType val="cust"/>
            <c:plus>
              <c:numRef>
                <c:f>([emittance_Growth_MD_LHC50_Q23Q245.xlsx]Sheet1!$Q$13;[emittance_Growth_MD_LHC50_Q23Q245.xlsx]Sheet1!$Q$30;[emittance_Growth_MD_LHC50_Q23Q245.xlsx]Sheet1!$Q$45;[emittance_Growth_MD_LHC50_Q23Q245.xlsx]Sheet1!$Q$59;[emittance_Growth_MD_LHC50_Q23Q245.xlsx]Sheet1!$Q$75;[emittance_Growth_MD_LHC50_Q23Q245.xlsx]Sheet1!$Q$90)</c:f>
                <c:numCache>
                  <c:formatCode>General</c:formatCode>
                  <c:ptCount val="6"/>
                  <c:pt idx="0">
                    <c:v>1.4322162985132303E-2</c:v>
                  </c:pt>
                  <c:pt idx="1">
                    <c:v>4.6183594376858102E-2</c:v>
                  </c:pt>
                  <c:pt idx="2">
                    <c:v>4.9525391450048709E-2</c:v>
                  </c:pt>
                  <c:pt idx="3">
                    <c:v>2.4902181960575604E-2</c:v>
                  </c:pt>
                  <c:pt idx="4">
                    <c:v>2.9463203529866051E-2</c:v>
                  </c:pt>
                  <c:pt idx="5">
                    <c:v>3.4453938016015852E-2</c:v>
                  </c:pt>
                </c:numCache>
              </c:numRef>
            </c:plus>
            <c:minus>
              <c:numRef>
                <c:f>([emittance_Growth_MD_LHC50_Q23Q245.xlsx]Sheet1!$Q$13;[emittance_Growth_MD_LHC50_Q23Q245.xlsx]Sheet1!$Q$30;[emittance_Growth_MD_LHC50_Q23Q245.xlsx]Sheet1!$Q$45;[emittance_Growth_MD_LHC50_Q23Q245.xlsx]Sheet1!$Q$59;[emittance_Growth_MD_LHC50_Q23Q245.xlsx]Sheet1!$Q$75;[emittance_Growth_MD_LHC50_Q23Q245.xlsx]Sheet1!$Q$90)</c:f>
                <c:numCache>
                  <c:formatCode>General</c:formatCode>
                  <c:ptCount val="6"/>
                  <c:pt idx="0">
                    <c:v>1.4322162985132303E-2</c:v>
                  </c:pt>
                  <c:pt idx="1">
                    <c:v>4.6183594376858102E-2</c:v>
                  </c:pt>
                  <c:pt idx="2">
                    <c:v>4.9525391450048709E-2</c:v>
                  </c:pt>
                  <c:pt idx="3">
                    <c:v>2.4902181960575604E-2</c:v>
                  </c:pt>
                  <c:pt idx="4">
                    <c:v>2.9463203529866051E-2</c:v>
                  </c:pt>
                  <c:pt idx="5">
                    <c:v>3.4453938016015852E-2</c:v>
                  </c:pt>
                </c:numCache>
              </c:numRef>
            </c:minus>
          </c:errBars>
          <c:xVal>
            <c:numRef>
              <c:f>([emittance_Growth_MD_LHC50_Q23Q245.xlsx]Sheet1!$P$6;[emittance_Growth_MD_LHC50_Q23Q245.xlsx]Sheet1!$P$23;[emittance_Growth_MD_LHC50_Q23Q245.xlsx]Sheet1!$P$38;[emittance_Growth_MD_LHC50_Q23Q245.xlsx]Sheet1!$P$52;[emittance_Growth_MD_LHC50_Q23Q245.xlsx]Sheet1!$P$66;[emittance_Growth_MD_LHC50_Q23Q245.xlsx]Sheet1!$P$83)</c:f>
              <c:numCache>
                <c:formatCode>General</c:formatCode>
                <c:ptCount val="6"/>
                <c:pt idx="0">
                  <c:v>0.41000000000000031</c:v>
                </c:pt>
                <c:pt idx="1">
                  <c:v>0.38000000000000039</c:v>
                </c:pt>
                <c:pt idx="2">
                  <c:v>0.35000000000000031</c:v>
                </c:pt>
                <c:pt idx="3">
                  <c:v>0.33000000000000046</c:v>
                </c:pt>
                <c:pt idx="4">
                  <c:v>0.31000000000000033</c:v>
                </c:pt>
                <c:pt idx="5">
                  <c:v>0.19000000000000009</c:v>
                </c:pt>
              </c:numCache>
            </c:numRef>
          </c:xVal>
          <c:yVal>
            <c:numRef>
              <c:f>([emittance_Growth_MD_LHC50_Q23Q245.xlsx]Sheet1!$M$13;[emittance_Growth_MD_LHC50_Q23Q245.xlsx]Sheet1!$M$30;[emittance_Growth_MD_LHC50_Q23Q245.xlsx]Sheet1!$M$45;[emittance_Growth_MD_LHC50_Q23Q245.xlsx]Sheet1!$M$59;[emittance_Growth_MD_LHC50_Q23Q245.xlsx]Sheet1!$M$75;[emittance_Growth_MD_LHC50_Q23Q245.xlsx]Sheet1!$M$90)</c:f>
              <c:numCache>
                <c:formatCode>0.000</c:formatCode>
                <c:ptCount val="6"/>
                <c:pt idx="0">
                  <c:v>1.4090305444887121</c:v>
                </c:pt>
                <c:pt idx="1">
                  <c:v>1.3032904148783979</c:v>
                </c:pt>
                <c:pt idx="2">
                  <c:v>1.1867966991747938</c:v>
                </c:pt>
                <c:pt idx="3">
                  <c:v>1.1397280966767371</c:v>
                </c:pt>
                <c:pt idx="4">
                  <c:v>1.090288315629742</c:v>
                </c:pt>
                <c:pt idx="5">
                  <c:v>1.0340715502555371</c:v>
                </c:pt>
              </c:numCache>
            </c:numRef>
          </c:yVal>
          <c:smooth val="1"/>
        </c:ser>
        <c:ser>
          <c:idx val="1"/>
          <c:order val="1"/>
          <c:tx>
            <c:v>WP (6.23 ; 6.255)</c:v>
          </c:tx>
          <c:errBars>
            <c:errDir val="y"/>
            <c:errBarType val="both"/>
            <c:errValType val="cust"/>
            <c:plus>
              <c:numRef>
                <c:f>(Sheet1!$Q$13;Sheet1!$Q$30;Sheet1!$Q$47;Sheet1!$Q$63;Sheet1!$Q$79)</c:f>
                <c:numCache>
                  <c:formatCode>General</c:formatCode>
                  <c:ptCount val="5"/>
                  <c:pt idx="0">
                    <c:v>3.7677416885833259E-2</c:v>
                  </c:pt>
                  <c:pt idx="1">
                    <c:v>2.9834689166423237E-2</c:v>
                  </c:pt>
                  <c:pt idx="2">
                    <c:v>3.2140897144094037E-2</c:v>
                  </c:pt>
                  <c:pt idx="3">
                    <c:v>1.9028630024054711E-2</c:v>
                  </c:pt>
                  <c:pt idx="4">
                    <c:v>2.5375973867747845E-2</c:v>
                  </c:pt>
                </c:numCache>
              </c:numRef>
            </c:plus>
            <c:minus>
              <c:numRef>
                <c:f>(Sheet1!$Q$13;Sheet1!$Q$30;Sheet1!$Q$47;Sheet1!$Q$63;Sheet1!$Q$79)</c:f>
                <c:numCache>
                  <c:formatCode>General</c:formatCode>
                  <c:ptCount val="5"/>
                  <c:pt idx="0">
                    <c:v>3.7677416885833259E-2</c:v>
                  </c:pt>
                  <c:pt idx="1">
                    <c:v>2.9834689166423237E-2</c:v>
                  </c:pt>
                  <c:pt idx="2">
                    <c:v>3.2140897144094037E-2</c:v>
                  </c:pt>
                  <c:pt idx="3">
                    <c:v>1.9028630024054711E-2</c:v>
                  </c:pt>
                  <c:pt idx="4">
                    <c:v>2.5375973867747845E-2</c:v>
                  </c:pt>
                </c:numCache>
              </c:numRef>
            </c:minus>
          </c:errBars>
          <c:xVal>
            <c:numRef>
              <c:f>(Sheet1!$P$6;Sheet1!$P$23;Sheet1!$P$40;Sheet1!$P$56;Sheet1!$P$72)</c:f>
              <c:numCache>
                <c:formatCode>General</c:formatCode>
                <c:ptCount val="5"/>
                <c:pt idx="0">
                  <c:v>0.44000000000000017</c:v>
                </c:pt>
                <c:pt idx="1">
                  <c:v>0.4</c:v>
                </c:pt>
                <c:pt idx="2">
                  <c:v>0.36000000000000032</c:v>
                </c:pt>
                <c:pt idx="3">
                  <c:v>0.3200000000000004</c:v>
                </c:pt>
                <c:pt idx="4">
                  <c:v>0.2</c:v>
                </c:pt>
              </c:numCache>
            </c:numRef>
          </c:xVal>
          <c:yVal>
            <c:numRef>
              <c:f>(Sheet1!$M$13;Sheet1!$M$30;Sheet1!$M$47;Sheet1!$M$63;Sheet1!$M$79)</c:f>
              <c:numCache>
                <c:formatCode>0.000</c:formatCode>
                <c:ptCount val="5"/>
                <c:pt idx="0">
                  <c:v>1.4567375886524818</c:v>
                </c:pt>
                <c:pt idx="1">
                  <c:v>1.2549317147192718</c:v>
                </c:pt>
                <c:pt idx="2">
                  <c:v>1.1495693030540317</c:v>
                </c:pt>
                <c:pt idx="3">
                  <c:v>1.0495603517186238</c:v>
                </c:pt>
                <c:pt idx="4">
                  <c:v>0.98257839721254359</c:v>
                </c:pt>
              </c:numCache>
            </c:numRef>
          </c:yVal>
          <c:smooth val="1"/>
        </c:ser>
        <c:axId val="54669312"/>
        <c:axId val="54891648"/>
      </c:scatterChart>
      <c:valAx>
        <c:axId val="54669312"/>
        <c:scaling>
          <c:orientation val="minMax"/>
          <c:min val="0.1800000000000001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 smtClean="0"/>
                  <a:t>Vertical SC</a:t>
                </a:r>
                <a:r>
                  <a:rPr lang="en-US" sz="1400" baseline="0" dirty="0" smtClean="0"/>
                  <a:t> Tune-shift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crossAx val="54891648"/>
        <c:crosses val="autoZero"/>
        <c:crossBetween val="midCat"/>
      </c:valAx>
      <c:valAx>
        <c:axId val="54891648"/>
        <c:scaling>
          <c:orientation val="minMax"/>
          <c:min val="0.9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Vertical</a:t>
                </a:r>
                <a:r>
                  <a:rPr lang="en-US" sz="1400" baseline="0" dirty="0" smtClean="0"/>
                  <a:t> blow-up</a:t>
                </a:r>
                <a:endParaRPr lang="en-US" sz="1400" dirty="0"/>
              </a:p>
            </c:rich>
          </c:tx>
          <c:layout/>
        </c:title>
        <c:numFmt formatCode="0.00" sourceLinked="0"/>
        <c:tickLblPos val="nextTo"/>
        <c:crossAx val="5466931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571518768509206"/>
          <c:y val="0.2247197318157014"/>
          <c:w val="0.16685235465298143"/>
          <c:h val="8.4471427457706444E-2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plotArea>
      <c:layout>
        <c:manualLayout>
          <c:layoutTarget val="inner"/>
          <c:xMode val="edge"/>
          <c:yMode val="edge"/>
          <c:x val="0.23559338170963931"/>
          <c:y val="3.4989698295826613E-2"/>
          <c:w val="0.6466046523596326"/>
          <c:h val="0.62955266235284968"/>
        </c:manualLayout>
      </c:layout>
      <c:scatterChart>
        <c:scatterStyle val="lineMarker"/>
        <c:ser>
          <c:idx val="2"/>
          <c:order val="0"/>
          <c:tx>
            <c:v>εh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('ε(t)_qv=0.43_qh=0.23'!$G$4:$G$13,'ε(t)_qv=0.43_qh=0.23'!$G$13)</c:f>
                <c:numCache>
                  <c:formatCode>General</c:formatCode>
                  <c:ptCount val="11"/>
                  <c:pt idx="0">
                    <c:v>3.5182679296346407E-2</c:v>
                  </c:pt>
                  <c:pt idx="1">
                    <c:v>3.7889039242219251E-2</c:v>
                  </c:pt>
                  <c:pt idx="2">
                    <c:v>3.1123139377537207E-2</c:v>
                  </c:pt>
                  <c:pt idx="3">
                    <c:v>4.4654939106901284E-2</c:v>
                  </c:pt>
                  <c:pt idx="4">
                    <c:v>4.3301759133964807E-2</c:v>
                  </c:pt>
                  <c:pt idx="5">
                    <c:v>2.7063599458728028E-2</c:v>
                  </c:pt>
                  <c:pt idx="6">
                    <c:v>3.6535859269282815E-2</c:v>
                  </c:pt>
                  <c:pt idx="7">
                    <c:v>2.4357239512855212E-2</c:v>
                  </c:pt>
                  <c:pt idx="8">
                    <c:v>2.4357239512855212E-2</c:v>
                  </c:pt>
                </c:numCache>
              </c:numRef>
            </c:plus>
            <c:minus>
              <c:numRef>
                <c:f>('ε(t)_qv=0.43_qh=0.23'!$G$4:$G$13,'ε(t)_qv=0.43_qh=0.23'!$G$13)</c:f>
                <c:numCache>
                  <c:formatCode>General</c:formatCode>
                  <c:ptCount val="11"/>
                  <c:pt idx="0">
                    <c:v>3.5182679296346407E-2</c:v>
                  </c:pt>
                  <c:pt idx="1">
                    <c:v>3.7889039242219251E-2</c:v>
                  </c:pt>
                  <c:pt idx="2">
                    <c:v>3.1123139377537207E-2</c:v>
                  </c:pt>
                  <c:pt idx="3">
                    <c:v>4.4654939106901284E-2</c:v>
                  </c:pt>
                  <c:pt idx="4">
                    <c:v>4.3301759133964807E-2</c:v>
                  </c:pt>
                  <c:pt idx="5">
                    <c:v>2.7063599458728028E-2</c:v>
                  </c:pt>
                  <c:pt idx="6">
                    <c:v>3.6535859269282815E-2</c:v>
                  </c:pt>
                  <c:pt idx="7">
                    <c:v>2.4357239512855212E-2</c:v>
                  </c:pt>
                  <c:pt idx="8">
                    <c:v>2.4357239512855212E-2</c:v>
                  </c:pt>
                </c:numCache>
              </c:numRef>
            </c:minus>
            <c:spPr>
              <a:ln>
                <a:solidFill>
                  <a:srgbClr val="FF0000"/>
                </a:solidFill>
              </a:ln>
            </c:spPr>
          </c:errBars>
          <c:xVal>
            <c:numRef>
              <c:f>('ε(t)_qv=0.43_qh=0.23'!$C$4:$C$13,'ε(t)_qv=0.43_qh=0.23'!$C$13)</c:f>
              <c:numCache>
                <c:formatCode>General</c:formatCode>
                <c:ptCount val="11"/>
                <c:pt idx="0">
                  <c:v>300</c:v>
                </c:pt>
                <c:pt idx="1">
                  <c:v>500</c:v>
                </c:pt>
                <c:pt idx="2">
                  <c:v>700</c:v>
                </c:pt>
                <c:pt idx="3">
                  <c:v>900</c:v>
                </c:pt>
                <c:pt idx="4">
                  <c:v>1100</c:v>
                </c:pt>
                <c:pt idx="5">
                  <c:v>1300</c:v>
                </c:pt>
                <c:pt idx="6">
                  <c:v>1400</c:v>
                </c:pt>
                <c:pt idx="7">
                  <c:v>1600</c:v>
                </c:pt>
                <c:pt idx="8">
                  <c:v>1800</c:v>
                </c:pt>
              </c:numCache>
            </c:numRef>
          </c:xVal>
          <c:yVal>
            <c:numRef>
              <c:f>('ε(t)_qv=0.43_qh=0.23'!$F$4:$F$13,'ε(t)_qv=0.43_qh=0.23'!$F$13)</c:f>
              <c:numCache>
                <c:formatCode>0.00</c:formatCode>
                <c:ptCount val="11"/>
                <c:pt idx="0">
                  <c:v>1</c:v>
                </c:pt>
                <c:pt idx="1">
                  <c:v>1.1962110960757781</c:v>
                </c:pt>
                <c:pt idx="2">
                  <c:v>1.2232746955345042</c:v>
                </c:pt>
                <c:pt idx="3">
                  <c:v>1.1935047361299054</c:v>
                </c:pt>
                <c:pt idx="4">
                  <c:v>1.1975642760487144</c:v>
                </c:pt>
                <c:pt idx="5">
                  <c:v>1.2178619756427598</c:v>
                </c:pt>
                <c:pt idx="6">
                  <c:v>1.1962110960757781</c:v>
                </c:pt>
                <c:pt idx="7">
                  <c:v>1.1962110960757781</c:v>
                </c:pt>
                <c:pt idx="8">
                  <c:v>1.2097428958051413</c:v>
                </c:pt>
              </c:numCache>
            </c:numRef>
          </c:yVal>
        </c:ser>
        <c:ser>
          <c:idx val="0"/>
          <c:order val="1"/>
          <c:tx>
            <c:v>εv</c:v>
          </c:tx>
          <c:errBars>
            <c:errDir val="y"/>
            <c:errBarType val="both"/>
            <c:errValType val="cust"/>
            <c:plus>
              <c:numRef>
                <c:f>('ε(t)_qv=0.43_qh=0.23'!$K$4:$K$13,'ε(t)_qv=0.43_qh=0.23'!$K$13)</c:f>
                <c:numCache>
                  <c:formatCode>General</c:formatCode>
                  <c:ptCount val="11"/>
                  <c:pt idx="0">
                    <c:v>2.8409090909090912E-2</c:v>
                  </c:pt>
                  <c:pt idx="1">
                    <c:v>4.7348484848484911E-2</c:v>
                  </c:pt>
                  <c:pt idx="2">
                    <c:v>4.1666666666666664E-2</c:v>
                  </c:pt>
                  <c:pt idx="3">
                    <c:v>4.9242424242424317E-2</c:v>
                  </c:pt>
                  <c:pt idx="4">
                    <c:v>6.4393939393939476E-2</c:v>
                  </c:pt>
                  <c:pt idx="5">
                    <c:v>6.6287878787878785E-2</c:v>
                  </c:pt>
                  <c:pt idx="6">
                    <c:v>5.8712121212121313E-2</c:v>
                  </c:pt>
                  <c:pt idx="7">
                    <c:v>5.3030303030303032E-2</c:v>
                  </c:pt>
                  <c:pt idx="8">
                    <c:v>6.4393939393939476E-2</c:v>
                  </c:pt>
                </c:numCache>
              </c:numRef>
            </c:plus>
            <c:minus>
              <c:numRef>
                <c:f>('ε(t)_qv=0.43_qh=0.23'!$K$4:$K$13,'ε(t)_qv=0.43_qh=0.23'!$K$13)</c:f>
                <c:numCache>
                  <c:formatCode>General</c:formatCode>
                  <c:ptCount val="11"/>
                  <c:pt idx="0">
                    <c:v>2.8409090909090912E-2</c:v>
                  </c:pt>
                  <c:pt idx="1">
                    <c:v>4.7348484848484911E-2</c:v>
                  </c:pt>
                  <c:pt idx="2">
                    <c:v>4.1666666666666664E-2</c:v>
                  </c:pt>
                  <c:pt idx="3">
                    <c:v>4.9242424242424317E-2</c:v>
                  </c:pt>
                  <c:pt idx="4">
                    <c:v>6.4393939393939476E-2</c:v>
                  </c:pt>
                  <c:pt idx="5">
                    <c:v>6.6287878787878785E-2</c:v>
                  </c:pt>
                  <c:pt idx="6">
                    <c:v>5.8712121212121313E-2</c:v>
                  </c:pt>
                  <c:pt idx="7">
                    <c:v>5.3030303030303032E-2</c:v>
                  </c:pt>
                  <c:pt idx="8">
                    <c:v>6.4393939393939476E-2</c:v>
                  </c:pt>
                </c:numCache>
              </c:numRef>
            </c:minus>
            <c:spPr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errBars>
          <c:xVal>
            <c:numRef>
              <c:f>('ε(t)_qv=0.43_qh=0.23'!$C$4:$C$13,'ε(t)_qv=0.43_qh=0.23'!$C$13)</c:f>
              <c:numCache>
                <c:formatCode>General</c:formatCode>
                <c:ptCount val="11"/>
                <c:pt idx="0">
                  <c:v>300</c:v>
                </c:pt>
                <c:pt idx="1">
                  <c:v>500</c:v>
                </c:pt>
                <c:pt idx="2">
                  <c:v>700</c:v>
                </c:pt>
                <c:pt idx="3">
                  <c:v>900</c:v>
                </c:pt>
                <c:pt idx="4">
                  <c:v>1100</c:v>
                </c:pt>
                <c:pt idx="5">
                  <c:v>1300</c:v>
                </c:pt>
                <c:pt idx="6">
                  <c:v>1400</c:v>
                </c:pt>
                <c:pt idx="7">
                  <c:v>1600</c:v>
                </c:pt>
                <c:pt idx="8">
                  <c:v>1800</c:v>
                </c:pt>
              </c:numCache>
            </c:numRef>
          </c:xVal>
          <c:yVal>
            <c:numRef>
              <c:f>('ε(t)_qv=0.43_qh=0.23'!$J$4:$J$13,'ε(t)_qv=0.43_qh=0.23'!$J$13)</c:f>
              <c:numCache>
                <c:formatCode>0.00</c:formatCode>
                <c:ptCount val="11"/>
                <c:pt idx="0">
                  <c:v>1</c:v>
                </c:pt>
                <c:pt idx="1">
                  <c:v>1.4337121212121211</c:v>
                </c:pt>
                <c:pt idx="2">
                  <c:v>1.5757575757575761</c:v>
                </c:pt>
                <c:pt idx="3">
                  <c:v>1.5946969696969704</c:v>
                </c:pt>
                <c:pt idx="4">
                  <c:v>1.7196969696969697</c:v>
                </c:pt>
                <c:pt idx="5">
                  <c:v>1.6837121212121224</c:v>
                </c:pt>
                <c:pt idx="6">
                  <c:v>1.714015151515152</c:v>
                </c:pt>
                <c:pt idx="7">
                  <c:v>1.7083333333333333</c:v>
                </c:pt>
                <c:pt idx="8">
                  <c:v>1.759469696969695</c:v>
                </c:pt>
              </c:numCache>
            </c:numRef>
          </c:yVal>
        </c:ser>
        <c:axId val="55658368"/>
        <c:axId val="55660544"/>
      </c:scatterChart>
      <c:valAx>
        <c:axId val="55658368"/>
        <c:scaling>
          <c:orientation val="minMax"/>
          <c:min val="20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Time</a:t>
                </a:r>
                <a:r>
                  <a:rPr lang="en-US" sz="1800" baseline="0" dirty="0" smtClean="0"/>
                  <a:t> [ms]</a:t>
                </a:r>
                <a:endParaRPr lang="en-US" sz="18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fr-FR"/>
          </a:p>
        </c:txPr>
        <c:crossAx val="55660544"/>
        <c:crosses val="autoZero"/>
        <c:crossBetween val="midCat"/>
      </c:valAx>
      <c:valAx>
        <c:axId val="55660544"/>
        <c:scaling>
          <c:orientation val="minMax"/>
          <c:min val="0.8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Ratio</a:t>
                </a:r>
                <a:r>
                  <a:rPr lang="en-US" sz="1800" baseline="0"/>
                  <a:t> final / initial</a:t>
                </a:r>
                <a:endParaRPr lang="en-US" sz="1800"/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500"/>
            </a:pPr>
            <a:endParaRPr lang="fr-FR"/>
          </a:p>
        </c:txPr>
        <c:crossAx val="55658368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7955882352941176"/>
          <c:y val="0.1157221485928121"/>
          <c:w val="0.20143943479667847"/>
          <c:h val="0.3322767632769320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015BA4-1291-4324-9135-0C8C511A3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CED3D-BE3A-42C7-A77F-03BF4990E5B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CED3D-BE3A-42C7-A77F-03BF4990E5B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CED3D-BE3A-42C7-A77F-03BF4990E5B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2/27/2013 FS/ICE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Overview Space Charge 2012/13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93E7-8DCE-4E8F-9EC2-7C94C03B8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2/27/2013 FS/ICE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Overview Space Charge 2012/13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232A3-1B79-4DE9-B7E3-7E27D397B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2/27/2013 FS/ICE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Overview Space Charge 2012/13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DDC6-BA64-4460-ACBA-454955361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36538"/>
            <a:ext cx="7899400" cy="747654"/>
          </a:xfrm>
        </p:spPr>
        <p:txBody>
          <a:bodyPr anchor="t">
            <a:normAutofit/>
          </a:bodyPr>
          <a:lstStyle>
            <a:lvl1pPr algn="l">
              <a:defRPr sz="2500" b="1" baseline="0">
                <a:solidFill>
                  <a:srgbClr val="0D4B8E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000"/>
              </a:spcBef>
              <a:spcAft>
                <a:spcPts val="1600"/>
              </a:spcAft>
              <a:buFont typeface="Arial"/>
              <a:buChar char="•"/>
              <a:defRPr sz="1900" b="1">
                <a:solidFill>
                  <a:srgbClr val="0D4B8E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1600"/>
              </a:spcAft>
              <a:buClrTx/>
              <a:buSzPct val="100000"/>
              <a:buFont typeface="Arial"/>
              <a:buChar char="•"/>
              <a:defRPr sz="1600"/>
            </a:lvl2pPr>
            <a:lvl3pPr>
              <a:spcBef>
                <a:spcPts val="0"/>
              </a:spcBef>
              <a:spcAft>
                <a:spcPts val="14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1944" y="173038"/>
            <a:ext cx="736990" cy="72866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04801" y="800863"/>
            <a:ext cx="7772400" cy="11936"/>
          </a:xfrm>
          <a:prstGeom prst="line">
            <a:avLst/>
          </a:prstGeom>
          <a:ln>
            <a:solidFill>
              <a:srgbClr val="0D4B8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2600" y="6356350"/>
            <a:ext cx="2133600" cy="365125"/>
          </a:xfrm>
        </p:spPr>
        <p:txBody>
          <a:bodyPr/>
          <a:lstStyle/>
          <a:p>
            <a:fld id="{32FE3C24-52B7-E848-8C07-2620A8638C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Hannes Bartosik – </a:t>
            </a:r>
            <a:r>
              <a:rPr lang="en-US" dirty="0" err="1" smtClean="0"/>
              <a:t>Schleching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2/27/2013 FS/ICE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Overview Space Charge 2012/13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C0F6-986B-420D-9AF0-E79843205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2/27/2013 FS/ICE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Overview Space Charge 2012/13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5D3A6-E78B-4A26-B848-5882AB982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2/27/2013 FS/ICE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Overview Space Charge 2012/13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490D6-5E41-47FD-B4DC-C4AF4C288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2/27/2013 FS/ICE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Overview Space Charge 2012/13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35C69-58D2-44F9-A146-C7F1CB503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2/27/2013 FS/ICE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Overview Space Charge 2012/13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587BD-C8BD-46C4-9E04-7B8BBADC7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2/27/2013 FS/ICE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Overview Space Charge 2012/13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B240-34A5-422F-8A4D-9183D3F6C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2/27/2013 FS/ICE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Overview Space Charge 2012/13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5F5A-5FBE-4D11-BE09-4C0140BF2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2/27/2013 FS/ICE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Overview Space Charge 2012/13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AE2-6AE5-45AF-A41F-7340FBF63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fr-FR"/>
              <a:t>2/27/2013 FS/ICE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Overview Space Charge 2012/13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595843D-4FF2-48F3-82DF-EFFC517FB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tif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51D33D-2654-4BD0-8F9D-39034538B43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483C953-FA55-49C3-BFAF-854256FC1341}" type="slidenum">
              <a:rPr lang="en-US" sz="1400"/>
              <a:pPr algn="r"/>
              <a:t>1</a:t>
            </a:fld>
            <a:endParaRPr lang="en-US" sz="1400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CERN Space Charge Studies</a:t>
            </a: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762000" y="1524000"/>
            <a:ext cx="33528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Review of 2012</a:t>
            </a:r>
            <a:endParaRPr lang="en-US" sz="2400" b="1"/>
          </a:p>
          <a:p>
            <a:pPr marL="381000" indent="-381000">
              <a:spcBef>
                <a:spcPct val="50000"/>
              </a:spcBef>
              <a:buFontTx/>
              <a:buChar char="•"/>
              <a:defRPr/>
            </a:pPr>
            <a:r>
              <a:rPr lang="en-US" b="1"/>
              <a:t>General Plan</a:t>
            </a:r>
          </a:p>
          <a:p>
            <a:pPr marL="381000" indent="-381000">
              <a:spcBef>
                <a:spcPct val="50000"/>
              </a:spcBef>
              <a:buFontTx/>
              <a:buChar char="•"/>
              <a:defRPr/>
            </a:pPr>
            <a:r>
              <a:rPr lang="en-US" b="1"/>
              <a:t>Highlights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  <a:defRPr/>
            </a:pPr>
            <a:r>
              <a:rPr lang="en-US" sz="1800" b="1">
                <a:solidFill>
                  <a:schemeClr val="accent2"/>
                </a:solidFill>
              </a:rPr>
              <a:t>PSB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  <a:defRPr/>
            </a:pPr>
            <a:r>
              <a:rPr lang="en-US" sz="1800" b="1">
                <a:solidFill>
                  <a:schemeClr val="accent2"/>
                </a:solidFill>
              </a:rPr>
              <a:t>PS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  <a:defRPr/>
            </a:pPr>
            <a:r>
              <a:rPr lang="en-US" sz="1800" b="1">
                <a:solidFill>
                  <a:schemeClr val="accent2"/>
                </a:solidFill>
              </a:rPr>
              <a:t>SPS</a:t>
            </a:r>
          </a:p>
          <a:p>
            <a:pPr marL="381000" indent="-381000">
              <a:spcBef>
                <a:spcPct val="50000"/>
              </a:spcBef>
              <a:buFontTx/>
              <a:buChar char="•"/>
              <a:defRPr/>
            </a:pPr>
            <a:r>
              <a:rPr lang="en-US" b="1"/>
              <a:t>Collaboration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  <a:defRPr/>
            </a:pPr>
            <a:r>
              <a:rPr lang="en-US" sz="1800" b="1">
                <a:solidFill>
                  <a:schemeClr val="accent2"/>
                </a:solidFill>
              </a:rPr>
              <a:t>GSI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  <a:defRPr/>
            </a:pPr>
            <a:r>
              <a:rPr lang="en-US" sz="1800" b="1">
                <a:solidFill>
                  <a:schemeClr val="accent2"/>
                </a:solidFill>
              </a:rPr>
              <a:t>FERMILAB</a:t>
            </a:r>
          </a:p>
        </p:txBody>
      </p:sp>
      <p:sp>
        <p:nvSpPr>
          <p:cNvPr id="205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2/27/2013 FS/ICE</a:t>
            </a:r>
            <a:endParaRPr lang="en-US"/>
          </a:p>
        </p:txBody>
      </p:sp>
      <p:sp>
        <p:nvSpPr>
          <p:cNvPr id="205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Overview Space Charge 2012/13</a:t>
            </a:r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4191000" y="1676400"/>
            <a:ext cx="47244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 for 2013</a:t>
            </a:r>
            <a:endParaRPr lang="en-US" sz="2400" b="1"/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en-US" b="1"/>
              <a:t>Simulation, Simulation…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en-US" b="1"/>
              <a:t>Code Benchmarking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Giuliano’s Test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Orbit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SYNERGIA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Frozen Space Charge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en-US" b="1"/>
              <a:t>SC-13 Workshop in April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en-US" b="1"/>
              <a:t>Benchmarking with Experiments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endParaRPr lang="en-US" sz="1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5608" y="-24686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en-US" dirty="0" smtClean="0">
                <a:solidFill>
                  <a:srgbClr val="4F271C">
                    <a:satMod val="130000"/>
                  </a:srgbClr>
                </a:solidFill>
                <a:latin typeface="Gill Sans MT"/>
              </a:rPr>
              <a:t>4</a:t>
            </a:r>
            <a:r>
              <a:rPr lang="en-US" baseline="30000" dirty="0" smtClean="0">
                <a:solidFill>
                  <a:srgbClr val="4F271C">
                    <a:satMod val="130000"/>
                  </a:srgbClr>
                </a:solidFill>
                <a:latin typeface="Gill Sans MT"/>
              </a:rPr>
              <a:t>th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latin typeface="Gill Sans MT"/>
              </a:rPr>
              <a:t> order resonance</a:t>
            </a:r>
            <a:endParaRPr lang="en-US" dirty="0">
              <a:solidFill>
                <a:srgbClr val="4F271C">
                  <a:satMod val="130000"/>
                </a:srgbClr>
              </a:solidFill>
              <a:latin typeface="Gill Sans MT"/>
            </a:endParaRPr>
          </a:p>
        </p:txBody>
      </p:sp>
      <p:pic>
        <p:nvPicPr>
          <p:cNvPr id="3" name="Picture 2" descr="Screen Shot 2012-12-16 at 22.02.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96"/>
          <a:stretch>
            <a:fillRect/>
          </a:stretch>
        </p:blipFill>
        <p:spPr>
          <a:xfrm>
            <a:off x="762000" y="1143000"/>
            <a:ext cx="7861300" cy="38989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t>17/12/12</a:t>
            </a: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10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0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92832270"/>
              </p:ext>
            </p:extLst>
          </p:nvPr>
        </p:nvGraphicFramePr>
        <p:xfrm>
          <a:off x="304800" y="304800"/>
          <a:ext cx="8458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477000" y="3886200"/>
            <a:ext cx="2109363" cy="4043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LHC50-clone</a:t>
            </a: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t>17/12/12</a:t>
            </a: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11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3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831A-9FD2-4D11-8636-9A16989BE668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 descr="Resonance_compensation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334" y="188"/>
            <a:ext cx="9744064" cy="6888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2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sonance_compensation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04" b="11104"/>
          <a:stretch>
            <a:fillRect/>
          </a:stretch>
        </p:blipFill>
        <p:spPr>
          <a:xfrm>
            <a:off x="-1099450" y="201423"/>
            <a:ext cx="11304031" cy="62167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831A-9FD2-4D11-8636-9A16989BE668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8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51D33D-2654-4BD0-8F9D-39034538B43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05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483C953-FA55-49C3-BFAF-854256FC1341}" type="slidenum">
              <a:rPr lang="en-US" sz="1400"/>
              <a:pPr algn="r"/>
              <a:t>14</a:t>
            </a:fld>
            <a:endParaRPr lang="en-US" sz="1400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Hannes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Bartosik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2133600" y="2286000"/>
            <a:ext cx="53340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b="1" dirty="0" smtClean="0"/>
              <a:t>Experimental Results</a:t>
            </a:r>
          </a:p>
          <a:p>
            <a:pPr marL="381000" indent="-3810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b="1" dirty="0" smtClean="0"/>
              <a:t>PTC-ORBIT convergence test</a:t>
            </a:r>
          </a:p>
          <a:p>
            <a:pPr marL="742950" lvl="1" indent="-285750">
              <a:spcBef>
                <a:spcPct val="50000"/>
              </a:spcBef>
              <a:defRPr/>
            </a:pP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205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2/27/2013 FS/ICE</a:t>
            </a:r>
            <a:endParaRPr lang="en-US"/>
          </a:p>
        </p:txBody>
      </p:sp>
      <p:sp>
        <p:nvSpPr>
          <p:cNvPr id="205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Overview Space Charge 2012/13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– Overview measurements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54032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Single bunch studies (Q20)</a:t>
            </a:r>
          </a:p>
          <a:p>
            <a:pPr lvl="1"/>
            <a:r>
              <a:rPr lang="en-US" dirty="0" smtClean="0"/>
              <a:t>Static tune scan (in selected regions of tune-diagram)</a:t>
            </a:r>
          </a:p>
          <a:p>
            <a:pPr lvl="1"/>
            <a:r>
              <a:rPr lang="en-US" dirty="0" smtClean="0"/>
              <a:t>Emittance blow-up close to integer resonances (also as function of time)</a:t>
            </a:r>
          </a:p>
          <a:p>
            <a:pPr lvl="1"/>
            <a:r>
              <a:rPr lang="en-US" dirty="0" smtClean="0"/>
              <a:t>Issues</a:t>
            </a:r>
          </a:p>
          <a:p>
            <a:pPr lvl="2"/>
            <a:r>
              <a:rPr lang="en-US" sz="1600" dirty="0" smtClean="0"/>
              <a:t>Large shot to shot variation of beam parameters for high brightness bunches </a:t>
            </a:r>
            <a:r>
              <a:rPr lang="en-US" sz="1600" dirty="0" smtClean="0">
                <a:sym typeface="Wingdings"/>
              </a:rPr>
              <a:t>-&gt; </a:t>
            </a:r>
            <a:r>
              <a:rPr lang="en-US" sz="1600" dirty="0" err="1" smtClean="0">
                <a:sym typeface="Wingdings"/>
              </a:rPr>
              <a:t>multibunch</a:t>
            </a:r>
            <a:r>
              <a:rPr lang="en-US" sz="1600" dirty="0" smtClean="0">
                <a:sym typeface="Wingdings"/>
              </a:rPr>
              <a:t> beams (h=9, BCMS) in the end of 2012</a:t>
            </a:r>
            <a:endParaRPr lang="en-US" sz="1600" dirty="0" smtClean="0"/>
          </a:p>
          <a:p>
            <a:pPr lvl="2"/>
            <a:r>
              <a:rPr lang="en-US" sz="1600" dirty="0" smtClean="0"/>
              <a:t>Wire scanner resolution for small beam size</a:t>
            </a:r>
          </a:p>
          <a:p>
            <a:pPr lvl="2"/>
            <a:r>
              <a:rPr lang="en-US" sz="1600" dirty="0" smtClean="0"/>
              <a:t>Hard to get statistics</a:t>
            </a:r>
          </a:p>
          <a:p>
            <a:r>
              <a:rPr lang="en-US" dirty="0" smtClean="0"/>
              <a:t>Multi bunch studies (Q20), 50ns</a:t>
            </a:r>
          </a:p>
          <a:p>
            <a:pPr lvl="1"/>
            <a:r>
              <a:rPr lang="en-US" dirty="0" err="1" smtClean="0"/>
              <a:t>Emittances</a:t>
            </a:r>
            <a:r>
              <a:rPr lang="en-US" dirty="0" smtClean="0"/>
              <a:t> as function of working point for </a:t>
            </a:r>
            <a:r>
              <a:rPr lang="en-US" dirty="0" err="1" smtClean="0"/>
              <a:t>h</a:t>
            </a:r>
            <a:r>
              <a:rPr lang="en-US" dirty="0" smtClean="0"/>
              <a:t>=9 (BCMS) beam for estimating space charge tune spread from blow-up (tune spread of up to </a:t>
            </a:r>
            <a:r>
              <a:rPr lang="en-US" dirty="0" err="1" smtClean="0"/>
              <a:t>ΔQ</a:t>
            </a:r>
            <a:r>
              <a:rPr lang="en-US" baseline="-25000" dirty="0" err="1" smtClean="0"/>
              <a:t>y</a:t>
            </a:r>
            <a:r>
              <a:rPr lang="en-US" dirty="0" smtClean="0"/>
              <a:t>=0.18 without blow-up or losses)</a:t>
            </a:r>
          </a:p>
          <a:p>
            <a:pPr lvl="1"/>
            <a:r>
              <a:rPr lang="en-US" dirty="0" smtClean="0"/>
              <a:t>Data set not yet analyzed in detail, but brightness achieved in SPS similar to LIU requirements! Beam also injected into the LHC for MDs!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E3C24-52B7-E848-8C07-2620A8638C6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Blow-up close to integer resonance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54032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ym typeface="Wingdings"/>
              </a:rPr>
              <a:t>Standard </a:t>
            </a:r>
            <a:r>
              <a:rPr lang="en-US" dirty="0" err="1" smtClean="0">
                <a:sym typeface="Wingdings"/>
              </a:rPr>
              <a:t>LHCindiv</a:t>
            </a:r>
            <a:r>
              <a:rPr lang="en-US" dirty="0" smtClean="0">
                <a:sym typeface="Wingdings"/>
              </a:rPr>
              <a:t> bunch -&gt; </a:t>
            </a:r>
            <a:r>
              <a:rPr lang="en-US" dirty="0" smtClean="0"/>
              <a:t>1.2e11p/b with (ε</a:t>
            </a:r>
            <a:r>
              <a:rPr lang="en-US" baseline="-25000" dirty="0" smtClean="0"/>
              <a:t>x</a:t>
            </a:r>
            <a:r>
              <a:rPr lang="en-US" dirty="0" smtClean="0"/>
              <a:t>+ε</a:t>
            </a:r>
            <a:r>
              <a:rPr lang="en-US" baseline="-25000" dirty="0" smtClean="0"/>
              <a:t>y</a:t>
            </a:r>
            <a:r>
              <a:rPr lang="en-US" dirty="0" smtClean="0"/>
              <a:t>)/2~1.2μm</a:t>
            </a:r>
          </a:p>
          <a:p>
            <a:pPr lvl="1"/>
            <a:r>
              <a:rPr lang="en-US" dirty="0" smtClean="0"/>
              <a:t>Expect ΔQ</a:t>
            </a:r>
            <a:r>
              <a:rPr lang="en-US" baseline="-25000" dirty="0" smtClean="0"/>
              <a:t>x</a:t>
            </a:r>
            <a:r>
              <a:rPr lang="en-US" dirty="0" smtClean="0"/>
              <a:t>~0.07/ΔQ</a:t>
            </a:r>
            <a:r>
              <a:rPr lang="en-US" baseline="-25000" dirty="0" smtClean="0"/>
              <a:t>y</a:t>
            </a:r>
            <a:r>
              <a:rPr lang="en-US" dirty="0" smtClean="0"/>
              <a:t>~0.11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marL="252000" indent="-270000">
              <a:spcAft>
                <a:spcPts val="400"/>
              </a:spcAft>
              <a:buSzPct val="110000"/>
              <a:defRPr/>
            </a:pPr>
            <a:r>
              <a:rPr lang="en-US" sz="1800" dirty="0" smtClean="0">
                <a:sym typeface="Wingdings"/>
              </a:rPr>
              <a:t>Large aperture in horizontal plane allows for huge emittance blow-up without losses</a:t>
            </a:r>
          </a:p>
          <a:p>
            <a:pPr marL="252000" indent="-270000">
              <a:spcAft>
                <a:spcPts val="400"/>
              </a:spcAft>
              <a:buSzPct val="110000"/>
              <a:defRPr/>
            </a:pPr>
            <a:r>
              <a:rPr lang="en-US" dirty="0" smtClean="0">
                <a:sym typeface="Wingdings"/>
              </a:rPr>
              <a:t>Aperture limitations in vertical plane lead to increasing losses with vertical beam size</a:t>
            </a:r>
            <a:endParaRPr lang="en-US" sz="1800" dirty="0" smtClean="0">
              <a:solidFill>
                <a:schemeClr val="tx1"/>
              </a:solidFill>
              <a:sym typeface="Wingdings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E3C24-52B7-E848-8C07-2620A8638C6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ApproachingQyInteger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4806" y="2073275"/>
            <a:ext cx="4005993" cy="3013437"/>
          </a:xfrm>
          <a:prstGeom prst="rect">
            <a:avLst/>
          </a:prstGeom>
        </p:spPr>
      </p:pic>
      <p:pic>
        <p:nvPicPr>
          <p:cNvPr id="7" name="Picture 6" descr="ApproachingQxInteger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554" y="2073275"/>
            <a:ext cx="4005992" cy="3013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Blow-up close to integer resonance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4445000"/>
            <a:ext cx="8763034" cy="21012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/>
              </a:rPr>
              <a:t>Emittance growth as function of time</a:t>
            </a:r>
          </a:p>
          <a:p>
            <a:pPr lvl="1"/>
            <a:r>
              <a:rPr lang="en-US" sz="1500" dirty="0" smtClean="0">
                <a:solidFill>
                  <a:schemeClr val="tx1"/>
                </a:solidFill>
                <a:sym typeface="Wingdings"/>
              </a:rPr>
              <a:t>Fast blow-up close to integer resonance</a:t>
            </a:r>
          </a:p>
          <a:p>
            <a:pPr lvl="1"/>
            <a:r>
              <a:rPr lang="en-US" sz="1500" dirty="0" smtClean="0">
                <a:sym typeface="Wingdings"/>
              </a:rPr>
              <a:t>Only the very first part can be accessed in simulations (CPU time)</a:t>
            </a:r>
          </a:p>
          <a:p>
            <a:pPr lvl="1"/>
            <a:r>
              <a:rPr lang="en-US" sz="1500" dirty="0" smtClean="0">
                <a:solidFill>
                  <a:schemeClr val="tx1"/>
                </a:solidFill>
                <a:sym typeface="Wingdings"/>
              </a:rPr>
              <a:t>Similar scan was performed for vertical integer </a:t>
            </a:r>
            <a:r>
              <a:rPr lang="en-US" sz="1500" dirty="0" smtClean="0">
                <a:sym typeface="Wingdings"/>
              </a:rPr>
              <a:t>resonance in 10ms time steps with sudden change of tune to be used for benchmarking PTC-Orbit (using time varying fields)</a:t>
            </a:r>
            <a:endParaRPr lang="en-US" sz="1500" dirty="0" smtClean="0">
              <a:solidFill>
                <a:schemeClr val="tx1"/>
              </a:solidFill>
              <a:sym typeface="Wingdings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E3C24-52B7-E848-8C07-2620A8638C6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 descr="HEmittanceGrowthVsTim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7337" y="984192"/>
            <a:ext cx="4402263" cy="331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studies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984192"/>
            <a:ext cx="8763034" cy="556208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Status</a:t>
            </a:r>
          </a:p>
          <a:p>
            <a:pPr lvl="1"/>
            <a:r>
              <a:rPr lang="en-US" dirty="0" smtClean="0">
                <a:sym typeface="Wingdings"/>
              </a:rPr>
              <a:t>Convergence studies for simulation parameters done</a:t>
            </a:r>
          </a:p>
          <a:p>
            <a:pPr lvl="1"/>
            <a:r>
              <a:rPr lang="en-US" dirty="0" smtClean="0">
                <a:sym typeface="Wingdings"/>
              </a:rPr>
              <a:t>Basic version of lattice (no higher order </a:t>
            </a:r>
            <a:r>
              <a:rPr lang="en-US" dirty="0" err="1" smtClean="0">
                <a:sym typeface="Wingdings"/>
              </a:rPr>
              <a:t>multipoles</a:t>
            </a:r>
            <a:r>
              <a:rPr lang="en-US" dirty="0" smtClean="0">
                <a:sym typeface="Wingdings"/>
              </a:rPr>
              <a:t> apart from </a:t>
            </a:r>
            <a:r>
              <a:rPr lang="en-US" dirty="0" err="1" smtClean="0">
                <a:sym typeface="Wingdings"/>
              </a:rPr>
              <a:t>chrom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Sextupoles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Further steps</a:t>
            </a:r>
          </a:p>
          <a:p>
            <a:pPr lvl="1"/>
            <a:r>
              <a:rPr lang="en-US" dirty="0" smtClean="0">
                <a:sym typeface="Wingdings"/>
              </a:rPr>
              <a:t>Include double harmonic cavity in the simulations</a:t>
            </a:r>
          </a:p>
          <a:p>
            <a:pPr lvl="1"/>
            <a:r>
              <a:rPr lang="en-US" dirty="0" smtClean="0">
                <a:sym typeface="Wingdings"/>
              </a:rPr>
              <a:t>Include measured closed orbit</a:t>
            </a:r>
          </a:p>
          <a:p>
            <a:pPr lvl="1"/>
            <a:r>
              <a:rPr lang="en-US" dirty="0" smtClean="0">
                <a:sym typeface="Wingdings"/>
              </a:rPr>
              <a:t>Include measured </a:t>
            </a:r>
            <a:r>
              <a:rPr lang="en-US" dirty="0" err="1" smtClean="0">
                <a:sym typeface="Wingdings"/>
              </a:rPr>
              <a:t>quadrupole</a:t>
            </a:r>
            <a:r>
              <a:rPr lang="en-US" dirty="0" smtClean="0">
                <a:sym typeface="Wingdings"/>
              </a:rPr>
              <a:t> alignment errors </a:t>
            </a:r>
          </a:p>
          <a:p>
            <a:pPr lvl="1"/>
            <a:r>
              <a:rPr lang="en-US" dirty="0" smtClean="0">
                <a:sym typeface="Wingdings"/>
              </a:rPr>
              <a:t>Benchmark PTC-Orbit on integer resonance (using measured orbit)</a:t>
            </a:r>
          </a:p>
          <a:p>
            <a:pPr lvl="1"/>
            <a:r>
              <a:rPr lang="en-US" dirty="0" smtClean="0">
                <a:sym typeface="Wingdings"/>
              </a:rPr>
              <a:t>Generic studies of resonances by introducing artificial resonance excitation</a:t>
            </a:r>
          </a:p>
          <a:p>
            <a:pPr lvl="1"/>
            <a:r>
              <a:rPr lang="en-US" dirty="0" smtClean="0">
                <a:sym typeface="Wingdings"/>
              </a:rPr>
              <a:t>Resolve issue with horizontal instability (no impedance in the model!)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E3C24-52B7-E848-8C07-2620A8638C6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E75F4D-08D8-4D12-888E-DB2D34C7317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09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FEC6847-0ED3-46D1-B9C4-28153BEB60C4}" type="slidenum">
              <a:rPr lang="en-US" sz="1400"/>
              <a:pPr algn="r"/>
              <a:t>19</a:t>
            </a:fld>
            <a:endParaRPr lang="en-US" sz="1400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Collaboration (GSI)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762000" y="1524000"/>
            <a:ext cx="76200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en-US" b="1"/>
              <a:t>Start in December 2011 as a visit to GSI to kick-start the collaboration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en-US" b="1"/>
              <a:t>GSI retreat in Mossautal May 2012 </a:t>
            </a:r>
            <a:r>
              <a:rPr lang="en-US" b="1">
                <a:sym typeface="Wingdings" pitchFamily="2" charset="2"/>
              </a:rPr>
              <a:t> Planning of PS MDs with a visit of Giuliano to CERN and myself to GSI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en-US" b="1">
                <a:sym typeface="Wingdings" pitchFamily="2" charset="2"/>
              </a:rPr>
              <a:t>1</a:t>
            </a:r>
            <a:r>
              <a:rPr lang="en-US" b="1" baseline="30000">
                <a:sym typeface="Wingdings" pitchFamily="2" charset="2"/>
              </a:rPr>
              <a:t>st</a:t>
            </a:r>
            <a:r>
              <a:rPr lang="en-US" b="1">
                <a:sym typeface="Wingdings" pitchFamily="2" charset="2"/>
              </a:rPr>
              <a:t> PS MD in June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en-US" b="1">
                <a:sym typeface="Wingdings" pitchFamily="2" charset="2"/>
              </a:rPr>
              <a:t>Followed by a visit to GSI to install PTC-ORBIT on GSI computers including examples  most relevant has been the starting of Giuliano’s Benchmarking suite using PTC-ORBIT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en-US" b="1">
                <a:sym typeface="Wingdings" pitchFamily="2" charset="2"/>
              </a:rPr>
              <a:t>2</a:t>
            </a:r>
            <a:r>
              <a:rPr lang="en-US" b="1" baseline="30000">
                <a:sym typeface="Wingdings" pitchFamily="2" charset="2"/>
              </a:rPr>
              <a:t>nd</a:t>
            </a:r>
            <a:r>
              <a:rPr lang="en-US" b="1">
                <a:sym typeface="Wingdings" pitchFamily="2" charset="2"/>
              </a:rPr>
              <a:t> PS MD in December</a:t>
            </a:r>
            <a:endParaRPr lang="en-US" b="1"/>
          </a:p>
          <a:p>
            <a:pPr marL="381000" indent="-381000">
              <a:spcBef>
                <a:spcPct val="50000"/>
              </a:spcBef>
              <a:buFontTx/>
              <a:buChar char="•"/>
            </a:pP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10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2/27/2013 FS/ICE</a:t>
            </a:r>
            <a:endParaRPr lang="en-US"/>
          </a:p>
        </p:txBody>
      </p:sp>
      <p:sp>
        <p:nvSpPr>
          <p:cNvPr id="410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Overview Space Charge 2012/13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0493C2A-AF52-4B34-AAC1-186C41B79909}" type="slidenum">
              <a:rPr lang="en-US" sz="1400"/>
              <a:pPr algn="r"/>
              <a:t>2</a:t>
            </a:fld>
            <a:endParaRPr lang="en-US" sz="140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F89313A-491F-42AA-A054-A840C4FB97CA}" type="slidenum">
              <a:rPr lang="en-US" sz="1400"/>
              <a:pPr algn="r"/>
              <a:t>2</a:t>
            </a:fld>
            <a:endParaRPr lang="en-US" sz="1400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2012 General Plan</a:t>
            </a: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609600" y="1143000"/>
            <a:ext cx="79248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en-US" b="1"/>
              <a:t>Main goal to take data from all three machines</a:t>
            </a:r>
          </a:p>
          <a:p>
            <a:pPr marL="838200" lvl="1" indent="-381000">
              <a:spcBef>
                <a:spcPct val="50000"/>
              </a:spcBef>
              <a:buFontTx/>
              <a:buChar char="•"/>
            </a:pPr>
            <a:r>
              <a:rPr lang="en-US" b="1"/>
              <a:t>To allow benchmarking with space charge codes</a:t>
            </a:r>
          </a:p>
          <a:p>
            <a:pPr marL="838200" lvl="1" indent="-381000">
              <a:spcBef>
                <a:spcPct val="50000"/>
              </a:spcBef>
              <a:buFontTx/>
              <a:buChar char="•"/>
            </a:pPr>
            <a:r>
              <a:rPr lang="en-US" b="1"/>
              <a:t>Understand relevant resonances + SC</a:t>
            </a:r>
          </a:p>
          <a:p>
            <a:pPr marL="838200" lvl="1" indent="-381000">
              <a:spcBef>
                <a:spcPct val="50000"/>
              </a:spcBef>
              <a:buFontTx/>
              <a:buChar char="•"/>
            </a:pPr>
            <a:r>
              <a:rPr lang="en-US" b="1"/>
              <a:t>Measure resonances in absence of SC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en-US" sz="1800" b="1"/>
              <a:t>PTC-ORBIT in collaboration with Molodozhentsev and Nishikawa</a:t>
            </a:r>
          </a:p>
          <a:p>
            <a:pPr marL="838200" lvl="1" indent="-381000">
              <a:spcBef>
                <a:spcPct val="50000"/>
              </a:spcBef>
              <a:buFontTx/>
              <a:buChar char="•"/>
            </a:pPr>
            <a:r>
              <a:rPr lang="en-US" sz="1800" b="1"/>
              <a:t>Provide all required features and updates</a:t>
            </a:r>
          </a:p>
          <a:p>
            <a:pPr marL="838200" lvl="1" indent="-381000">
              <a:spcBef>
                <a:spcPct val="50000"/>
              </a:spcBef>
              <a:buFontTx/>
              <a:buChar char="•"/>
            </a:pPr>
            <a:r>
              <a:rPr lang="en-US" sz="1800" b="1"/>
              <a:t>“Document” code and provide examples for all 3 machines</a:t>
            </a:r>
          </a:p>
          <a:p>
            <a:pPr marL="838200" lvl="1" indent="-381000">
              <a:spcBef>
                <a:spcPct val="50000"/>
              </a:spcBef>
              <a:buFontTx/>
              <a:buChar char="•"/>
            </a:pPr>
            <a:r>
              <a:rPr lang="en-US" sz="1800" b="1"/>
              <a:t>Convergence of long-term behavior of emittance growth</a:t>
            </a:r>
          </a:p>
          <a:p>
            <a:pPr marL="838200" lvl="1" indent="-381000">
              <a:spcBef>
                <a:spcPct val="50000"/>
              </a:spcBef>
              <a:buFontTx/>
              <a:buChar char="•"/>
            </a:pPr>
            <a:r>
              <a:rPr lang="en-US" sz="1800" b="1"/>
              <a:t>First attempts to validate code results with experiments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en-US" sz="1800" b="1"/>
              <a:t>International collaborations (see below)</a:t>
            </a:r>
          </a:p>
          <a:p>
            <a:pPr marL="838200" lvl="1" indent="-381000">
              <a:spcBef>
                <a:spcPct val="50000"/>
              </a:spcBef>
              <a:buFontTx/>
              <a:buChar char="•"/>
            </a:pPr>
            <a:endParaRPr lang="en-US" sz="1800" b="1"/>
          </a:p>
        </p:txBody>
      </p:sp>
      <p:sp>
        <p:nvSpPr>
          <p:cNvPr id="19462" name="Date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400"/>
              <a:t>2/27/2013 FS/ICE</a:t>
            </a:r>
            <a:endParaRPr lang="en-US" sz="1400"/>
          </a:p>
        </p:txBody>
      </p:sp>
      <p:sp>
        <p:nvSpPr>
          <p:cNvPr id="19463" name="Footer Placeholder 6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Overview Space Charge 2012/13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>
          <a:xfrm>
            <a:off x="5715000" y="381000"/>
            <a:ext cx="2971800" cy="103663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MD PS Tune Scan Crossing Normal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Sextupole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Resonance Qx+2*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Qv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=19</a:t>
            </a:r>
            <a:b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MD in Preparation)</a:t>
            </a:r>
            <a:r>
              <a:rPr lang="en-US" sz="2000" dirty="0" smtClean="0"/>
              <a:t> 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967756"/>
            <a:ext cx="4267200" cy="2920281"/>
          </a:xfrm>
          <a:noFill/>
          <a:ln/>
        </p:spPr>
      </p:pic>
      <p:pic>
        <p:nvPicPr>
          <p:cNvPr id="2560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0"/>
            <a:ext cx="4114800" cy="3023020"/>
          </a:xfrm>
          <a:noFill/>
          <a:ln/>
        </p:spPr>
      </p:pic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2438400" y="304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2514600" y="59436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Calculated space charge tune spread </a:t>
            </a:r>
            <a:r>
              <a:rPr lang="en-US" dirty="0" err="1">
                <a:solidFill>
                  <a:srgbClr val="FF0000"/>
                </a:solidFill>
              </a:rPr>
              <a:t>Qx</a:t>
            </a:r>
            <a:r>
              <a:rPr lang="en-US" dirty="0">
                <a:solidFill>
                  <a:srgbClr val="FF0000"/>
                </a:solidFill>
              </a:rPr>
              <a:t> = 0.052, </a:t>
            </a:r>
            <a:r>
              <a:rPr lang="en-US" dirty="0" err="1">
                <a:solidFill>
                  <a:srgbClr val="FF0000"/>
                </a:solidFill>
              </a:rPr>
              <a:t>Qy</a:t>
            </a:r>
            <a:r>
              <a:rPr lang="en-US" dirty="0">
                <a:solidFill>
                  <a:srgbClr val="FF0000"/>
                </a:solidFill>
              </a:rPr>
              <a:t> = 0.067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5257800" y="2667000"/>
          <a:ext cx="3886200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2CF0196-EC47-4D2A-A760-5515B65D395A}" type="slidenum">
              <a:rPr lang="en-US" sz="1400"/>
              <a:pPr algn="r"/>
              <a:t>21</a:t>
            </a:fld>
            <a:endParaRPr lang="en-US" sz="140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6BC1BAF-7107-43BB-B305-89A18635FCE2}" type="slidenum">
              <a:rPr lang="en-US" sz="1400"/>
              <a:pPr algn="r"/>
              <a:t>21</a:t>
            </a:fld>
            <a:endParaRPr lang="en-US" sz="1400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Collaboration (FERMILAB)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762000" y="1524000"/>
            <a:ext cx="7924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en-US" b="1"/>
              <a:t>4 month visit to FERMILAB from August to end of November</a:t>
            </a:r>
          </a:p>
          <a:p>
            <a:pPr marL="838200" lvl="1" indent="-381000">
              <a:spcBef>
                <a:spcPct val="50000"/>
              </a:spcBef>
              <a:buFontTx/>
              <a:buAutoNum type="arabicPeriod"/>
            </a:pPr>
            <a:r>
              <a:rPr lang="en-US" b="1"/>
              <a:t>Frozen space charge model in MAD-X already benchmarked with Giuliano’s suite </a:t>
            </a:r>
            <a:r>
              <a:rPr lang="en-US" b="1">
                <a:sym typeface="Wingdings" pitchFamily="2" charset="2"/>
              </a:rPr>
              <a:t> collaboration with Valery Kapin</a:t>
            </a:r>
            <a:endParaRPr lang="en-US" b="1"/>
          </a:p>
          <a:p>
            <a:pPr marL="838200" lvl="1" indent="-381000">
              <a:spcBef>
                <a:spcPct val="50000"/>
              </a:spcBef>
              <a:buFontTx/>
              <a:buAutoNum type="arabicPeriod"/>
            </a:pPr>
            <a:r>
              <a:rPr lang="en-US" b="1"/>
              <a:t>In-depth attempt to benchmark the ORBIT code. Discovery of micro-scale instability confirmed by ORBIT experts Jeff Holmes and Leonid Vorobiev. Giuliano involved in the studies</a:t>
            </a:r>
          </a:p>
          <a:p>
            <a:pPr marL="838200" lvl="1" indent="-381000">
              <a:spcBef>
                <a:spcPct val="50000"/>
              </a:spcBef>
              <a:buFontTx/>
              <a:buAutoNum type="arabicPeriod"/>
            </a:pPr>
            <a:r>
              <a:rPr lang="en-US" b="1"/>
              <a:t>Implementation at CERN of the SYNERGIA code as an alternative PIC code </a:t>
            </a:r>
            <a:r>
              <a:rPr lang="en-US" b="1">
                <a:sym typeface="Wingdings" pitchFamily="2" charset="2"/>
              </a:rPr>
              <a:t> collaboration with James Amundson, Eric Stern and Leo Michelotti</a:t>
            </a:r>
            <a:endParaRPr lang="en-US" b="1"/>
          </a:p>
          <a:p>
            <a:pPr marL="838200" lvl="1" indent="-381000">
              <a:spcBef>
                <a:spcPct val="50000"/>
              </a:spcBef>
              <a:buFontTx/>
              <a:buChar char="•"/>
            </a:pP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4582" name="Date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400"/>
              <a:t>2/27/2013 FS/ICE</a:t>
            </a:r>
            <a:endParaRPr lang="en-US" sz="1400"/>
          </a:p>
        </p:txBody>
      </p:sp>
      <p:sp>
        <p:nvSpPr>
          <p:cNvPr id="24583" name="Footer Placeholder 6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Overview Space Charge 2012/13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11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438400" y="3810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H-DETUNING GSI SIS18</a:t>
            </a:r>
          </a:p>
        </p:txBody>
      </p:sp>
      <p:pic>
        <p:nvPicPr>
          <p:cNvPr id="32772" name="Picture 4" descr="cern_dr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52400"/>
            <a:ext cx="1168400" cy="1141413"/>
          </a:xfrm>
          <a:prstGeom prst="rect">
            <a:avLst/>
          </a:prstGeom>
          <a:noFill/>
        </p:spPr>
      </p:pic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304800" y="990600"/>
            <a:ext cx="7086600" cy="5334000"/>
            <a:chOff x="1200" y="528"/>
            <a:chExt cx="4464" cy="3360"/>
          </a:xfrm>
        </p:grpSpPr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0" y="528"/>
              <a:ext cx="3360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4128" y="2592"/>
              <a:ext cx="1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Giuliano Franchetti</a:t>
              </a:r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4128" y="3024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8000"/>
                  </a:solidFill>
                </a:rPr>
                <a:t>Valery Kapin (2008)</a:t>
              </a: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4128" y="283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0000"/>
                  </a:solidFill>
                </a:rPr>
                <a:t>Shinji Machida</a:t>
              </a:r>
            </a:p>
          </p:txBody>
        </p:sp>
      </p:grp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953000" y="1828800"/>
            <a:ext cx="4419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Giuliano’s Benchmark WEB page:</a:t>
            </a:r>
          </a:p>
          <a:p>
            <a:pPr>
              <a:spcBef>
                <a:spcPct val="50000"/>
              </a:spcBef>
            </a:pPr>
            <a:r>
              <a:rPr lang="en-US" b="1"/>
              <a:t>http://web-docs.gsi.de/~giuliano/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11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133600" y="2286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H-DETUNING PTC-ORBIT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38200"/>
            <a:ext cx="64770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 descr="cern_dra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52400"/>
            <a:ext cx="1168400" cy="1141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11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133600" y="228600"/>
            <a:ext cx="472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H-DETUNING SYNERGIA 1024 Turns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086600" y="594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0.1 </a:t>
            </a:r>
            <a:r>
              <a:rPr lang="en-US" b="1">
                <a:latin typeface="Symbol" pitchFamily="18" charset="2"/>
              </a:rPr>
              <a:t>s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33400" y="25908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 rot="16200000">
            <a:off x="350838" y="1782762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Qx</a:t>
            </a: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6200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 descr="cern_dra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52400"/>
            <a:ext cx="1168400" cy="1141413"/>
          </a:xfrm>
          <a:prstGeom prst="rect">
            <a:avLst/>
          </a:prstGeom>
          <a:noFill/>
        </p:spPr>
      </p:pic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2971800" y="39624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4038600" y="28956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407728-164E-4861-929B-B718B461F8F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12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B56B596-D6D3-414E-8FCF-FB0CFA80EA36}" type="slidenum">
              <a:rPr lang="en-US" sz="1400"/>
              <a:pPr algn="r"/>
              <a:t>25</a:t>
            </a:fld>
            <a:endParaRPr lang="en-US" sz="1400"/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 for 2013 Part 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3058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 dirty="0"/>
              <a:t> </a:t>
            </a:r>
            <a:r>
              <a:rPr lang="en-US" sz="1800" b="1" dirty="0" smtClean="0"/>
              <a:t>The main goal of 2013 is to understand the experimental results with simulation mostly with PTC-ORBIT our main work horse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 dirty="0" smtClean="0"/>
              <a:t> To this end we have provided ample computer resources with our space charge queue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 dirty="0" smtClean="0"/>
              <a:t> However, the micro-instability of the ORBIT code will have to be checked with our examples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 dirty="0" smtClean="0"/>
              <a:t> We also hope that we will be able to mitigate this ORBIT issue</a:t>
            </a:r>
            <a:r>
              <a:rPr lang="en-US" sz="1800" b="1" dirty="0"/>
              <a:t> </a:t>
            </a:r>
            <a:r>
              <a:rPr lang="en-US" sz="1800" b="1" dirty="0" smtClean="0"/>
              <a:t>in the near future with the help of Leonid and Jeff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 dirty="0" smtClean="0"/>
              <a:t> On the other hand we have alternatives: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 b="1" dirty="0" smtClean="0"/>
              <a:t> Fully functional SYNERGIA Code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 b="1" dirty="0" smtClean="0"/>
              <a:t> Frozen space charge in MAD-X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-&gt; A full code benchmarking is planned in the coming months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-&gt; Helped by the SC-13 workshop in April and the following week with Jeff, Leonid and Eric to discuss all simulation issues and possible mitigations</a:t>
            </a:r>
          </a:p>
        </p:txBody>
      </p:sp>
      <p:sp>
        <p:nvSpPr>
          <p:cNvPr id="512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2/27/2013 FS/ICE</a:t>
            </a:r>
            <a:endParaRPr lang="en-US"/>
          </a:p>
        </p:txBody>
      </p:sp>
      <p:sp>
        <p:nvSpPr>
          <p:cNvPr id="512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Overview Space Charge 2012/13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407728-164E-4861-929B-B718B461F8F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12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B56B596-D6D3-414E-8FCF-FB0CFA80EA36}" type="slidenum">
              <a:rPr lang="en-US" sz="1400"/>
              <a:pPr algn="r"/>
              <a:t>26</a:t>
            </a:fld>
            <a:endParaRPr lang="en-US" sz="1400"/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 for 2013 Part II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848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 dirty="0"/>
              <a:t> </a:t>
            </a:r>
            <a:r>
              <a:rPr lang="en-US" b="1" dirty="0" smtClean="0"/>
              <a:t>After the workshop we should be in a position to decide how we should proceed with our simulations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/>
              <a:t> The benchmarking of the codes with the experiments should be fully pursued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/>
              <a:t> The various collaborations should be continued with SNS, GSI and </a:t>
            </a:r>
            <a:r>
              <a:rPr lang="en-US" b="1" dirty="0" err="1" smtClean="0"/>
              <a:t>Fermilab</a:t>
            </a:r>
            <a:endParaRPr lang="en-US" b="1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/>
              <a:t> We should also contemplate if we would need </a:t>
            </a:r>
            <a:r>
              <a:rPr lang="en-US" b="1" dirty="0" smtClean="0">
                <a:solidFill>
                  <a:srgbClr val="FF0000"/>
                </a:solidFill>
              </a:rPr>
              <a:t>a long-term visitor </a:t>
            </a:r>
            <a:r>
              <a:rPr lang="en-US" b="1" dirty="0" smtClean="0"/>
              <a:t>to help us with specific space charge issues. To this end Leonid might be the right candidate given his decade long experience with ORBIT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/>
              <a:t> It remains to be seen to which extent we will look into the alternative codes and in particular how we could </a:t>
            </a:r>
            <a:r>
              <a:rPr lang="en-US" b="1" dirty="0" smtClean="0">
                <a:solidFill>
                  <a:srgbClr val="FF0000"/>
                </a:solidFill>
              </a:rPr>
              <a:t>tackle long-term issues</a:t>
            </a:r>
            <a:r>
              <a:rPr lang="en-US" b="1" dirty="0" smtClean="0"/>
              <a:t> of space charge in circular nonlinear machines</a:t>
            </a:r>
          </a:p>
        </p:txBody>
      </p:sp>
      <p:sp>
        <p:nvSpPr>
          <p:cNvPr id="512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2/27/2013 FS/ICE</a:t>
            </a:r>
            <a:endParaRPr lang="en-US"/>
          </a:p>
        </p:txBody>
      </p:sp>
      <p:sp>
        <p:nvSpPr>
          <p:cNvPr id="512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Overview Space Charge 2012/13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86D994-E2E2-425D-B1A0-1DB19EC7866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Reserve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614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2/27/2013 FS/ICE</a:t>
            </a:r>
            <a:endParaRPr lang="en-US"/>
          </a:p>
        </p:txBody>
      </p:sp>
      <p:sp>
        <p:nvSpPr>
          <p:cNvPr id="615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Overview Space Charge 2012/13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from_lxplus\020812_measures_simulations_field_errors_418_423_xy_transverse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26784"/>
            <a:ext cx="1043058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GB" sz="1200" b="1" dirty="0"/>
              <a:t>Status of space charge studies and simulations in the PS Booster </a:t>
            </a:r>
            <a:r>
              <a:rPr lang="en-GB" sz="1200" b="1" dirty="0" smtClean="0"/>
              <a:t>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</a:t>
            </a:r>
            <a:endParaRPr lang="en-US" sz="1200" b="1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07913" y="5371152"/>
            <a:ext cx="922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Measured and simulated effect of the 4th </a:t>
            </a:r>
            <a:r>
              <a:rPr lang="en-GB" b="1" dirty="0" smtClean="0"/>
              <a:t>order coupling </a:t>
            </a:r>
            <a:r>
              <a:rPr lang="en-GB" b="1" dirty="0"/>
              <a:t>resonance [2,-2,0] for the </a:t>
            </a:r>
            <a:r>
              <a:rPr lang="en-GB" b="1" dirty="0" smtClean="0"/>
              <a:t>lattice working point </a:t>
            </a:r>
            <a:r>
              <a:rPr lang="en-GB" b="1" dirty="0" err="1" smtClean="0"/>
              <a:t>Qx</a:t>
            </a:r>
            <a:r>
              <a:rPr lang="en-GB" b="1" dirty="0" smtClean="0"/>
              <a:t> </a:t>
            </a:r>
            <a:r>
              <a:rPr lang="en-GB" b="1" dirty="0"/>
              <a:t>= 4.18, </a:t>
            </a:r>
            <a:r>
              <a:rPr lang="en-GB" b="1" dirty="0" err="1"/>
              <a:t>Qy</a:t>
            </a:r>
            <a:r>
              <a:rPr lang="en-GB" b="1" dirty="0"/>
              <a:t> = </a:t>
            </a:r>
            <a:r>
              <a:rPr lang="en-GB" b="1" dirty="0" smtClean="0"/>
              <a:t>4.23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864" y="3857128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--</a:t>
            </a:r>
            <a:r>
              <a:rPr lang="en-GB" b="1" dirty="0" smtClean="0"/>
              <a:t> 	simple </a:t>
            </a:r>
            <a:r>
              <a:rPr lang="en-GB" b="1" dirty="0"/>
              <a:t>lattice 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b="1" dirty="0" smtClean="0">
                <a:solidFill>
                  <a:srgbClr val="00FF00"/>
                </a:solidFill>
              </a:rPr>
              <a:t>--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--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	</a:t>
            </a:r>
            <a:r>
              <a:rPr lang="en-GB" b="1" dirty="0" smtClean="0"/>
              <a:t>simple </a:t>
            </a:r>
            <a:r>
              <a:rPr lang="en-GB" b="1" dirty="0"/>
              <a:t>lattice </a:t>
            </a:r>
            <a:r>
              <a:rPr lang="en-GB" b="1" dirty="0" smtClean="0"/>
              <a:t>with misalignments </a:t>
            </a:r>
            <a:r>
              <a:rPr lang="en-GB" b="1" dirty="0"/>
              <a:t>random </a:t>
            </a:r>
            <a:r>
              <a:rPr lang="en-GB" b="1" dirty="0" smtClean="0"/>
              <a:t>errors</a:t>
            </a:r>
          </a:p>
          <a:p>
            <a:r>
              <a:rPr lang="en-GB" b="1" dirty="0"/>
              <a:t>	</a:t>
            </a:r>
            <a:r>
              <a:rPr lang="en-GB" b="1" dirty="0" smtClean="0"/>
              <a:t>(1</a:t>
            </a:r>
            <a:r>
              <a:rPr lang="en-GB" b="1" dirty="0" smtClean="0">
                <a:latin typeface="Symbol" pitchFamily="18" charset="2"/>
              </a:rPr>
              <a:t>s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GB" dirty="0" smtClean="0"/>
              <a:t> </a:t>
            </a:r>
            <a:r>
              <a:rPr lang="en-GB" b="1" dirty="0"/>
              <a:t>2.17e-5 and </a:t>
            </a:r>
            <a:r>
              <a:rPr lang="en-GB" b="1" dirty="0" smtClean="0"/>
              <a:t>4.28e-5 rad)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0088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315200" cy="60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Estimation of space charge tune spread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4368800"/>
            <a:ext cx="8868339" cy="2489200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latin typeface="Calibri" pitchFamily="34" charset="0"/>
              </a:rPr>
              <a:t>Approaching the integer resonances leads to </a:t>
            </a:r>
          </a:p>
          <a:p>
            <a:pPr lvl="1"/>
            <a:r>
              <a:rPr lang="en-US" sz="1900" dirty="0" err="1" smtClean="0">
                <a:latin typeface="Calibri" pitchFamily="34" charset="0"/>
              </a:rPr>
              <a:t>Emittance</a:t>
            </a:r>
            <a:r>
              <a:rPr lang="en-US" sz="1900" dirty="0" smtClean="0">
                <a:latin typeface="Calibri" pitchFamily="34" charset="0"/>
              </a:rPr>
              <a:t> blow up in the respective plane</a:t>
            </a:r>
          </a:p>
          <a:p>
            <a:pPr lvl="1"/>
            <a:r>
              <a:rPr lang="en-US" sz="1900" dirty="0" smtClean="0">
                <a:latin typeface="Calibri" pitchFamily="34" charset="0"/>
              </a:rPr>
              <a:t>A reduction of losses in the horizontal plane (no 3</a:t>
            </a:r>
            <a:r>
              <a:rPr lang="en-US" sz="1900" baseline="30000" dirty="0" smtClean="0">
                <a:latin typeface="Calibri" pitchFamily="34" charset="0"/>
              </a:rPr>
              <a:t>rd</a:t>
            </a:r>
            <a:r>
              <a:rPr lang="en-US" sz="1900" dirty="0" smtClean="0">
                <a:latin typeface="Calibri" pitchFamily="34" charset="0"/>
              </a:rPr>
              <a:t> order resonance around)</a:t>
            </a:r>
          </a:p>
          <a:p>
            <a:pPr lvl="1"/>
            <a:r>
              <a:rPr lang="en-US" sz="1900" dirty="0" smtClean="0">
                <a:latin typeface="Calibri" pitchFamily="34" charset="0"/>
              </a:rPr>
              <a:t>Increasing losses in vertical plane </a:t>
            </a:r>
            <a:r>
              <a:rPr lang="en-US" sz="1900" dirty="0" smtClean="0">
                <a:latin typeface="Calibri" pitchFamily="34" charset="0"/>
                <a:sym typeface="Wingdings" pitchFamily="2" charset="2"/>
              </a:rPr>
              <a:t>-&gt;</a:t>
            </a:r>
            <a:r>
              <a:rPr lang="en-US" sz="1900" dirty="0" smtClean="0">
                <a:latin typeface="Calibri" pitchFamily="34" charset="0"/>
                <a:sym typeface="Wingdings"/>
              </a:rPr>
              <a:t> aperture restriction</a:t>
            </a:r>
          </a:p>
          <a:p>
            <a:pPr lvl="1"/>
            <a:endParaRPr lang="en-US" sz="1900" dirty="0" smtClean="0">
              <a:latin typeface="Calibri" pitchFamily="34" charset="0"/>
              <a:sym typeface="Wingdings"/>
            </a:endParaRPr>
          </a:p>
          <a:p>
            <a:r>
              <a:rPr lang="en-US" sz="1800" b="1" dirty="0" smtClean="0">
                <a:latin typeface="Calibri" pitchFamily="34" charset="0"/>
                <a:sym typeface="Wingdings"/>
              </a:rPr>
              <a:t>For 2.7e11p/b and about </a:t>
            </a:r>
            <a:r>
              <a:rPr lang="en-US" sz="1800" b="1" dirty="0" smtClean="0">
                <a:latin typeface="Calibri" pitchFamily="34" charset="0"/>
              </a:rPr>
              <a:t>(ε</a:t>
            </a:r>
            <a:r>
              <a:rPr lang="en-US" sz="1800" b="1" baseline="-25000" dirty="0" smtClean="0">
                <a:latin typeface="Calibri" pitchFamily="34" charset="0"/>
              </a:rPr>
              <a:t>x</a:t>
            </a:r>
            <a:r>
              <a:rPr lang="en-US" sz="1800" b="1" dirty="0" smtClean="0">
                <a:latin typeface="Calibri" pitchFamily="34" charset="0"/>
              </a:rPr>
              <a:t>+ε</a:t>
            </a:r>
            <a:r>
              <a:rPr lang="en-US" sz="1800" b="1" baseline="-25000" dirty="0" smtClean="0">
                <a:latin typeface="Calibri" pitchFamily="34" charset="0"/>
              </a:rPr>
              <a:t>y</a:t>
            </a:r>
            <a:r>
              <a:rPr lang="en-US" sz="1800" b="1" dirty="0" smtClean="0">
                <a:latin typeface="Calibri" pitchFamily="34" charset="0"/>
              </a:rPr>
              <a:t>)/2~1.0-1.2μm injected  </a:t>
            </a:r>
            <a:r>
              <a:rPr lang="en-US" sz="1800" b="1" dirty="0" smtClean="0">
                <a:latin typeface="Calibri" pitchFamily="34" charset="0"/>
                <a:sym typeface="Wingdings"/>
              </a:rPr>
              <a:t>-&gt;     ΔQ</a:t>
            </a:r>
            <a:r>
              <a:rPr lang="en-US" sz="1800" b="1" baseline="-25000" dirty="0" smtClean="0">
                <a:latin typeface="Calibri" pitchFamily="34" charset="0"/>
                <a:sym typeface="Wingdings"/>
              </a:rPr>
              <a:t>x</a:t>
            </a:r>
            <a:r>
              <a:rPr lang="en-US" sz="1800" b="1" dirty="0" smtClean="0">
                <a:latin typeface="Calibri" pitchFamily="34" charset="0"/>
                <a:sym typeface="Wingdings"/>
              </a:rPr>
              <a:t>≈0.15 / ΔQ</a:t>
            </a:r>
            <a:r>
              <a:rPr lang="en-US" sz="1800" b="1" baseline="-25000" dirty="0" smtClean="0">
                <a:latin typeface="Calibri" pitchFamily="34" charset="0"/>
                <a:sym typeface="Wingdings"/>
              </a:rPr>
              <a:t>y</a:t>
            </a:r>
            <a:r>
              <a:rPr lang="en-US" sz="1800" b="1" dirty="0" smtClean="0">
                <a:latin typeface="Calibri" pitchFamily="34" charset="0"/>
                <a:sym typeface="Wingdings"/>
              </a:rPr>
              <a:t>≈0.25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83672" y="6492875"/>
            <a:ext cx="397934" cy="365125"/>
          </a:xfrm>
          <a:prstGeom prst="rect">
            <a:avLst/>
          </a:prstGeom>
        </p:spPr>
        <p:txBody>
          <a:bodyPr/>
          <a:lstStyle/>
          <a:p>
            <a:fld id="{11CECD66-7484-F64A-9FF0-02A8AB1518F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9" name="Picture 8" descr="ApproachingQy_highIntensity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6743" y="857249"/>
            <a:ext cx="4583757" cy="3448049"/>
          </a:xfrm>
          <a:prstGeom prst="rect">
            <a:avLst/>
          </a:prstGeom>
        </p:spPr>
      </p:pic>
      <p:pic>
        <p:nvPicPr>
          <p:cNvPr id="10" name="Picture 9" descr="ApproachingQx_highIntensity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" y="857249"/>
            <a:ext cx="4583756" cy="34480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6019800"/>
            <a:ext cx="2247900" cy="57467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43800" y="68580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23.04.2012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51D33D-2654-4BD0-8F9D-39034538B43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5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483C953-FA55-49C3-BFAF-854256FC1341}" type="slidenum">
              <a:rPr lang="en-US" sz="1400"/>
              <a:pPr algn="r"/>
              <a:t>3</a:t>
            </a:fld>
            <a:endParaRPr lang="en-US" sz="1400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PSB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Elena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Benedetto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Vincenzo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Forte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2133600" y="2286000"/>
            <a:ext cx="53340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b="1" dirty="0" smtClean="0"/>
              <a:t>Program of Experiments</a:t>
            </a:r>
            <a:endParaRPr lang="en-US" b="1" dirty="0"/>
          </a:p>
          <a:p>
            <a:pPr marL="381000" indent="-381000">
              <a:spcBef>
                <a:spcPct val="50000"/>
              </a:spcBef>
              <a:buFontTx/>
              <a:buChar char="•"/>
              <a:defRPr/>
            </a:pPr>
            <a:r>
              <a:rPr lang="en-US" b="1" dirty="0" smtClean="0"/>
              <a:t>Benchmarking with Experiment</a:t>
            </a:r>
          </a:p>
          <a:p>
            <a:pPr marL="742950" lvl="1" indent="-285750">
              <a:spcBef>
                <a:spcPct val="50000"/>
              </a:spcBef>
              <a:defRPr/>
            </a:pP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205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2/27/2013 FS/ICE</a:t>
            </a:r>
            <a:endParaRPr lang="en-US"/>
          </a:p>
        </p:txBody>
      </p:sp>
      <p:sp>
        <p:nvSpPr>
          <p:cNvPr id="205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Overview Space Charge 2012/13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65563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Emittance growth for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close to integer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4622800"/>
            <a:ext cx="8738294" cy="1946274"/>
          </a:xfrm>
        </p:spPr>
        <p:txBody>
          <a:bodyPr/>
          <a:lstStyle/>
          <a:p>
            <a:r>
              <a:rPr lang="en-US" sz="1800" b="1" dirty="0" smtClean="0">
                <a:latin typeface="Calibri" pitchFamily="34" charset="0"/>
              </a:rPr>
              <a:t>Same beam parameters as last plot </a:t>
            </a:r>
            <a:r>
              <a:rPr lang="en-US" sz="1800" b="1" dirty="0" smtClean="0">
                <a:latin typeface="Calibri" pitchFamily="34" charset="0"/>
                <a:sym typeface="Wingdings"/>
              </a:rPr>
              <a:t>-&gt; initial tune spread is about ΔQ</a:t>
            </a:r>
            <a:r>
              <a:rPr lang="en-US" sz="1800" b="1" baseline="-25000" dirty="0" smtClean="0">
                <a:latin typeface="Calibri" pitchFamily="34" charset="0"/>
                <a:sym typeface="Wingdings"/>
              </a:rPr>
              <a:t>x</a:t>
            </a:r>
            <a:r>
              <a:rPr lang="en-US" sz="1800" b="1" dirty="0" smtClean="0">
                <a:latin typeface="Calibri" pitchFamily="34" charset="0"/>
                <a:sym typeface="Wingdings"/>
              </a:rPr>
              <a:t>≈0.15 / ΔQ</a:t>
            </a:r>
            <a:r>
              <a:rPr lang="en-US" sz="1800" b="1" baseline="-25000" dirty="0" smtClean="0">
                <a:latin typeface="Calibri" pitchFamily="34" charset="0"/>
                <a:sym typeface="Wingdings"/>
              </a:rPr>
              <a:t>y</a:t>
            </a:r>
            <a:r>
              <a:rPr lang="en-US" sz="1800" b="1" dirty="0" smtClean="0">
                <a:latin typeface="Calibri" pitchFamily="34" charset="0"/>
                <a:sym typeface="Wingdings"/>
              </a:rPr>
              <a:t>≈0.25 </a:t>
            </a:r>
          </a:p>
          <a:p>
            <a:r>
              <a:rPr lang="en-US" sz="1800" b="1" dirty="0" smtClean="0">
                <a:latin typeface="Calibri" pitchFamily="34" charset="0"/>
                <a:sym typeface="Wingdings"/>
              </a:rPr>
              <a:t>(lossless) blow up of the core</a:t>
            </a:r>
          </a:p>
          <a:p>
            <a:pPr lvl="1"/>
            <a:r>
              <a:rPr lang="en-US" sz="2000" dirty="0" err="1" smtClean="0">
                <a:latin typeface="Calibri" pitchFamily="34" charset="0"/>
                <a:sym typeface="Wingdings"/>
              </a:rPr>
              <a:t>εx</a:t>
            </a:r>
            <a:r>
              <a:rPr lang="en-US" sz="2000" dirty="0" smtClean="0">
                <a:latin typeface="Calibri" pitchFamily="34" charset="0"/>
                <a:sym typeface="Wingdings"/>
              </a:rPr>
              <a:t>&gt;2μm after 40ms</a:t>
            </a:r>
          </a:p>
          <a:p>
            <a:pPr lvl="1"/>
            <a:r>
              <a:rPr lang="en-US" sz="2000" dirty="0" smtClean="0">
                <a:latin typeface="Calibri" pitchFamily="34" charset="0"/>
                <a:sym typeface="Wingdings"/>
              </a:rPr>
              <a:t>εx~4-5μm after 400ms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83672" y="6492875"/>
            <a:ext cx="397934" cy="365125"/>
          </a:xfrm>
          <a:prstGeom prst="rect">
            <a:avLst/>
          </a:prstGeom>
        </p:spPr>
        <p:txBody>
          <a:bodyPr/>
          <a:lstStyle/>
          <a:p>
            <a:fld id="{11CECD66-7484-F64A-9FF0-02A8AB1518F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 descr="HEmittanceGrowthVsTim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066800"/>
            <a:ext cx="4402263" cy="3311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137160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26.04.2012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with BCMS beam (50ns)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984192"/>
            <a:ext cx="8763034" cy="556208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Measurements during the preparation of BCMS beam for LHC</a:t>
            </a:r>
          </a:p>
          <a:p>
            <a:pPr lvl="1"/>
            <a:r>
              <a:rPr lang="en-US" dirty="0" smtClean="0">
                <a:sym typeface="Wingdings"/>
              </a:rPr>
              <a:t>Emittance at injection and end of flat bottom</a:t>
            </a:r>
          </a:p>
          <a:p>
            <a:pPr lvl="1"/>
            <a:r>
              <a:rPr lang="en-US" dirty="0" smtClean="0">
                <a:sym typeface="Wingdings"/>
              </a:rPr>
              <a:t>Emittance at end of flat bottom for different tunes around the usual Q20 tunes</a:t>
            </a:r>
          </a:p>
          <a:p>
            <a:pPr lvl="1"/>
            <a:r>
              <a:rPr lang="en-US" dirty="0" smtClean="0">
                <a:sym typeface="Wingdings"/>
              </a:rPr>
              <a:t>Measurements with 1 and 3 batches for direct comparison (if 1</a:t>
            </a:r>
            <a:r>
              <a:rPr lang="en-US" baseline="30000" dirty="0" smtClean="0">
                <a:sym typeface="Wingdings"/>
              </a:rPr>
              <a:t>st</a:t>
            </a:r>
            <a:r>
              <a:rPr lang="en-US" dirty="0" smtClean="0">
                <a:sym typeface="Wingdings"/>
              </a:rPr>
              <a:t> batch is blown-up)</a:t>
            </a:r>
          </a:p>
          <a:p>
            <a:pPr lvl="1"/>
            <a:r>
              <a:rPr lang="en-US" dirty="0" smtClean="0">
                <a:sym typeface="Wingdings"/>
              </a:rPr>
              <a:t>Cross check of emittance measurements with data at LHC injection</a:t>
            </a:r>
          </a:p>
          <a:p>
            <a:r>
              <a:rPr lang="en-US" dirty="0" smtClean="0">
                <a:sym typeface="Wingdings"/>
              </a:rPr>
              <a:t>Advantage of multi-bunch beam: beam parameters are more stable</a:t>
            </a:r>
          </a:p>
          <a:p>
            <a:pPr lvl="1"/>
            <a:r>
              <a:rPr lang="en-US" dirty="0" smtClean="0">
                <a:sym typeface="Wingdings"/>
              </a:rPr>
              <a:t>Easier to measure emittance (multi-scan on flat bottom)</a:t>
            </a:r>
          </a:p>
          <a:p>
            <a:pPr lvl="1"/>
            <a:r>
              <a:rPr lang="en-US" dirty="0" smtClean="0">
                <a:sym typeface="Wingdings"/>
              </a:rPr>
              <a:t>Detailed data analysis to be performed in LS1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E3C24-52B7-E848-8C07-2620A8638C6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ist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90443"/>
            <a:ext cx="3159532" cy="2369648"/>
          </a:xfrm>
          <a:prstGeom prst="rect">
            <a:avLst/>
          </a:prstGeom>
        </p:spPr>
      </p:pic>
      <p:pic>
        <p:nvPicPr>
          <p:cNvPr id="7" name="Picture 6" descr="Hhist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7" y="4170181"/>
            <a:ext cx="3153385" cy="2372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 particle simulations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Vhist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9106" y="4170181"/>
            <a:ext cx="3173032" cy="2386856"/>
          </a:xfrm>
          <a:prstGeom prst="rect">
            <a:avLst/>
          </a:prstGeom>
        </p:spPr>
      </p:pic>
      <p:pic>
        <p:nvPicPr>
          <p:cNvPr id="10" name="Picture 9" descr="Lhist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0615" y="4170181"/>
            <a:ext cx="3153385" cy="2372078"/>
          </a:xfrm>
          <a:prstGeom prst="rect">
            <a:avLst/>
          </a:prstGeom>
        </p:spPr>
      </p:pic>
      <p:pic>
        <p:nvPicPr>
          <p:cNvPr id="14" name="Picture 13" descr="Vdist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9106" y="1600200"/>
            <a:ext cx="3146521" cy="2359891"/>
          </a:xfrm>
          <a:prstGeom prst="rect">
            <a:avLst/>
          </a:prstGeom>
        </p:spPr>
      </p:pic>
      <p:pic>
        <p:nvPicPr>
          <p:cNvPr id="16" name="Picture 15" descr="Ldist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84468" y="1590444"/>
            <a:ext cx="3159531" cy="23696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49637" y="446968"/>
            <a:ext cx="123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17.05.2012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MS_X_EmittanceComparison_SCnode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57200"/>
            <a:ext cx="6163187" cy="3148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 number of space charge nodes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9637" y="446968"/>
            <a:ext cx="123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15.06.2012</a:t>
            </a:r>
          </a:p>
        </p:txBody>
      </p:sp>
      <p:pic>
        <p:nvPicPr>
          <p:cNvPr id="6" name="Picture 5" descr="RMS_Y_EmittanceComparison_SCnodes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705018"/>
            <a:ext cx="6172200" cy="3152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8441" y="2079238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???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738587" y="2322709"/>
            <a:ext cx="879854" cy="400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Blow-up close to integer resonance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54032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ym typeface="Wingdings"/>
              </a:rPr>
              <a:t>Standard </a:t>
            </a:r>
            <a:r>
              <a:rPr lang="en-US" dirty="0" err="1" smtClean="0">
                <a:sym typeface="Wingdings"/>
              </a:rPr>
              <a:t>LHCindiv</a:t>
            </a:r>
            <a:r>
              <a:rPr lang="en-US" dirty="0" smtClean="0">
                <a:sym typeface="Wingdings"/>
              </a:rPr>
              <a:t> bunch -&gt; </a:t>
            </a:r>
            <a:r>
              <a:rPr lang="en-US" dirty="0" smtClean="0"/>
              <a:t>1.2e11p/b with (ε</a:t>
            </a:r>
            <a:r>
              <a:rPr lang="en-US" baseline="-25000" dirty="0" smtClean="0"/>
              <a:t>x</a:t>
            </a:r>
            <a:r>
              <a:rPr lang="en-US" dirty="0" smtClean="0"/>
              <a:t>+ε</a:t>
            </a:r>
            <a:r>
              <a:rPr lang="en-US" baseline="-25000" dirty="0" smtClean="0"/>
              <a:t>y</a:t>
            </a:r>
            <a:r>
              <a:rPr lang="en-US" dirty="0" smtClean="0"/>
              <a:t>)/2~1.2μm</a:t>
            </a:r>
          </a:p>
          <a:p>
            <a:pPr lvl="1"/>
            <a:r>
              <a:rPr lang="en-US" dirty="0" smtClean="0"/>
              <a:t>Expect ΔQ</a:t>
            </a:r>
            <a:r>
              <a:rPr lang="en-US" baseline="-25000" dirty="0" smtClean="0"/>
              <a:t>x</a:t>
            </a:r>
            <a:r>
              <a:rPr lang="en-US" dirty="0" smtClean="0"/>
              <a:t>~0.07/ΔQ</a:t>
            </a:r>
            <a:r>
              <a:rPr lang="en-US" baseline="-25000" dirty="0" smtClean="0"/>
              <a:t>y</a:t>
            </a:r>
            <a:r>
              <a:rPr lang="en-US" dirty="0" smtClean="0"/>
              <a:t>~0.11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marL="252000" indent="-270000">
              <a:spcAft>
                <a:spcPts val="400"/>
              </a:spcAft>
              <a:buSzPct val="110000"/>
              <a:defRPr/>
            </a:pPr>
            <a:r>
              <a:rPr lang="en-US" sz="1800" dirty="0" smtClean="0">
                <a:sym typeface="Wingdings"/>
              </a:rPr>
              <a:t>Large aperture in horizontal plane allows for huge emittance blow-up without losses</a:t>
            </a:r>
          </a:p>
          <a:p>
            <a:pPr marL="252000" indent="-270000">
              <a:spcAft>
                <a:spcPts val="400"/>
              </a:spcAft>
              <a:buSzPct val="110000"/>
              <a:defRPr/>
            </a:pPr>
            <a:r>
              <a:rPr lang="en-US" dirty="0" smtClean="0">
                <a:sym typeface="Wingdings"/>
              </a:rPr>
              <a:t>Aperture limitations in vertical plane lead to increasing losses with vertical beam size</a:t>
            </a:r>
            <a:endParaRPr lang="en-US" sz="1800" dirty="0" smtClean="0">
              <a:solidFill>
                <a:schemeClr val="tx1"/>
              </a:solidFill>
              <a:sym typeface="Wingdings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E3C24-52B7-E848-8C07-2620A8638C6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 descr="ApproachingQyInteger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4806" y="2073275"/>
            <a:ext cx="4005993" cy="3013437"/>
          </a:xfrm>
          <a:prstGeom prst="rect">
            <a:avLst/>
          </a:prstGeom>
        </p:spPr>
      </p:pic>
      <p:pic>
        <p:nvPicPr>
          <p:cNvPr id="7" name="Picture 6" descr="ApproachingQxInteger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554" y="2073275"/>
            <a:ext cx="4005992" cy="3013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Blow-up close to integer resonance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4445000"/>
            <a:ext cx="8763034" cy="21012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/>
              </a:rPr>
              <a:t>Emittance growth as function of time</a:t>
            </a:r>
          </a:p>
          <a:p>
            <a:pPr lvl="1"/>
            <a:r>
              <a:rPr lang="en-US" sz="1500" dirty="0" smtClean="0">
                <a:solidFill>
                  <a:schemeClr val="tx1"/>
                </a:solidFill>
                <a:sym typeface="Wingdings"/>
              </a:rPr>
              <a:t>Fast blow-up close to integer resonance</a:t>
            </a:r>
          </a:p>
          <a:p>
            <a:pPr lvl="1"/>
            <a:r>
              <a:rPr lang="en-US" sz="1500" dirty="0" smtClean="0">
                <a:sym typeface="Wingdings"/>
              </a:rPr>
              <a:t>Only the very first part can be accessed in simulations (CPU time)</a:t>
            </a:r>
          </a:p>
          <a:p>
            <a:pPr lvl="1"/>
            <a:r>
              <a:rPr lang="en-US" sz="1500" dirty="0" smtClean="0">
                <a:solidFill>
                  <a:schemeClr val="tx1"/>
                </a:solidFill>
                <a:sym typeface="Wingdings"/>
              </a:rPr>
              <a:t>Similar scan was performed for vertical integer </a:t>
            </a:r>
            <a:r>
              <a:rPr lang="en-US" sz="1500" dirty="0" smtClean="0">
                <a:sym typeface="Wingdings"/>
              </a:rPr>
              <a:t>resonance in 10ms time steps with sudden change of tune to be used for benchmarking PTC-Orbit (using time varying fields)</a:t>
            </a:r>
            <a:endParaRPr lang="en-US" sz="1500" dirty="0" smtClean="0">
              <a:solidFill>
                <a:schemeClr val="tx1"/>
              </a:solidFill>
              <a:sym typeface="Wingdings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E3C24-52B7-E848-8C07-2620A8638C6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9" name="Picture 8" descr="HEmittanceGrowthVsTim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7337" y="984192"/>
            <a:ext cx="4402263" cy="331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and further steps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8715939" cy="4648200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>
                <a:latin typeface="Calibri" pitchFamily="34" charset="0"/>
              </a:rPr>
              <a:t>Space charge effects can be clearly observed when tune spread reaches integers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Behavior as expected </a:t>
            </a:r>
            <a:r>
              <a:rPr lang="en-US" sz="1600" dirty="0" smtClean="0">
                <a:latin typeface="Calibri" pitchFamily="34" charset="0"/>
                <a:sym typeface="Wingdings"/>
              </a:rPr>
              <a:t>-&gt; blow-up of the beam core without immediate losses (apart from aperture restrictions)</a:t>
            </a:r>
          </a:p>
          <a:p>
            <a:pPr lvl="1"/>
            <a:r>
              <a:rPr lang="en-US" sz="1600" dirty="0" smtClean="0">
                <a:latin typeface="Calibri" pitchFamily="34" charset="0"/>
                <a:sym typeface="Wingdings"/>
              </a:rPr>
              <a:t>Good case for benchmarking with (PTC-ORBIT) simulations</a:t>
            </a:r>
          </a:p>
          <a:p>
            <a:pPr lvl="1">
              <a:buNone/>
            </a:pPr>
            <a:endParaRPr lang="en-US" sz="1600" dirty="0" smtClean="0">
              <a:latin typeface="Calibri" pitchFamily="34" charset="0"/>
              <a:sym typeface="Wingdings"/>
            </a:endParaRPr>
          </a:p>
          <a:p>
            <a:r>
              <a:rPr lang="en-US" sz="1800" b="1" dirty="0" smtClean="0">
                <a:latin typeface="Calibri" pitchFamily="34" charset="0"/>
                <a:sym typeface="Wingdings"/>
              </a:rPr>
              <a:t>The highest brightness delivered from the pre-injectors yields a tune spread of about ΔQ</a:t>
            </a:r>
            <a:r>
              <a:rPr lang="en-US" sz="1800" b="1" baseline="-25000" dirty="0" smtClean="0">
                <a:latin typeface="Calibri" pitchFamily="34" charset="0"/>
                <a:sym typeface="Wingdings"/>
              </a:rPr>
              <a:t>x</a:t>
            </a:r>
            <a:r>
              <a:rPr lang="en-US" sz="1800" b="1" dirty="0" smtClean="0">
                <a:latin typeface="Calibri" pitchFamily="34" charset="0"/>
                <a:sym typeface="Wingdings"/>
              </a:rPr>
              <a:t>≈0.15 / ΔQ</a:t>
            </a:r>
            <a:r>
              <a:rPr lang="en-US" sz="1800" b="1" baseline="-25000" dirty="0" smtClean="0">
                <a:latin typeface="Calibri" pitchFamily="34" charset="0"/>
                <a:sym typeface="Wingdings"/>
              </a:rPr>
              <a:t>y</a:t>
            </a:r>
            <a:r>
              <a:rPr lang="en-US" sz="1800" b="1" dirty="0" smtClean="0">
                <a:latin typeface="Calibri" pitchFamily="34" charset="0"/>
                <a:sym typeface="Wingdings"/>
              </a:rPr>
              <a:t>≈0.25 in the SPS</a:t>
            </a:r>
          </a:p>
          <a:p>
            <a:pPr lvl="1"/>
            <a:r>
              <a:rPr lang="en-US" sz="1600" dirty="0" smtClean="0">
                <a:latin typeface="Calibri" pitchFamily="34" charset="0"/>
                <a:sym typeface="Wingdings"/>
              </a:rPr>
              <a:t>Even larger than required by LIU?</a:t>
            </a:r>
          </a:p>
          <a:p>
            <a:pPr lvl="1"/>
            <a:r>
              <a:rPr lang="en-US" sz="1600" dirty="0" smtClean="0">
                <a:latin typeface="Calibri" pitchFamily="34" charset="0"/>
                <a:sym typeface="Wingdings"/>
              </a:rPr>
              <a:t>Operational beams sent to the LHC have about ΔQ</a:t>
            </a:r>
            <a:r>
              <a:rPr lang="en-US" sz="1600" baseline="-25000" dirty="0" smtClean="0">
                <a:latin typeface="Calibri" pitchFamily="34" charset="0"/>
                <a:sym typeface="Wingdings"/>
              </a:rPr>
              <a:t>x</a:t>
            </a:r>
            <a:r>
              <a:rPr lang="en-US" sz="1600" dirty="0" smtClean="0">
                <a:latin typeface="Calibri" pitchFamily="34" charset="0"/>
                <a:sym typeface="Wingdings"/>
              </a:rPr>
              <a:t>≈0.08 / ΔQ</a:t>
            </a:r>
            <a:r>
              <a:rPr lang="en-US" sz="1600" baseline="-25000" dirty="0" smtClean="0">
                <a:latin typeface="Calibri" pitchFamily="34" charset="0"/>
                <a:sym typeface="Wingdings"/>
              </a:rPr>
              <a:t>y</a:t>
            </a:r>
            <a:r>
              <a:rPr lang="en-US" sz="1600" dirty="0" smtClean="0">
                <a:latin typeface="Calibri" pitchFamily="34" charset="0"/>
                <a:sym typeface="Wingdings"/>
              </a:rPr>
              <a:t>≈0.13 in the SPS </a:t>
            </a:r>
          </a:p>
          <a:p>
            <a:pPr lvl="1">
              <a:buNone/>
            </a:pPr>
            <a:endParaRPr lang="en-US" sz="1800" dirty="0" smtClean="0">
              <a:latin typeface="Calibri" pitchFamily="34" charset="0"/>
              <a:sym typeface="Wingdings"/>
            </a:endParaRPr>
          </a:p>
          <a:p>
            <a:r>
              <a:rPr lang="en-US" sz="1800" b="1" dirty="0" smtClean="0">
                <a:latin typeface="Calibri" pitchFamily="34" charset="0"/>
                <a:sym typeface="Wingdings"/>
              </a:rPr>
              <a:t>Study the losses on flat bottom</a:t>
            </a:r>
          </a:p>
          <a:p>
            <a:pPr lvl="1"/>
            <a:r>
              <a:rPr lang="en-US" sz="1600" dirty="0" smtClean="0">
                <a:latin typeface="Calibri" pitchFamily="34" charset="0"/>
                <a:sym typeface="Wingdings"/>
              </a:rPr>
              <a:t>In the context of high brightness (and in comparison with Q26: high brightness but low intensity)</a:t>
            </a:r>
          </a:p>
          <a:p>
            <a:pPr lvl="1"/>
            <a:r>
              <a:rPr lang="en-US" sz="1600" dirty="0" smtClean="0">
                <a:latin typeface="Calibri" pitchFamily="34" charset="0"/>
                <a:sym typeface="Wingdings"/>
              </a:rPr>
              <a:t>Measure resonance driving terms and try to compensate resonances if needed</a:t>
            </a:r>
            <a:r>
              <a:rPr lang="en-US" sz="1600" b="1" dirty="0" smtClean="0">
                <a:latin typeface="Calibri" pitchFamily="34" charset="0"/>
                <a:sym typeface="Wingdings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-&gt; tried but not yet conclusive</a:t>
            </a:r>
          </a:p>
          <a:p>
            <a:pPr lvl="1"/>
            <a:r>
              <a:rPr lang="en-US" sz="1600" dirty="0" smtClean="0">
                <a:latin typeface="Calibri" pitchFamily="34" charset="0"/>
                <a:sym typeface="Wingdings"/>
              </a:rPr>
              <a:t>Better correction of orbit on flat bottom needed?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  <a:sym typeface="Wingdings"/>
            </a:endParaRPr>
          </a:p>
          <a:p>
            <a:endParaRPr lang="en-US" sz="1800" dirty="0" smtClean="0">
              <a:latin typeface="Calibri" pitchFamily="34" charset="0"/>
              <a:sym typeface="Wingdings"/>
            </a:endParaRPr>
          </a:p>
          <a:p>
            <a:pPr lvl="1">
              <a:buNone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83672" y="6492875"/>
            <a:ext cx="397934" cy="365125"/>
          </a:xfrm>
          <a:prstGeom prst="rect">
            <a:avLst/>
          </a:prstGeom>
        </p:spPr>
        <p:txBody>
          <a:bodyPr/>
          <a:lstStyle/>
          <a:p>
            <a:fld id="{11CECD66-7484-F64A-9FF0-02A8AB1518F3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197" y="2976930"/>
            <a:ext cx="5071235" cy="3803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315200" cy="427038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SPS with space charge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1278"/>
            <a:ext cx="8229600" cy="210380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alibri" pitchFamily="34" charset="0"/>
              </a:rPr>
              <a:t>(MP=100k, no boundary, 64x64x128)</a:t>
            </a:r>
          </a:p>
          <a:p>
            <a:r>
              <a:rPr lang="en-US" sz="1800" dirty="0" smtClean="0">
                <a:latin typeface="Calibri" pitchFamily="34" charset="0"/>
              </a:rPr>
              <a:t>WP: 20.15/20.23</a:t>
            </a:r>
          </a:p>
          <a:p>
            <a:r>
              <a:rPr lang="en-US" sz="1800" dirty="0" err="1" smtClean="0">
                <a:latin typeface="Calibri" pitchFamily="34" charset="0"/>
              </a:rPr>
              <a:t>N</a:t>
            </a:r>
            <a:r>
              <a:rPr lang="en-US" sz="1800" baseline="-25000" dirty="0" err="1" smtClean="0">
                <a:latin typeface="Calibri" pitchFamily="34" charset="0"/>
              </a:rPr>
              <a:t>b</a:t>
            </a:r>
            <a:r>
              <a:rPr lang="en-US" sz="1800" dirty="0" smtClean="0">
                <a:latin typeface="Calibri" pitchFamily="34" charset="0"/>
              </a:rPr>
              <a:t>=2.7e11</a:t>
            </a:r>
          </a:p>
          <a:p>
            <a:r>
              <a:rPr lang="en-US" sz="1800" dirty="0" err="1" smtClean="0">
                <a:latin typeface="Calibri" pitchFamily="34" charset="0"/>
              </a:rPr>
              <a:t>ε</a:t>
            </a:r>
            <a:r>
              <a:rPr lang="en-US" sz="1800" baseline="-25000" dirty="0" err="1" smtClean="0">
                <a:latin typeface="Calibri" pitchFamily="34" charset="0"/>
              </a:rPr>
              <a:t>x</a:t>
            </a:r>
            <a:r>
              <a:rPr lang="en-US" sz="1800" dirty="0" smtClean="0">
                <a:latin typeface="Calibri" pitchFamily="34" charset="0"/>
              </a:rPr>
              <a:t>=</a:t>
            </a:r>
            <a:r>
              <a:rPr lang="en-US" sz="1800" dirty="0" err="1" smtClean="0">
                <a:latin typeface="Calibri" pitchFamily="34" charset="0"/>
              </a:rPr>
              <a:t>ε</a:t>
            </a:r>
            <a:r>
              <a:rPr lang="en-US" sz="1800" baseline="-25000" dirty="0" err="1" smtClean="0">
                <a:latin typeface="Calibri" pitchFamily="34" charset="0"/>
              </a:rPr>
              <a:t>y</a:t>
            </a:r>
            <a:r>
              <a:rPr lang="en-US" sz="1800" dirty="0" smtClean="0">
                <a:latin typeface="Calibri" pitchFamily="34" charset="0"/>
              </a:rPr>
              <a:t>=2.1μm		</a:t>
            </a:r>
            <a:r>
              <a:rPr lang="en-US" sz="1800" dirty="0" smtClean="0">
                <a:latin typeface="Calibri" pitchFamily="34" charset="0"/>
                <a:sym typeface="Wingdings"/>
              </a:rPr>
              <a:t>-&gt; ΔQ</a:t>
            </a:r>
            <a:r>
              <a:rPr lang="en-US" sz="1800" baseline="-25000" dirty="0" smtClean="0">
                <a:latin typeface="Calibri" pitchFamily="34" charset="0"/>
                <a:sym typeface="Wingdings"/>
              </a:rPr>
              <a:t>x</a:t>
            </a:r>
            <a:r>
              <a:rPr lang="en-US" sz="1800" dirty="0" smtClean="0">
                <a:latin typeface="Calibri" pitchFamily="34" charset="0"/>
                <a:sym typeface="Wingdings"/>
              </a:rPr>
              <a:t>≈0.1, ΔQ</a:t>
            </a:r>
            <a:r>
              <a:rPr lang="en-US" sz="1800" baseline="-25000" dirty="0" smtClean="0">
                <a:latin typeface="Calibri" pitchFamily="34" charset="0"/>
                <a:sym typeface="Wingdings"/>
              </a:rPr>
              <a:t>y</a:t>
            </a:r>
            <a:r>
              <a:rPr lang="en-US" sz="1800" dirty="0" smtClean="0">
                <a:latin typeface="Calibri" pitchFamily="34" charset="0"/>
                <a:sym typeface="Wingdings"/>
              </a:rPr>
              <a:t>≈0.16 is estimated</a:t>
            </a:r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err="1" smtClean="0">
                <a:latin typeface="Calibri" pitchFamily="34" charset="0"/>
              </a:rPr>
              <a:t>τ</a:t>
            </a:r>
            <a:r>
              <a:rPr lang="en-US" sz="1800" dirty="0" smtClean="0">
                <a:latin typeface="Calibri" pitchFamily="34" charset="0"/>
              </a:rPr>
              <a:t>=3ns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2209799" y="1756255"/>
            <a:ext cx="215635" cy="944038"/>
          </a:xfrm>
          <a:prstGeom prst="rightBrace">
            <a:avLst>
              <a:gd name="adj1" fmla="val 3933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967816" y="4878643"/>
            <a:ext cx="142435" cy="7834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0251" y="5061953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0.15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16200000">
            <a:off x="3296221" y="4481976"/>
            <a:ext cx="142437" cy="6508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36946" y="439196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49637" y="446968"/>
            <a:ext cx="123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24.05.2012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503238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Varying number of macro particles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8" name="Picture 7" descr="RMS_X_EmittanceComparison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6144" y="868723"/>
            <a:ext cx="5728499" cy="2926323"/>
          </a:xfrm>
          <a:prstGeom prst="rect">
            <a:avLst/>
          </a:prstGeom>
        </p:spPr>
      </p:pic>
      <p:pic>
        <p:nvPicPr>
          <p:cNvPr id="13" name="Picture 12" descr="RMS_Y_EmittanceCompariso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6144" y="3853838"/>
            <a:ext cx="5728499" cy="292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of convergence study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FOR SPS (optimized with up to 2.7e11 </a:t>
            </a:r>
            <a:r>
              <a:rPr lang="en-US" sz="2000" b="1" dirty="0" err="1" smtClean="0"/>
              <a:t>p/b</a:t>
            </a:r>
            <a:r>
              <a:rPr lang="en-US" sz="2000" b="1" dirty="0" smtClean="0"/>
              <a:t> and 2.1um </a:t>
            </a:r>
            <a:r>
              <a:rPr lang="en-US" sz="2000" b="1" dirty="0" err="1" smtClean="0"/>
              <a:t>emittances</a:t>
            </a:r>
            <a:r>
              <a:rPr lang="en-US" sz="2000" b="1" dirty="0" smtClean="0"/>
              <a:t>):</a:t>
            </a:r>
          </a:p>
          <a:p>
            <a:pPr lvl="1"/>
            <a:r>
              <a:rPr lang="en-US" sz="2400" dirty="0" smtClean="0"/>
              <a:t>4e5 MP</a:t>
            </a:r>
          </a:p>
          <a:p>
            <a:pPr lvl="1"/>
            <a:r>
              <a:rPr lang="en-US" sz="2400" dirty="0" smtClean="0"/>
              <a:t>64x64 transverse bins</a:t>
            </a:r>
          </a:p>
          <a:p>
            <a:pPr lvl="1"/>
            <a:r>
              <a:rPr lang="en-US" sz="2400" dirty="0" smtClean="0"/>
              <a:t>128 longitudinal bins</a:t>
            </a:r>
          </a:p>
          <a:p>
            <a:pPr lvl="1"/>
            <a:r>
              <a:rPr lang="en-US" sz="2400" dirty="0" smtClean="0"/>
              <a:t>1921 SC nodes</a:t>
            </a:r>
          </a:p>
          <a:p>
            <a:r>
              <a:rPr lang="en-US" sz="2000" b="1" dirty="0" smtClean="0"/>
              <a:t>Approaching parameters typically used in MD studies (2.7e11 p/b, 1.2um)</a:t>
            </a:r>
          </a:p>
          <a:p>
            <a:pPr lvl="1"/>
            <a:r>
              <a:rPr lang="en-US" sz="1800" dirty="0" smtClean="0"/>
              <a:t>Observe fast increase of horizontal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in simulation: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447C7BB-DAB3-4FBA-BFE4-3F6474EC5452}" type="slidenum">
              <a:rPr lang="en-US" sz="1400"/>
              <a:pPr algn="r"/>
              <a:t>4</a:t>
            </a:fld>
            <a:endParaRPr lang="en-US" sz="140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6A38D91-B7A6-4E51-9CF9-6D9C84930B2C}" type="slidenum">
              <a:rPr lang="en-US" sz="1400"/>
              <a:pPr algn="r"/>
              <a:t>4</a:t>
            </a:fld>
            <a:endParaRPr lang="en-US" sz="1400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PSB Highlights</a:t>
            </a:r>
          </a:p>
        </p:txBody>
      </p:sp>
      <p:sp>
        <p:nvSpPr>
          <p:cNvPr id="21510" name="Date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400"/>
              <a:t>2/27/2013 FS/ICE</a:t>
            </a:r>
            <a:endParaRPr lang="en-US" sz="1400"/>
          </a:p>
        </p:txBody>
      </p:sp>
      <p:sp>
        <p:nvSpPr>
          <p:cNvPr id="21511" name="Footer Placeholder 6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Overview Space Charge 2012/13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-152400"/>
            <a:ext cx="9291638" cy="719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bunch brightness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4572001"/>
            <a:ext cx="8763034" cy="19742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ym typeface="Wingdings"/>
              </a:rPr>
              <a:t>Maximal brightness at flat top with WP moved up (20.15, 20.22)</a:t>
            </a:r>
          </a:p>
          <a:p>
            <a:pPr lvl="1"/>
            <a:r>
              <a:rPr lang="en-US" dirty="0" smtClean="0">
                <a:sym typeface="Wingdings"/>
              </a:rPr>
              <a:t>Higher brightness compared to 2011 data (20.13, 20.18)</a:t>
            </a:r>
          </a:p>
          <a:p>
            <a:pPr lvl="2"/>
            <a:r>
              <a:rPr lang="en-US" dirty="0" smtClean="0">
                <a:sym typeface="Wingdings"/>
              </a:rPr>
              <a:t>Total losses in 2011 below 9% for similar intensity</a:t>
            </a:r>
          </a:p>
          <a:p>
            <a:pPr lvl="2"/>
            <a:r>
              <a:rPr lang="en-US" dirty="0" smtClean="0">
                <a:sym typeface="Wingdings"/>
              </a:rPr>
              <a:t>Higher losses in 2012 (space charge?, closed orbit?, …)</a:t>
            </a:r>
          </a:p>
          <a:p>
            <a:pPr lvl="1"/>
            <a:r>
              <a:rPr lang="en-US" dirty="0" smtClean="0">
                <a:sym typeface="Wingdings"/>
              </a:rPr>
              <a:t>Single bunch wire scanner measurements for small beam size at flat top is difficult!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E3C24-52B7-E848-8C07-2620A8638C6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9" name="Picture 8" descr="untitled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5077" y="1137298"/>
            <a:ext cx="4134427" cy="3110049"/>
          </a:xfrm>
          <a:prstGeom prst="rect">
            <a:avLst/>
          </a:prstGeom>
        </p:spPr>
      </p:pic>
      <p:pic>
        <p:nvPicPr>
          <p:cNvPr id="11" name="Picture 10" descr="untitled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295" y="1137298"/>
            <a:ext cx="4134427" cy="3110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with BCMS beam (50ns)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984192"/>
            <a:ext cx="8763034" cy="556208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Measurements during the preparation of BCMS beam for LHC</a:t>
            </a:r>
          </a:p>
          <a:p>
            <a:pPr lvl="1"/>
            <a:r>
              <a:rPr lang="en-US" dirty="0" smtClean="0">
                <a:sym typeface="Wingdings"/>
              </a:rPr>
              <a:t>Emittance at injection and end of flat bottom</a:t>
            </a:r>
          </a:p>
          <a:p>
            <a:pPr lvl="1"/>
            <a:r>
              <a:rPr lang="en-US" dirty="0" smtClean="0">
                <a:sym typeface="Wingdings"/>
              </a:rPr>
              <a:t>Emittance at end of flat bottom for different tunes around the usual Q20 tunes</a:t>
            </a:r>
          </a:p>
          <a:p>
            <a:pPr lvl="1"/>
            <a:r>
              <a:rPr lang="en-US" dirty="0" smtClean="0">
                <a:sym typeface="Wingdings"/>
              </a:rPr>
              <a:t>Measurements with 1 and 3 batches for direct comparison (if 1</a:t>
            </a:r>
            <a:r>
              <a:rPr lang="en-US" baseline="30000" dirty="0" smtClean="0">
                <a:sym typeface="Wingdings"/>
              </a:rPr>
              <a:t>st</a:t>
            </a:r>
            <a:r>
              <a:rPr lang="en-US" dirty="0" smtClean="0">
                <a:sym typeface="Wingdings"/>
              </a:rPr>
              <a:t> batch is blown-up)</a:t>
            </a:r>
          </a:p>
          <a:p>
            <a:pPr lvl="1"/>
            <a:r>
              <a:rPr lang="en-US" dirty="0" smtClean="0">
                <a:sym typeface="Wingdings"/>
              </a:rPr>
              <a:t>Cross check of emittance measurements with data at LHC injection</a:t>
            </a:r>
          </a:p>
          <a:p>
            <a:r>
              <a:rPr lang="en-US" dirty="0" smtClean="0">
                <a:sym typeface="Wingdings"/>
              </a:rPr>
              <a:t>Advantage of multi-bunch beam: beam parameters are more stable</a:t>
            </a:r>
          </a:p>
          <a:p>
            <a:pPr lvl="1"/>
            <a:r>
              <a:rPr lang="en-US" dirty="0" smtClean="0">
                <a:sym typeface="Wingdings"/>
              </a:rPr>
              <a:t>Easier to measure emittance (multi-scan on flat bottom)</a:t>
            </a:r>
          </a:p>
          <a:p>
            <a:pPr lvl="1"/>
            <a:r>
              <a:rPr lang="en-US" dirty="0" smtClean="0">
                <a:sym typeface="Wingdings"/>
              </a:rPr>
              <a:t>Detailed data analysis to be performed in LS1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E3C24-52B7-E848-8C07-2620A8638C62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93688"/>
            <a:ext cx="7696200" cy="5832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from_lxplus\presentation_space_charge_group_06072012\tunes\animated_tune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306" y="116632"/>
            <a:ext cx="6690539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9945" y="-24467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b="1" dirty="0" smtClean="0">
                <a:solidFill>
                  <a:srgbClr val="FF0000"/>
                </a:solidFill>
              </a:rPr>
              <a:t>Tunes footprint evolution…</a:t>
            </a:r>
            <a:endParaRPr lang="en-GB" sz="3000" b="1" dirty="0">
              <a:solidFill>
                <a:srgbClr val="FF00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GB" sz="1200" b="1" dirty="0"/>
              <a:t>Status of space charge studies and simulations in the PS Booster </a:t>
            </a:r>
            <a:r>
              <a:rPr lang="en-GB" sz="1200" b="1" dirty="0" smtClean="0"/>
              <a:t>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</a:t>
            </a:r>
            <a:endParaRPr lang="en-US" sz="12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6905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52400" y="4876800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GB" sz="1200" b="1" dirty="0"/>
              <a:t>Status of space charge studies and simulations in the PS Booster </a:t>
            </a:r>
            <a:r>
              <a:rPr lang="en-GB" sz="1200" b="1" dirty="0" smtClean="0"/>
              <a:t>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</a:t>
            </a:r>
            <a:endParaRPr lang="en-US" sz="1200" b="1" i="1" dirty="0" smtClean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-107950" y="5229200"/>
            <a:ext cx="9542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400" b="1" dirty="0" smtClean="0"/>
              <a:t>Integer resonance (</a:t>
            </a:r>
            <a:r>
              <a:rPr lang="en-US" sz="2400" b="1" dirty="0" err="1" smtClean="0"/>
              <a:t>Qx</a:t>
            </a:r>
            <a:r>
              <a:rPr lang="en-US" sz="2400" b="1" dirty="0" smtClean="0"/>
              <a:t>=4) effect</a:t>
            </a:r>
            <a:endParaRPr lang="en-US" sz="2400" b="1" dirty="0" smtClean="0">
              <a:latin typeface="+mn-lt"/>
            </a:endParaRPr>
          </a:p>
          <a:p>
            <a:pPr marL="0" indent="0" algn="ctr" eaLnBrk="1" hangingPunct="1"/>
            <a:endParaRPr lang="en-US" sz="20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11387" y="5651956"/>
            <a:ext cx="9545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PS The random quad. field errors are used while waiting for a detailed estimation in the PSB.</a:t>
            </a:r>
            <a:endParaRPr lang="en-GB" b="1" i="1" dirty="0"/>
          </a:p>
        </p:txBody>
      </p:sp>
      <p:pic>
        <p:nvPicPr>
          <p:cNvPr id="9" name="Picture 8" descr="260212_measures_simulation_x_transverse_bare_1e3err_5e3_err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485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5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51D33D-2654-4BD0-8F9D-39034538B43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05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483C953-FA55-49C3-BFAF-854256FC1341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Raymond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Wasef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2133600" y="2286000"/>
            <a:ext cx="53340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b="1" dirty="0" smtClean="0"/>
              <a:t>Experimental Results</a:t>
            </a:r>
          </a:p>
          <a:p>
            <a:pPr marL="381000" indent="-3810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b="1" dirty="0" smtClean="0"/>
              <a:t>PTC-ORBIT convergence test done but no conclusive simulations yet</a:t>
            </a:r>
          </a:p>
          <a:p>
            <a:pPr marL="742950" lvl="1" indent="-285750">
              <a:spcBef>
                <a:spcPct val="50000"/>
              </a:spcBef>
              <a:defRPr/>
            </a:pP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205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2/27/2013 FS/ICE</a:t>
            </a:r>
            <a:endParaRPr lang="en-US"/>
          </a:p>
        </p:txBody>
      </p:sp>
      <p:sp>
        <p:nvSpPr>
          <p:cNvPr id="205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Overview Space Charge 2012/13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5608" y="-24686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en-US" dirty="0" smtClean="0">
                <a:solidFill>
                  <a:srgbClr val="4F271C">
                    <a:satMod val="130000"/>
                  </a:srgbClr>
                </a:solidFill>
                <a:latin typeface="Gill Sans MT"/>
              </a:rPr>
              <a:t>4</a:t>
            </a:r>
            <a:r>
              <a:rPr lang="en-US" baseline="30000" dirty="0" smtClean="0">
                <a:solidFill>
                  <a:srgbClr val="4F271C">
                    <a:satMod val="130000"/>
                  </a:srgbClr>
                </a:solidFill>
                <a:latin typeface="Gill Sans MT"/>
              </a:rPr>
              <a:t>th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latin typeface="Gill Sans MT"/>
              </a:rPr>
              <a:t> order resonance</a:t>
            </a:r>
            <a:endParaRPr lang="en-US" dirty="0">
              <a:solidFill>
                <a:srgbClr val="4F271C">
                  <a:satMod val="130000"/>
                </a:srgbClr>
              </a:solidFill>
              <a:latin typeface="Gill Sans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762000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Testing if the 4qy=1 is excited by Space Charge:</a:t>
            </a:r>
          </a:p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-Tune step between C500 and C800</a:t>
            </a:r>
          </a:p>
        </p:txBody>
      </p:sp>
      <p:pic>
        <p:nvPicPr>
          <p:cNvPr id="7" name="Picture 6" descr="Scan_4Qy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92" t="34929" r="29990" b="41715"/>
          <a:stretch/>
        </p:blipFill>
        <p:spPr>
          <a:xfrm>
            <a:off x="381000" y="685800"/>
            <a:ext cx="5638800" cy="38890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1207" y="4701929"/>
            <a:ext cx="7374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4 different settings: </a:t>
            </a:r>
          </a:p>
          <a:p>
            <a:pPr marL="742950" lvl="1" indent="-285750" defTabSz="914400">
              <a:buFont typeface="Wingdings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I=115 e10 ppb  </a:t>
            </a:r>
            <a:r>
              <a:rPr lang="en-US" sz="2000" dirty="0" err="1" smtClean="0">
                <a:solidFill>
                  <a:prstClr val="black"/>
                </a:solidFill>
                <a:latin typeface="Gill Sans MT"/>
              </a:rPr>
              <a:t>Laslett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Gill Sans MT"/>
              </a:rPr>
              <a:t>for Q21Q23 optics [.22 ; .4] </a:t>
            </a: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742950" lvl="1" indent="-285750" defTabSz="914400">
              <a:buFont typeface="Wingdings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I=80  e10 </a:t>
            </a:r>
            <a:r>
              <a:rPr lang="en-US" sz="2000" dirty="0">
                <a:solidFill>
                  <a:prstClr val="black"/>
                </a:solidFill>
                <a:latin typeface="Gill Sans MT"/>
              </a:rPr>
              <a:t>ppb 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Gill Sans MT"/>
              </a:rPr>
              <a:t>Laslett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Gill Sans MT"/>
              </a:rPr>
              <a:t>for Q21Q23 optics [.18 ; .37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]</a:t>
            </a:r>
          </a:p>
          <a:p>
            <a:pPr marL="742950" lvl="1" indent="-285750" defTabSz="914400">
              <a:buFont typeface="Wingdings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I=35  e10 ppb   </a:t>
            </a:r>
            <a:r>
              <a:rPr lang="en-US" sz="2000" dirty="0" err="1" smtClean="0">
                <a:solidFill>
                  <a:prstClr val="black"/>
                </a:solidFill>
                <a:latin typeface="Gill Sans MT" pitchFamily="34" charset="0"/>
              </a:rPr>
              <a:t>Laslett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 for Q21Q23 optics [.08 ; .24]  </a:t>
            </a:r>
            <a:endParaRPr lang="en-US" sz="2000" dirty="0">
              <a:solidFill>
                <a:prstClr val="black"/>
              </a:solidFill>
              <a:latin typeface="Gill Sans MT" pitchFamily="34" charset="0"/>
            </a:endParaRPr>
          </a:p>
          <a:p>
            <a:pPr marL="742950" lvl="1" indent="-285750" defTabSz="914400">
              <a:buFont typeface="Wingdings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Gill Sans MT"/>
              </a:rPr>
              <a:t>=115 e10 ppb 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Gill Sans MT"/>
              </a:rPr>
              <a:t>Debunched</a:t>
            </a:r>
            <a:endParaRPr lang="en-US" sz="2000" dirty="0" smtClean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t>17/12/12</a:t>
            </a: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2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5449</TotalTime>
  <Words>1887</Words>
  <Application>Microsoft Office PowerPoint</Application>
  <PresentationFormat>On-screen Show (4:3)</PresentationFormat>
  <Paragraphs>313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SPS – Overview measurements</vt:lpstr>
      <vt:lpstr>Blow-up close to integer resonance</vt:lpstr>
      <vt:lpstr>Blow-up close to integer resonance</vt:lpstr>
      <vt:lpstr>Simulation studies</vt:lpstr>
      <vt:lpstr>Slide 19</vt:lpstr>
      <vt:lpstr>1st MD PS Tune Scan Crossing Normal Sextupole Resonance Qx+2*Qv=19 (2nd MD in Preparation) </vt:lpstr>
      <vt:lpstr>Slide 21</vt:lpstr>
      <vt:lpstr>Slide 22</vt:lpstr>
      <vt:lpstr>Slide 23</vt:lpstr>
      <vt:lpstr>Slide 24</vt:lpstr>
      <vt:lpstr>Slide 25</vt:lpstr>
      <vt:lpstr>Slide 26</vt:lpstr>
      <vt:lpstr>Reserve</vt:lpstr>
      <vt:lpstr>Slide 28</vt:lpstr>
      <vt:lpstr>Estimation of space charge tune spread</vt:lpstr>
      <vt:lpstr>Emittance growth for Qx close to integer</vt:lpstr>
      <vt:lpstr>Emittance with BCMS beam (50ns)</vt:lpstr>
      <vt:lpstr>Multi particle simulations</vt:lpstr>
      <vt:lpstr>Scanning number of space charge nodes</vt:lpstr>
      <vt:lpstr>Blow-up close to integer resonance</vt:lpstr>
      <vt:lpstr>Blow-up close to integer resonance</vt:lpstr>
      <vt:lpstr>Conclusions and further steps</vt:lpstr>
      <vt:lpstr>SPS with space charge</vt:lpstr>
      <vt:lpstr>Varying number of macro particles …</vt:lpstr>
      <vt:lpstr>Result of convergence study</vt:lpstr>
      <vt:lpstr>Single bunch brightness </vt:lpstr>
      <vt:lpstr>Emittance with BCMS beam (50ns)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Schmidt</dc:creator>
  <cp:lastModifiedBy>frs</cp:lastModifiedBy>
  <cp:revision>273</cp:revision>
  <dcterms:created xsi:type="dcterms:W3CDTF">2006-11-23T17:14:24Z</dcterms:created>
  <dcterms:modified xsi:type="dcterms:W3CDTF">2013-02-27T07:45:23Z</dcterms:modified>
</cp:coreProperties>
</file>