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91" r:id="rId4"/>
    <p:sldId id="257" r:id="rId5"/>
    <p:sldId id="260" r:id="rId6"/>
    <p:sldId id="265" r:id="rId7"/>
    <p:sldId id="259" r:id="rId8"/>
    <p:sldId id="263" r:id="rId9"/>
    <p:sldId id="261" r:id="rId10"/>
    <p:sldId id="277" r:id="rId11"/>
    <p:sldId id="264" r:id="rId12"/>
    <p:sldId id="273" r:id="rId13"/>
    <p:sldId id="269" r:id="rId14"/>
    <p:sldId id="268" r:id="rId15"/>
    <p:sldId id="278" r:id="rId16"/>
    <p:sldId id="290" r:id="rId17"/>
    <p:sldId id="293" r:id="rId18"/>
    <p:sldId id="283" r:id="rId19"/>
    <p:sldId id="292" r:id="rId20"/>
    <p:sldId id="279" r:id="rId21"/>
    <p:sldId id="282" r:id="rId22"/>
    <p:sldId id="286" r:id="rId23"/>
    <p:sldId id="287" r:id="rId24"/>
    <p:sldId id="288" r:id="rId25"/>
    <p:sldId id="258" r:id="rId26"/>
    <p:sldId id="289" r:id="rId27"/>
    <p:sldId id="284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13B9-E2A6-40A8-88B8-A8238BCA550A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86C4D-D2F6-4D69-94CF-96D27D90C6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930E2-D3DF-443A-B02E-167F877EBD93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6C4D-D2F6-4D69-94CF-96D27D90C6B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05/06/2012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Mauro Pivi, LIU-PS meeting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3CF8-141C-4DD5-93E4-4F46FC182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53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037C-C1CB-4770-9AC0-059F5FD0B956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3CF8-141C-4DD5-93E4-4F46FC182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15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037C-C1CB-4770-9AC0-059F5FD0B956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3CF8-141C-4DD5-93E4-4F46FC182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5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F460D-0533-468B-8812-C972D3C53A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2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05760-9C25-4F77-877F-F76E5AA776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3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7F943-C31C-43A3-AA85-A98DD9253F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7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E37F6-9E17-42BE-B578-D26BEE9B6A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1BB9C-E0F0-4BE0-B69D-D18859590A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2D752-182D-4F81-94FD-2F720397E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2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AE8DC-965B-404C-9725-7E2D1D4DD7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4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29379-7656-47D7-85CE-8413DF95E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40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05/06/2012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Mauro </a:t>
            </a:r>
            <a:r>
              <a:rPr lang="en-GB" dirty="0" err="1" smtClean="0"/>
              <a:t>Pivi</a:t>
            </a:r>
            <a:r>
              <a:rPr lang="en-GB" dirty="0" smtClean="0"/>
              <a:t>, LIU-PS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3CF8-141C-4DD5-93E4-4F46FC182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73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CCDBD-3DD1-47A5-BA47-320ED4F864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3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21A57-30DD-43A8-A3D1-F8C05BB46C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0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8862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9C5B8-282C-462B-B9D1-20D8697A28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2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05/06/2012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Mauro </a:t>
            </a:r>
            <a:r>
              <a:rPr lang="en-GB" dirty="0" err="1" smtClean="0"/>
              <a:t>Pivi</a:t>
            </a:r>
            <a:r>
              <a:rPr lang="en-GB" dirty="0" smtClean="0"/>
              <a:t>, LIU-PS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3CF8-141C-4DD5-93E4-4F46FC182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2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037C-C1CB-4770-9AC0-059F5FD0B956}" type="datetimeFigureOut">
              <a:rPr lang="en-GB" smtClean="0"/>
              <a:pPr/>
              <a:t>27/06/2012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3CF8-141C-4DD5-93E4-4F46FC182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5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037C-C1CB-4770-9AC0-059F5FD0B956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3CF8-141C-4DD5-93E4-4F46FC182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3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037C-C1CB-4770-9AC0-059F5FD0B956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3CF8-141C-4DD5-93E4-4F46FC182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0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037C-C1CB-4770-9AC0-059F5FD0B956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3CF8-141C-4DD5-93E4-4F46FC182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01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037C-C1CB-4770-9AC0-059F5FD0B956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3CF8-141C-4DD5-93E4-4F46FC182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7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037C-C1CB-4770-9AC0-059F5FD0B956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3CF8-141C-4DD5-93E4-4F46FC182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7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22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05/06/2012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Mauro Pivi, LIU-PS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3CF8-141C-4DD5-93E4-4F46FC182D8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81812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" y="44624"/>
            <a:ext cx="715604" cy="69269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125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algn="ctr"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3708" y="77788"/>
            <a:ext cx="50995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fld id="{69A4B2F6-DE53-4E48-AC41-9EDD6A8F3F65}" type="slidenum">
              <a:rPr 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763466" cy="6858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pic>
        <p:nvPicPr>
          <p:cNvPr id="1040" name="Picture 16" descr="CERN14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" y="53975"/>
            <a:ext cx="66382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Text Box 29"/>
          <p:cNvSpPr txBox="1">
            <a:spLocks noChangeArrowheads="1"/>
          </p:cNvSpPr>
          <p:nvPr/>
        </p:nvSpPr>
        <p:spPr bwMode="auto">
          <a:xfrm rot="16200000">
            <a:off x="-1635430" y="4561804"/>
            <a:ext cx="3963988" cy="63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RF Gymnastics in the PS                   with the 40 and 80 MHz Cavities</a:t>
            </a: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140678" y="1066803"/>
            <a:ext cx="14067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9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064" y="1916832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PS (electron cloud?!) </a:t>
            </a:r>
            <a:r>
              <a:rPr lang="en-GB" dirty="0"/>
              <a:t>i</a:t>
            </a:r>
            <a:r>
              <a:rPr lang="en-GB" dirty="0" smtClean="0"/>
              <a:t>nstability at flat top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584" y="3886200"/>
            <a:ext cx="6400800" cy="24951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Mauro </a:t>
            </a:r>
            <a:r>
              <a:rPr lang="en-GB" dirty="0" err="1" smtClean="0">
                <a:solidFill>
                  <a:schemeClr val="tx1"/>
                </a:solidFill>
              </a:rPr>
              <a:t>Pivi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Gianni Iadarola, </a:t>
            </a:r>
            <a:r>
              <a:rPr lang="en-GB" dirty="0" smtClean="0">
                <a:solidFill>
                  <a:schemeClr val="tx1"/>
                </a:solidFill>
              </a:rPr>
              <a:t>Giovanni </a:t>
            </a:r>
            <a:r>
              <a:rPr lang="en-GB" dirty="0" smtClean="0">
                <a:solidFill>
                  <a:schemeClr val="tx1"/>
                </a:solidFill>
              </a:rPr>
              <a:t>Rumolo, Simone </a:t>
            </a:r>
            <a:r>
              <a:rPr lang="en-GB" dirty="0" smtClean="0">
                <a:solidFill>
                  <a:schemeClr val="tx1"/>
                </a:solidFill>
              </a:rPr>
              <a:t>Gilardoni, Hannes Bartosik, Sandra Aumon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27/06/2012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ICE meeting, CERN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Measurement at end of RF ramp –   low bam intensity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4" t="39659" r="32010" b="5179"/>
          <a:stretch/>
        </p:blipFill>
        <p:spPr>
          <a:xfrm>
            <a:off x="2771800" y="1772816"/>
            <a:ext cx="3600400" cy="4185193"/>
          </a:xfrm>
        </p:spPr>
      </p:pic>
      <p:sp>
        <p:nvSpPr>
          <p:cNvPr id="14" name="TextBox 13"/>
          <p:cNvSpPr txBox="1"/>
          <p:nvPr/>
        </p:nvSpPr>
        <p:spPr>
          <a:xfrm>
            <a:off x="6483294" y="1484784"/>
            <a:ext cx="2336086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Beam pick-up signals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-- Wall current monitor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-- Sum</a:t>
            </a:r>
          </a:p>
          <a:p>
            <a:r>
              <a:rPr lang="en-GB" dirty="0" smtClean="0">
                <a:solidFill>
                  <a:srgbClr val="33CC33"/>
                </a:solidFill>
              </a:rPr>
              <a:t>-- Horizontal</a:t>
            </a:r>
          </a:p>
          <a:p>
            <a:r>
              <a:rPr lang="en-GB" dirty="0" smtClean="0">
                <a:solidFill>
                  <a:srgbClr val="CC00CC"/>
                </a:solidFill>
              </a:rPr>
              <a:t>-- Vertical</a:t>
            </a:r>
            <a:endParaRPr lang="en-GB" dirty="0">
              <a:solidFill>
                <a:srgbClr val="CC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9178" y="4005064"/>
            <a:ext cx="2336086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Electron cloud signals:</a:t>
            </a:r>
          </a:p>
          <a:p>
            <a:r>
              <a:rPr lang="en-GB" dirty="0" smtClean="0">
                <a:solidFill>
                  <a:srgbClr val="CC00CC"/>
                </a:solidFill>
              </a:rPr>
              <a:t>-- e- cloud pickup 1</a:t>
            </a:r>
          </a:p>
          <a:p>
            <a:r>
              <a:rPr lang="en-GB" dirty="0" smtClean="0">
                <a:solidFill>
                  <a:srgbClr val="33CC33"/>
                </a:solidFill>
              </a:rPr>
              <a:t>-- e- cloud pickup 1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-- e- cloud strip-line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-- pressure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1798657"/>
            <a:ext cx="1800200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- 0.6e11 ppb</a:t>
            </a:r>
          </a:p>
          <a:p>
            <a:pPr marL="177800" indent="-177800"/>
            <a:r>
              <a:rPr lang="en-GB" dirty="0" smtClean="0">
                <a:solidFill>
                  <a:srgbClr val="00B050"/>
                </a:solidFill>
              </a:rPr>
              <a:t>- </a:t>
            </a:r>
            <a:r>
              <a:rPr lang="en-GB" b="1" dirty="0" smtClean="0">
                <a:solidFill>
                  <a:srgbClr val="00B050"/>
                </a:solidFill>
              </a:rPr>
              <a:t>2419 </a:t>
            </a:r>
            <a:r>
              <a:rPr lang="en-GB" b="1" dirty="0" err="1" smtClean="0">
                <a:solidFill>
                  <a:srgbClr val="00B050"/>
                </a:solidFill>
              </a:rPr>
              <a:t>ms</a:t>
            </a:r>
            <a:r>
              <a:rPr lang="en-GB" dirty="0" smtClean="0">
                <a:solidFill>
                  <a:srgbClr val="00B050"/>
                </a:solidFill>
              </a:rPr>
              <a:t>, RF ramp End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7473394">
            <a:off x="6438153" y="2959516"/>
            <a:ext cx="432048" cy="576064"/>
          </a:xfrm>
          <a:prstGeom prst="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4552" y="3036014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CC33"/>
                </a:solidFill>
              </a:rPr>
              <a:t>Horizontal plane slightly unstable near end of train</a:t>
            </a:r>
            <a:endParaRPr lang="en-GB" dirty="0">
              <a:solidFill>
                <a:srgbClr val="33CC33"/>
              </a:solidFill>
            </a:endParaRPr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13944" r="82499" b="57843"/>
          <a:stretch/>
        </p:blipFill>
        <p:spPr>
          <a:xfrm>
            <a:off x="179512" y="5157190"/>
            <a:ext cx="2063044" cy="1158363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>
            <a:off x="1619670" y="4743728"/>
            <a:ext cx="216025" cy="458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 rot="18881754">
            <a:off x="1403055" y="37746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2419 </a:t>
            </a:r>
            <a:r>
              <a:rPr lang="en-GB" b="1" dirty="0" err="1">
                <a:solidFill>
                  <a:srgbClr val="00B050"/>
                </a:solidFill>
              </a:rPr>
              <a:t>ms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521235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RF ramp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0" y="3903438"/>
            <a:ext cx="2555776" cy="25498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44360" y="3903439"/>
            <a:ext cx="139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This measurement taken at this time</a:t>
            </a:r>
            <a:endParaRPr lang="en-GB" sz="1200" b="1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389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 animBg="1"/>
      <p:bldP spid="21" grpId="0"/>
      <p:bldP spid="24" grpId="0"/>
      <p:bldP spid="2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Measurement along flat top –           </a:t>
            </a:r>
            <a:r>
              <a:rPr lang="en-GB" u="sng" dirty="0" smtClean="0"/>
              <a:t>Low</a:t>
            </a:r>
            <a:r>
              <a:rPr lang="en-GB" dirty="0" smtClean="0"/>
              <a:t> beam intensity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42321" r="32010" b="33649"/>
          <a:stretch/>
        </p:blipFill>
        <p:spPr>
          <a:xfrm>
            <a:off x="35496" y="2132856"/>
            <a:ext cx="2180216" cy="1485159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0" t="42284" r="9089" b="33665"/>
          <a:stretch/>
        </p:blipFill>
        <p:spPr>
          <a:xfrm>
            <a:off x="2254350" y="2132856"/>
            <a:ext cx="2280865" cy="150804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3" t="42417" r="22246" b="34017"/>
          <a:stretch/>
        </p:blipFill>
        <p:spPr>
          <a:xfrm>
            <a:off x="4573853" y="2132856"/>
            <a:ext cx="2238969" cy="150804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4" t="42484" r="9000" b="34208"/>
          <a:stretch/>
        </p:blipFill>
        <p:spPr>
          <a:xfrm>
            <a:off x="6851461" y="2132856"/>
            <a:ext cx="2257043" cy="15080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9715" y="1419044"/>
            <a:ext cx="332262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Bunch intensity = 0.6e11 ppb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bunch length = 11.5 ns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96" y="3712908"/>
            <a:ext cx="1105202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2419 </a:t>
            </a:r>
            <a:r>
              <a:rPr lang="en-GB" dirty="0" err="1" smtClean="0">
                <a:solidFill>
                  <a:srgbClr val="00B050"/>
                </a:solidFill>
              </a:rPr>
              <a:t>ms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7389" y="3712908"/>
            <a:ext cx="1105202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2426 </a:t>
            </a:r>
            <a:r>
              <a:rPr lang="en-GB" dirty="0" err="1" smtClean="0">
                <a:solidFill>
                  <a:srgbClr val="00B050"/>
                </a:solidFill>
              </a:rPr>
              <a:t>ms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9282" y="3712908"/>
            <a:ext cx="1105202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2436 </a:t>
            </a:r>
            <a:r>
              <a:rPr lang="en-GB" dirty="0" err="1" smtClean="0">
                <a:solidFill>
                  <a:srgbClr val="00B050"/>
                </a:solidFill>
              </a:rPr>
              <a:t>ms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1174" y="3712908"/>
            <a:ext cx="1105202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2446 </a:t>
            </a:r>
            <a:r>
              <a:rPr lang="en-GB" dirty="0" err="1" smtClean="0">
                <a:solidFill>
                  <a:srgbClr val="00B050"/>
                </a:solidFill>
              </a:rPr>
              <a:t>ms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280" y="1052736"/>
            <a:ext cx="201571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Legend Beam Pick-up Signals: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</a:t>
            </a:r>
            <a:r>
              <a:rPr lang="en-GB" sz="1200" dirty="0" smtClean="0">
                <a:solidFill>
                  <a:srgbClr val="33CC33"/>
                </a:solidFill>
              </a:rPr>
              <a:t>- Horizontal</a:t>
            </a:r>
          </a:p>
          <a:p>
            <a:r>
              <a:rPr lang="en-GB" sz="1200" dirty="0" smtClean="0">
                <a:solidFill>
                  <a:srgbClr val="CC00CC"/>
                </a:solidFill>
              </a:rPr>
              <a:t>-- Vertical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-- Sum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-- Wall current monitor</a:t>
            </a:r>
          </a:p>
        </p:txBody>
      </p:sp>
      <p:pic>
        <p:nvPicPr>
          <p:cNvPr id="45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13944" r="82499" b="57843"/>
          <a:stretch/>
        </p:blipFill>
        <p:spPr>
          <a:xfrm>
            <a:off x="2156002" y="4930410"/>
            <a:ext cx="3407336" cy="148924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581027" y="51805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RF ramp</a:t>
            </a:r>
            <a:endParaRPr lang="en-GB" dirty="0"/>
          </a:p>
        </p:txBody>
      </p:sp>
      <p:cxnSp>
        <p:nvCxnSpPr>
          <p:cNvPr id="69" name="Straight Connector 68"/>
          <p:cNvCxnSpPr>
            <a:stCxn id="15" idx="2"/>
            <a:endCxn id="114" idx="0"/>
          </p:cNvCxnSpPr>
          <p:nvPr/>
        </p:nvCxnSpPr>
        <p:spPr>
          <a:xfrm>
            <a:off x="2859990" y="4082240"/>
            <a:ext cx="1950894" cy="918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7" idx="2"/>
            <a:endCxn id="116" idx="0"/>
          </p:cNvCxnSpPr>
          <p:nvPr/>
        </p:nvCxnSpPr>
        <p:spPr>
          <a:xfrm flipH="1">
            <a:off x="5019856" y="4082240"/>
            <a:ext cx="2383919" cy="918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6" idx="2"/>
            <a:endCxn id="115" idx="0"/>
          </p:cNvCxnSpPr>
          <p:nvPr/>
        </p:nvCxnSpPr>
        <p:spPr>
          <a:xfrm flipH="1">
            <a:off x="4920417" y="4082240"/>
            <a:ext cx="211466" cy="918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3" idx="2"/>
            <a:endCxn id="108" idx="0"/>
          </p:cNvCxnSpPr>
          <p:nvPr/>
        </p:nvCxnSpPr>
        <p:spPr>
          <a:xfrm>
            <a:off x="588097" y="4082240"/>
            <a:ext cx="4126401" cy="918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4691638" y="5000825"/>
            <a:ext cx="45719" cy="55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4788024" y="5000825"/>
            <a:ext cx="45719" cy="55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4897557" y="5000825"/>
            <a:ext cx="45719" cy="55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4996996" y="5000825"/>
            <a:ext cx="45719" cy="55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156002" y="4437112"/>
            <a:ext cx="5944390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99792" y="609905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Note: electron cloud is under the radar …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5059415"/>
            <a:ext cx="216024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Legend Electron cloud pick-ups</a:t>
            </a:r>
          </a:p>
          <a:p>
            <a:r>
              <a:rPr lang="en-GB" sz="1200" dirty="0" smtClean="0">
                <a:solidFill>
                  <a:srgbClr val="CC00CC"/>
                </a:solidFill>
              </a:rPr>
              <a:t>-- e- cloud pickup 1</a:t>
            </a:r>
          </a:p>
          <a:p>
            <a:r>
              <a:rPr lang="en-GB" sz="1200" dirty="0" smtClean="0">
                <a:solidFill>
                  <a:srgbClr val="33CC33"/>
                </a:solidFill>
              </a:rPr>
              <a:t>-- </a:t>
            </a:r>
            <a:r>
              <a:rPr lang="en-GB" sz="1200" dirty="0">
                <a:solidFill>
                  <a:srgbClr val="33CC33"/>
                </a:solidFill>
              </a:rPr>
              <a:t>e- cloud pickup 1</a:t>
            </a:r>
          </a:p>
          <a:p>
            <a:r>
              <a:rPr lang="en-GB" sz="1200" dirty="0">
                <a:solidFill>
                  <a:srgbClr val="00B0F0"/>
                </a:solidFill>
              </a:rPr>
              <a:t>-- e- cloud strip-line</a:t>
            </a:r>
          </a:p>
          <a:p>
            <a:r>
              <a:rPr lang="en-GB" sz="1200" dirty="0">
                <a:solidFill>
                  <a:srgbClr val="FFFF00"/>
                </a:solidFill>
              </a:rPr>
              <a:t>-- pressure</a:t>
            </a:r>
          </a:p>
        </p:txBody>
      </p:sp>
      <p:pic>
        <p:nvPicPr>
          <p:cNvPr id="111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 t="69635" r="31432" b="6341"/>
          <a:stretch/>
        </p:blipFill>
        <p:spPr>
          <a:xfrm>
            <a:off x="2833050" y="4577004"/>
            <a:ext cx="2977298" cy="1522050"/>
          </a:xfrm>
          <a:prstGeom prst="rect">
            <a:avLst/>
          </a:prstGeom>
        </p:spPr>
      </p:pic>
      <p:sp>
        <p:nvSpPr>
          <p:cNvPr id="29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3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387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Measurement along flat top –           </a:t>
            </a:r>
            <a:r>
              <a:rPr lang="en-GB" u="sng" dirty="0" smtClean="0"/>
              <a:t>Nominal</a:t>
            </a:r>
            <a:r>
              <a:rPr lang="en-GB" dirty="0" smtClean="0"/>
              <a:t> beam intensity</a:t>
            </a:r>
            <a:endParaRPr lang="en-GB" dirty="0"/>
          </a:p>
        </p:txBody>
      </p:sp>
      <p:pic>
        <p:nvPicPr>
          <p:cNvPr id="14" name="Content Placeholder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0" t="42267" r="8783" b="34031"/>
          <a:stretch/>
        </p:blipFill>
        <p:spPr>
          <a:xfrm>
            <a:off x="35496" y="2343015"/>
            <a:ext cx="2232000" cy="1446024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8" t="42336" r="8701" b="34129"/>
          <a:stretch/>
        </p:blipFill>
        <p:spPr>
          <a:xfrm>
            <a:off x="2291747" y="2343015"/>
            <a:ext cx="2232000" cy="1446024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7" t="42301" r="8832" b="34207"/>
          <a:stretch/>
        </p:blipFill>
        <p:spPr>
          <a:xfrm>
            <a:off x="4547998" y="2343015"/>
            <a:ext cx="2232000" cy="1446025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6" t="42544" r="9084" b="34066"/>
          <a:stretch/>
        </p:blipFill>
        <p:spPr>
          <a:xfrm>
            <a:off x="6804248" y="2343015"/>
            <a:ext cx="2232000" cy="14460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23" y="3851756"/>
            <a:ext cx="1105202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2419 </a:t>
            </a:r>
            <a:r>
              <a:rPr lang="en-GB" dirty="0" err="1" smtClean="0">
                <a:solidFill>
                  <a:srgbClr val="00B050"/>
                </a:solidFill>
              </a:rPr>
              <a:t>ms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1969" y="3851756"/>
            <a:ext cx="1105202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2426 </a:t>
            </a:r>
            <a:r>
              <a:rPr lang="en-GB" dirty="0" err="1" smtClean="0">
                <a:solidFill>
                  <a:srgbClr val="00B050"/>
                </a:solidFill>
              </a:rPr>
              <a:t>ms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0715" y="3851756"/>
            <a:ext cx="1105202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2436 </a:t>
            </a:r>
            <a:r>
              <a:rPr lang="en-GB" dirty="0" err="1" smtClean="0">
                <a:solidFill>
                  <a:srgbClr val="00B050"/>
                </a:solidFill>
              </a:rPr>
              <a:t>ms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9461" y="3851756"/>
            <a:ext cx="1105202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2446 </a:t>
            </a:r>
            <a:r>
              <a:rPr lang="en-GB" dirty="0" err="1" smtClean="0">
                <a:solidFill>
                  <a:srgbClr val="00B050"/>
                </a:solidFill>
              </a:rPr>
              <a:t>ms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4086" y="1484784"/>
            <a:ext cx="172452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</a:rPr>
              <a:t>-- Sum</a:t>
            </a:r>
          </a:p>
          <a:p>
            <a:r>
              <a:rPr lang="en-GB" sz="1200" dirty="0" smtClean="0">
                <a:solidFill>
                  <a:srgbClr val="33CC33"/>
                </a:solidFill>
              </a:rPr>
              <a:t>-- Horizontal</a:t>
            </a:r>
          </a:p>
          <a:p>
            <a:r>
              <a:rPr lang="en-GB" sz="1200" dirty="0" smtClean="0">
                <a:solidFill>
                  <a:srgbClr val="CC00CC"/>
                </a:solidFill>
              </a:rPr>
              <a:t>-- Vertical</a:t>
            </a:r>
          </a:p>
          <a:p>
            <a:r>
              <a:rPr lang="en-GB" sz="1200" dirty="0">
                <a:solidFill>
                  <a:srgbClr val="00B0F0"/>
                </a:solidFill>
              </a:rPr>
              <a:t>-- Wall current </a:t>
            </a:r>
            <a:r>
              <a:rPr lang="en-GB" sz="1200" dirty="0" smtClean="0">
                <a:solidFill>
                  <a:srgbClr val="00B0F0"/>
                </a:solidFill>
              </a:rPr>
              <a:t>monitor</a:t>
            </a:r>
            <a:endParaRPr lang="en-GB" sz="1200" dirty="0">
              <a:solidFill>
                <a:srgbClr val="00B0F0"/>
              </a:solidFill>
            </a:endParaRPr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13944" r="82499" b="57843"/>
          <a:stretch/>
        </p:blipFill>
        <p:spPr>
          <a:xfrm>
            <a:off x="2156002" y="4930410"/>
            <a:ext cx="3407336" cy="14892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81027" y="51805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RF ramp</a:t>
            </a:r>
            <a:endParaRPr lang="en-GB" dirty="0"/>
          </a:p>
        </p:txBody>
      </p:sp>
      <p:cxnSp>
        <p:nvCxnSpPr>
          <p:cNvPr id="27" name="Straight Connector 26"/>
          <p:cNvCxnSpPr>
            <a:stCxn id="15" idx="2"/>
            <a:endCxn id="34" idx="0"/>
          </p:cNvCxnSpPr>
          <p:nvPr/>
        </p:nvCxnSpPr>
        <p:spPr>
          <a:xfrm>
            <a:off x="2874570" y="4221088"/>
            <a:ext cx="1936314" cy="779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2"/>
            <a:endCxn id="36" idx="0"/>
          </p:cNvCxnSpPr>
          <p:nvPr/>
        </p:nvCxnSpPr>
        <p:spPr>
          <a:xfrm flipH="1">
            <a:off x="5019856" y="4221088"/>
            <a:ext cx="2372206" cy="779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2"/>
            <a:endCxn id="35" idx="0"/>
          </p:cNvCxnSpPr>
          <p:nvPr/>
        </p:nvCxnSpPr>
        <p:spPr>
          <a:xfrm flipH="1">
            <a:off x="4920417" y="4221088"/>
            <a:ext cx="212899" cy="779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2"/>
            <a:endCxn id="33" idx="0"/>
          </p:cNvCxnSpPr>
          <p:nvPr/>
        </p:nvCxnSpPr>
        <p:spPr>
          <a:xfrm>
            <a:off x="615824" y="4221088"/>
            <a:ext cx="4098674" cy="779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691638" y="5000825"/>
            <a:ext cx="45719" cy="55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788024" y="5000825"/>
            <a:ext cx="45719" cy="55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897557" y="5000825"/>
            <a:ext cx="45719" cy="55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996996" y="5000825"/>
            <a:ext cx="45719" cy="55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961345" y="1628800"/>
            <a:ext cx="332262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Bunch intensity = 1.15e11 ppb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bunch length = 13.5 ns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051720" y="4437112"/>
            <a:ext cx="6048672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203848" y="61560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electron cloud signal</a:t>
            </a:r>
            <a:endParaRPr lang="en-GB" dirty="0"/>
          </a:p>
        </p:txBody>
      </p:sp>
      <p:pic>
        <p:nvPicPr>
          <p:cNvPr id="2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0" t="70141" r="8783" b="6058"/>
          <a:stretch/>
        </p:blipFill>
        <p:spPr>
          <a:xfrm>
            <a:off x="3280599" y="4620158"/>
            <a:ext cx="2988000" cy="15219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00192" y="5304657"/>
            <a:ext cx="160346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CC00CC"/>
                </a:solidFill>
              </a:rPr>
              <a:t>-- e- cloud pickup 1</a:t>
            </a:r>
          </a:p>
          <a:p>
            <a:r>
              <a:rPr lang="en-GB" sz="1200" dirty="0">
                <a:solidFill>
                  <a:srgbClr val="33CC33"/>
                </a:solidFill>
              </a:rPr>
              <a:t>-- e- cloud pickup 1</a:t>
            </a:r>
          </a:p>
          <a:p>
            <a:r>
              <a:rPr lang="en-GB" sz="1200" dirty="0">
                <a:solidFill>
                  <a:srgbClr val="00B0F0"/>
                </a:solidFill>
              </a:rPr>
              <a:t>-- e- cloud strip-line</a:t>
            </a:r>
          </a:p>
          <a:p>
            <a:r>
              <a:rPr lang="en-GB" sz="1200" dirty="0">
                <a:solidFill>
                  <a:srgbClr val="FFFF00"/>
                </a:solidFill>
              </a:rPr>
              <a:t>-- pressure</a:t>
            </a:r>
          </a:p>
        </p:txBody>
      </p:sp>
      <p:sp>
        <p:nvSpPr>
          <p:cNvPr id="39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4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116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Measurement along flat top –           nominal beam intensity: Closer look</a:t>
            </a:r>
            <a:endParaRPr lang="en-GB" dirty="0"/>
          </a:p>
        </p:txBody>
      </p:sp>
      <p:pic>
        <p:nvPicPr>
          <p:cNvPr id="15" name="Content Placeholder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0" t="42267" r="8783" b="34031"/>
          <a:stretch/>
        </p:blipFill>
        <p:spPr>
          <a:xfrm>
            <a:off x="107504" y="1700808"/>
            <a:ext cx="3960440" cy="18722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089" y="3707740"/>
            <a:ext cx="1441758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</a:t>
            </a:r>
            <a:r>
              <a:rPr lang="en-GB" dirty="0" smtClean="0">
                <a:solidFill>
                  <a:srgbClr val="00B050"/>
                </a:solidFill>
              </a:rPr>
              <a:t>t 2419 </a:t>
            </a:r>
            <a:r>
              <a:rPr lang="en-GB" dirty="0" err="1" smtClean="0">
                <a:solidFill>
                  <a:srgbClr val="00B050"/>
                </a:solidFill>
              </a:rPr>
              <a:t>ms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3" r="29516" b="34601"/>
          <a:stretch/>
        </p:blipFill>
        <p:spPr>
          <a:xfrm>
            <a:off x="2771799" y="3212976"/>
            <a:ext cx="4084317" cy="194421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3" r="29489" b="31775"/>
          <a:stretch/>
        </p:blipFill>
        <p:spPr>
          <a:xfrm>
            <a:off x="5508104" y="4781182"/>
            <a:ext cx="3592492" cy="18881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91246" y="3732022"/>
            <a:ext cx="172452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Pick-up Signals: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</a:t>
            </a:r>
            <a:r>
              <a:rPr lang="en-GB" sz="1200" dirty="0" smtClean="0">
                <a:solidFill>
                  <a:srgbClr val="33CC33"/>
                </a:solidFill>
              </a:rPr>
              <a:t>- Horizontal</a:t>
            </a:r>
          </a:p>
          <a:p>
            <a:r>
              <a:rPr lang="en-GB" sz="1200" dirty="0" smtClean="0">
                <a:solidFill>
                  <a:srgbClr val="CC00CC"/>
                </a:solidFill>
              </a:rPr>
              <a:t>-- Vertical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-- Sum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 Wall current monitor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13944" r="82499" b="57843"/>
          <a:stretch/>
        </p:blipFill>
        <p:spPr>
          <a:xfrm>
            <a:off x="179512" y="5157190"/>
            <a:ext cx="2063044" cy="1158363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1619670" y="4743728"/>
            <a:ext cx="216025" cy="458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95536" y="521235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RF ramp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28334" y="4575010"/>
            <a:ext cx="139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This measurement taken at:</a:t>
            </a:r>
            <a:endParaRPr lang="en-GB" sz="1200" b="1" dirty="0"/>
          </a:p>
        </p:txBody>
      </p:sp>
      <p:sp>
        <p:nvSpPr>
          <p:cNvPr id="24" name="TextBox 23"/>
          <p:cNvSpPr txBox="1"/>
          <p:nvPr/>
        </p:nvSpPr>
        <p:spPr>
          <a:xfrm rot="18881754">
            <a:off x="1403055" y="37746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2419 </a:t>
            </a:r>
            <a:r>
              <a:rPr lang="en-GB" b="1" dirty="0" err="1">
                <a:solidFill>
                  <a:srgbClr val="00B050"/>
                </a:solidFill>
              </a:rPr>
              <a:t>ms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3713" y="1628800"/>
            <a:ext cx="332262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Bunch intensity = 1.15e11 ppb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bunch length = 13.5 ns </a:t>
            </a: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2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057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Measurement along flat top –           nominal beam intensity: Closer look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5832" y="3645024"/>
            <a:ext cx="1297816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at 2446 </a:t>
            </a:r>
            <a:r>
              <a:rPr lang="en-GB" dirty="0" err="1" smtClean="0">
                <a:solidFill>
                  <a:srgbClr val="00B050"/>
                </a:solidFill>
              </a:rPr>
              <a:t>ms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6" t="42544" r="9084" b="34066"/>
          <a:stretch/>
        </p:blipFill>
        <p:spPr>
          <a:xfrm>
            <a:off x="35496" y="1556792"/>
            <a:ext cx="4176464" cy="189567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1" t="42838" r="8671" b="34068"/>
          <a:stretch/>
        </p:blipFill>
        <p:spPr>
          <a:xfrm>
            <a:off x="2555775" y="3068960"/>
            <a:ext cx="4080885" cy="20162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9" r="29418" b="34799"/>
          <a:stretch/>
        </p:blipFill>
        <p:spPr>
          <a:xfrm>
            <a:off x="5076056" y="4869160"/>
            <a:ext cx="3955813" cy="1855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90212" y="3811469"/>
            <a:ext cx="172452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Pick-up Signals: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</a:t>
            </a:r>
            <a:r>
              <a:rPr lang="en-GB" sz="1200" dirty="0" smtClean="0">
                <a:solidFill>
                  <a:srgbClr val="33CC33"/>
                </a:solidFill>
              </a:rPr>
              <a:t>- Horizontal</a:t>
            </a:r>
          </a:p>
          <a:p>
            <a:r>
              <a:rPr lang="en-GB" sz="1200" dirty="0" smtClean="0">
                <a:solidFill>
                  <a:srgbClr val="CC00CC"/>
                </a:solidFill>
              </a:rPr>
              <a:t>-- Vertical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-- Sum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 Wall current monitor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13944" r="82499" b="57843"/>
          <a:stretch/>
        </p:blipFill>
        <p:spPr>
          <a:xfrm>
            <a:off x="179512" y="5157190"/>
            <a:ext cx="2063044" cy="1158363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1835695" y="4743728"/>
            <a:ext cx="216025" cy="458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95536" y="521235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RF ramp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28334" y="4575010"/>
            <a:ext cx="139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This measurement taken at:</a:t>
            </a:r>
            <a:endParaRPr lang="en-GB" sz="1200" b="1" dirty="0"/>
          </a:p>
        </p:txBody>
      </p:sp>
      <p:sp>
        <p:nvSpPr>
          <p:cNvPr id="21" name="TextBox 20"/>
          <p:cNvSpPr txBox="1"/>
          <p:nvPr/>
        </p:nvSpPr>
        <p:spPr>
          <a:xfrm rot="18881754">
            <a:off x="1403055" y="37746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2446 </a:t>
            </a:r>
            <a:r>
              <a:rPr lang="en-GB" b="1" dirty="0" err="1">
                <a:solidFill>
                  <a:srgbClr val="00B050"/>
                </a:solidFill>
              </a:rPr>
              <a:t>ms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3713" y="1628800"/>
            <a:ext cx="332262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Bunch intensity = 1.15e11 ppb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bunch length = 13.5 ns </a:t>
            </a: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2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328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Transverse beam profile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15747" r="13436" b="10094"/>
          <a:stretch/>
        </p:blipFill>
        <p:spPr>
          <a:xfrm>
            <a:off x="1974086" y="2132856"/>
            <a:ext cx="5118194" cy="3645837"/>
          </a:xfrm>
        </p:spPr>
      </p:pic>
      <p:sp>
        <p:nvSpPr>
          <p:cNvPr id="5" name="TextBox 4"/>
          <p:cNvSpPr txBox="1"/>
          <p:nvPr/>
        </p:nvSpPr>
        <p:spPr>
          <a:xfrm>
            <a:off x="4067944" y="57547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Horizontal (mm)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19715" y="1419044"/>
            <a:ext cx="332262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Bunch intensity = 1.15e11 ppb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LHC beam, 25 ns bunch spacing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61241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profile in the presence of instability at flat top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3" t="14709" b="52482"/>
          <a:stretch/>
        </p:blipFill>
        <p:spPr>
          <a:xfrm>
            <a:off x="7142772" y="2143614"/>
            <a:ext cx="915347" cy="15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92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19"/>
            <a:ext cx="9147313" cy="687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99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Instability measurements at longer flat </a:t>
            </a:r>
            <a:r>
              <a:rPr lang="en-GB" dirty="0"/>
              <a:t>t</a:t>
            </a:r>
            <a:r>
              <a:rPr lang="en-GB" dirty="0" smtClean="0"/>
              <a:t>op – Summary so far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703217"/>
              </p:ext>
            </p:extLst>
          </p:nvPr>
        </p:nvGraphicFramePr>
        <p:xfrm>
          <a:off x="467544" y="1988839"/>
          <a:ext cx="8229600" cy="4238601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48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2419 </a:t>
                      </a:r>
                      <a:r>
                        <a:rPr lang="en-GB" sz="2200" dirty="0" err="1" smtClean="0"/>
                        <a:t>ms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2426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ms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2436 </a:t>
                      </a:r>
                      <a:r>
                        <a:rPr lang="en-GB" sz="2200" dirty="0" err="1" smtClean="0"/>
                        <a:t>ms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2446 </a:t>
                      </a:r>
                      <a:r>
                        <a:rPr lang="en-GB" sz="2200" dirty="0" err="1" smtClean="0"/>
                        <a:t>ms</a:t>
                      </a:r>
                      <a:endParaRPr lang="en-GB" sz="2200" dirty="0"/>
                    </a:p>
                  </a:txBody>
                  <a:tcPr/>
                </a:tc>
              </a:tr>
              <a:tr h="897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1.6e11 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</a:tr>
              <a:tr h="897632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1.15e11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</a:tr>
              <a:tr h="897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0.8e11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</a:tr>
              <a:tr h="897632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0.6e11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slightly unstable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18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Following MD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GB" dirty="0" smtClean="0"/>
              <a:t>In a subsequent MD, the beam was more stable: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   </a:t>
            </a:r>
            <a:r>
              <a:rPr lang="en-GB" dirty="0" smtClean="0"/>
              <a:t>at 2421 </a:t>
            </a:r>
            <a:r>
              <a:rPr lang="en-GB" dirty="0" err="1" smtClean="0"/>
              <a:t>ms</a:t>
            </a:r>
            <a:r>
              <a:rPr lang="en-GB" dirty="0" smtClean="0"/>
              <a:t> </a:t>
            </a:r>
            <a:r>
              <a:rPr lang="en-GB" dirty="0"/>
              <a:t>-&gt; </a:t>
            </a:r>
            <a:r>
              <a:rPr lang="en-GB" dirty="0" smtClean="0"/>
              <a:t>stable (on </a:t>
            </a:r>
            <a:r>
              <a:rPr lang="en-GB" dirty="0"/>
              <a:t>10 </a:t>
            </a:r>
            <a:r>
              <a:rPr lang="en-GB" dirty="0" smtClean="0"/>
              <a:t>cycles 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   </a:t>
            </a:r>
            <a:r>
              <a:rPr lang="en-GB" dirty="0" smtClean="0"/>
              <a:t>at 2426 </a:t>
            </a:r>
            <a:r>
              <a:rPr lang="en-GB" dirty="0" err="1" smtClean="0"/>
              <a:t>ms</a:t>
            </a:r>
            <a:r>
              <a:rPr lang="en-GB" dirty="0" smtClean="0"/>
              <a:t> -&gt; threshold </a:t>
            </a:r>
            <a:r>
              <a:rPr lang="en-GB" dirty="0"/>
              <a:t>(</a:t>
            </a:r>
            <a:r>
              <a:rPr lang="en-GB" dirty="0" smtClean="0"/>
              <a:t>11 stable/6 unstable)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   </a:t>
            </a:r>
            <a:r>
              <a:rPr lang="en-GB" dirty="0" smtClean="0"/>
              <a:t>at 2431 </a:t>
            </a:r>
            <a:r>
              <a:rPr lang="en-GB" dirty="0" err="1" smtClean="0"/>
              <a:t>ms</a:t>
            </a:r>
            <a:r>
              <a:rPr lang="en-GB" dirty="0" smtClean="0"/>
              <a:t> -&gt; unstable </a:t>
            </a:r>
            <a:r>
              <a:rPr lang="en-GB" dirty="0"/>
              <a:t>(1 </a:t>
            </a:r>
            <a:r>
              <a:rPr lang="en-GB" dirty="0" smtClean="0"/>
              <a:t>stable </a:t>
            </a:r>
            <a:r>
              <a:rPr lang="en-GB" dirty="0"/>
              <a:t>9 </a:t>
            </a:r>
            <a:r>
              <a:rPr lang="en-GB" dirty="0" smtClean="0"/>
              <a:t>un-stable)</a:t>
            </a:r>
          </a:p>
          <a:p>
            <a:r>
              <a:rPr lang="en-GB" dirty="0" smtClean="0"/>
              <a:t>As  observed in 2006, the beam is not always stable/un-stable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874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Re-established nominal RF cycle - measuring just before extraction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0" t="14913" r="15645" b="61876"/>
          <a:stretch/>
        </p:blipFill>
        <p:spPr>
          <a:xfrm>
            <a:off x="1835696" y="2771636"/>
            <a:ext cx="5312547" cy="2592288"/>
          </a:xfrm>
        </p:spPr>
      </p:pic>
      <p:sp>
        <p:nvSpPr>
          <p:cNvPr id="8" name="Down Arrow 7"/>
          <p:cNvSpPr/>
          <p:nvPr/>
        </p:nvSpPr>
        <p:spPr>
          <a:xfrm>
            <a:off x="6888797" y="2061659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8881754">
            <a:off x="6780472" y="113850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2455 </a:t>
            </a:r>
            <a:r>
              <a:rPr lang="en-GB" dirty="0" err="1" smtClean="0">
                <a:solidFill>
                  <a:srgbClr val="002060"/>
                </a:solidFill>
              </a:rPr>
              <a:t>ms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6316" y="2780928"/>
            <a:ext cx="190770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-- RF 40 MHz cavity</a:t>
            </a:r>
          </a:p>
          <a:p>
            <a:r>
              <a:rPr lang="en-GB" sz="1400" dirty="0" smtClean="0">
                <a:solidFill>
                  <a:srgbClr val="CC00CC"/>
                </a:solidFill>
              </a:rPr>
              <a:t>-- extraction bump</a:t>
            </a:r>
            <a:endParaRPr lang="en-GB" sz="1400" dirty="0">
              <a:solidFill>
                <a:srgbClr val="CC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5517232"/>
            <a:ext cx="4824536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RF cavity 40 MHz: measured RF Voltage ramp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1951965"/>
            <a:ext cx="332262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Bunch intensity = 1.15e11 ppb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bunch length = 13.5 ns </a:t>
            </a: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435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/>
          <a:lstStyle/>
          <a:p>
            <a:r>
              <a:rPr lang="en-GB" dirty="0" smtClean="0"/>
              <a:t>Previous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14672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it-IT" sz="1400" dirty="0" smtClean="0"/>
              <a:t>[1] R</a:t>
            </a:r>
            <a:r>
              <a:rPr lang="it-IT" sz="1400" dirty="0"/>
              <a:t>. Cappi, M. Giovannozzi, E. </a:t>
            </a:r>
            <a:r>
              <a:rPr lang="it-IT" sz="1400" dirty="0" smtClean="0"/>
              <a:t>Metral</a:t>
            </a:r>
            <a:r>
              <a:rPr lang="it-IT" sz="1400" dirty="0"/>
              <a:t>, G. </a:t>
            </a:r>
            <a:r>
              <a:rPr lang="it-IT" sz="1400" dirty="0" smtClean="0"/>
              <a:t>Metral</a:t>
            </a:r>
            <a:r>
              <a:rPr lang="it-IT" sz="1400" dirty="0"/>
              <a:t>, G. Rumolo, and F. </a:t>
            </a:r>
            <a:r>
              <a:rPr lang="it-IT" sz="1400" dirty="0" smtClean="0"/>
              <a:t>Zimmermann, PRST </a:t>
            </a:r>
            <a:r>
              <a:rPr lang="it-IT" sz="1400" dirty="0"/>
              <a:t>AB </a:t>
            </a:r>
            <a:r>
              <a:rPr lang="it-IT" sz="1400" dirty="0" smtClean="0"/>
              <a:t>Volume </a:t>
            </a:r>
            <a:r>
              <a:rPr lang="it-IT" sz="1400" b="1" dirty="0" smtClean="0"/>
              <a:t>5</a:t>
            </a:r>
            <a:r>
              <a:rPr lang="it-IT" sz="1400" dirty="0"/>
              <a:t>, 094401 (2002</a:t>
            </a:r>
            <a:r>
              <a:rPr lang="it-IT" sz="1400" dirty="0" smtClean="0"/>
              <a:t>)</a:t>
            </a:r>
          </a:p>
          <a:p>
            <a:pPr marL="271463" indent="-271463"/>
            <a:r>
              <a:rPr lang="it-IT" sz="1400" dirty="0" smtClean="0"/>
              <a:t>[2] Rende Steerenberg </a:t>
            </a:r>
            <a:r>
              <a:rPr lang="it-IT" sz="1400" i="1" dirty="0" smtClean="0"/>
              <a:t>et al. </a:t>
            </a:r>
            <a:r>
              <a:rPr lang="it-IT" sz="1400" dirty="0" smtClean="0"/>
              <a:t>APC – Meeting December (2006) </a:t>
            </a:r>
          </a:p>
          <a:p>
            <a:pPr marL="271463" indent="-271463"/>
            <a:r>
              <a:rPr lang="it-IT" sz="1400" dirty="0"/>
              <a:t>	</a:t>
            </a:r>
            <a:r>
              <a:rPr lang="it-IT" sz="1400" dirty="0" smtClean="0"/>
              <a:t>https</a:t>
            </a:r>
            <a:r>
              <a:rPr lang="it-IT" sz="1400" dirty="0"/>
              <a:t>://ab-div.web.cern.ch/ab-div/Meetings/APC/2006/apc061215/RS-APC-15-12-2006.pdf</a:t>
            </a:r>
            <a:endParaRPr lang="en-GB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416824" cy="552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13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Re-established nominal RF cycle - measuring just before extraction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54264" y="5994524"/>
            <a:ext cx="447681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just before extraction, 500 turns acquisition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5" t="12072" r="18707" b="46507"/>
          <a:stretch/>
        </p:blipFill>
        <p:spPr>
          <a:xfrm>
            <a:off x="2555776" y="2204864"/>
            <a:ext cx="4176464" cy="3748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256" y="2204864"/>
            <a:ext cx="172452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Beam Pick-up Signals: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</a:t>
            </a:r>
            <a:r>
              <a:rPr lang="en-GB" sz="1200" dirty="0" smtClean="0">
                <a:solidFill>
                  <a:srgbClr val="33CC33"/>
                </a:solidFill>
              </a:rPr>
              <a:t>- Horizontal</a:t>
            </a:r>
          </a:p>
          <a:p>
            <a:r>
              <a:rPr lang="en-GB" sz="1200" dirty="0" smtClean="0">
                <a:solidFill>
                  <a:srgbClr val="CC00CC"/>
                </a:solidFill>
              </a:rPr>
              <a:t>-- Vertical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-- Sum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 Wall current monitor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8854" y="1484784"/>
            <a:ext cx="332262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Bunch intensity = 1.15e11 ppb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bunch length = 13.5 ns </a:t>
            </a: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729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Re-established nominal RF cycle - measuring just before extraction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54264" y="5994524"/>
            <a:ext cx="5402112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just before extraction: bunch undergoes compression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20" t="6838" r="29826" b="14686"/>
          <a:stretch>
            <a:fillRect/>
          </a:stretch>
        </p:blipFill>
        <p:spPr bwMode="auto">
          <a:xfrm>
            <a:off x="2555776" y="2204864"/>
            <a:ext cx="43204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788024" y="1988840"/>
            <a:ext cx="2376264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23938" y="4861609"/>
            <a:ext cx="172452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Beam Pick-up Signals: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</a:t>
            </a:r>
            <a:r>
              <a:rPr lang="en-GB" sz="1200" dirty="0" smtClean="0">
                <a:solidFill>
                  <a:srgbClr val="33CC33"/>
                </a:solidFill>
              </a:rPr>
              <a:t>- Horizontal</a:t>
            </a:r>
          </a:p>
          <a:p>
            <a:r>
              <a:rPr lang="en-GB" sz="1200" dirty="0" smtClean="0">
                <a:solidFill>
                  <a:srgbClr val="CC00CC"/>
                </a:solidFill>
              </a:rPr>
              <a:t>-- Vertical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-- Sum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 Wall current monitor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33628" y="582025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414702" y="5619220"/>
            <a:ext cx="1152128" cy="368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80312" y="2563740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Horizontal displacement due to extraction bump?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99592" y="1484784"/>
            <a:ext cx="332262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Bunch intensity = 1.15e11 ppb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bunch length = 13.5 ns </a:t>
            </a: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729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Re-established nominal RF cycle - measuring just before extraction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54264" y="5994524"/>
            <a:ext cx="533010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just before extraction: bunch undergoes compression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33628" y="582025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23938" y="4861609"/>
            <a:ext cx="172452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Beam Pick-up Signals: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</a:t>
            </a:r>
            <a:r>
              <a:rPr lang="en-GB" sz="1200" dirty="0" smtClean="0">
                <a:solidFill>
                  <a:srgbClr val="33CC33"/>
                </a:solidFill>
              </a:rPr>
              <a:t>- Horizontal</a:t>
            </a:r>
          </a:p>
          <a:p>
            <a:r>
              <a:rPr lang="en-GB" sz="1200" dirty="0" smtClean="0">
                <a:solidFill>
                  <a:srgbClr val="CC00CC"/>
                </a:solidFill>
              </a:rPr>
              <a:t>-- Vertical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-- Sum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 Wall current monitor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/>
          <a:srcRect l="1062" t="7350" r="29922" b="14173"/>
          <a:stretch>
            <a:fillRect/>
          </a:stretch>
        </p:blipFill>
        <p:spPr bwMode="auto">
          <a:xfrm>
            <a:off x="2555776" y="2204864"/>
            <a:ext cx="4389120" cy="373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2414702" y="5634210"/>
            <a:ext cx="1152128" cy="368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13212" y="3134136"/>
            <a:ext cx="2376264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40488" y="2852936"/>
            <a:ext cx="212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Only displacement?</a:t>
            </a:r>
          </a:p>
          <a:p>
            <a:r>
              <a:rPr lang="en-GB" dirty="0" smtClean="0"/>
              <a:t>and why also in vertical?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99592" y="1484784"/>
            <a:ext cx="332262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Bunch intensity = 1.15e11 ppb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bunch length = 13.5 ns </a:t>
            </a: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2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729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Re-established nominal RF cycle - measuring just before extraction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54264" y="5994524"/>
            <a:ext cx="180171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Beam extracted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33628" y="583524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/>
          <a:srcRect l="1158" t="6838" r="29826" b="14686"/>
          <a:stretch>
            <a:fillRect/>
          </a:stretch>
        </p:blipFill>
        <p:spPr bwMode="auto">
          <a:xfrm>
            <a:off x="2555776" y="2204864"/>
            <a:ext cx="4389120" cy="373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414702" y="5664190"/>
            <a:ext cx="1152128" cy="368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23938" y="4861609"/>
            <a:ext cx="172452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Pick-up Signals: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</a:t>
            </a:r>
            <a:r>
              <a:rPr lang="en-GB" sz="1200" dirty="0" smtClean="0">
                <a:solidFill>
                  <a:srgbClr val="33CC33"/>
                </a:solidFill>
              </a:rPr>
              <a:t>- Horizontal</a:t>
            </a:r>
          </a:p>
          <a:p>
            <a:r>
              <a:rPr lang="en-GB" sz="1200" dirty="0" smtClean="0">
                <a:solidFill>
                  <a:srgbClr val="CC00CC"/>
                </a:solidFill>
              </a:rPr>
              <a:t>-- Vertical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-- Sum</a:t>
            </a:r>
          </a:p>
          <a:p>
            <a:r>
              <a:rPr lang="en-GB" sz="1200" dirty="0" smtClean="0">
                <a:solidFill>
                  <a:srgbClr val="00B0F0"/>
                </a:solidFill>
              </a:rPr>
              <a:t>- Wall current monitor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592" y="1484784"/>
            <a:ext cx="332262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Bunch intensity = 1.15e11 ppb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bunch length = 13.5 ns </a:t>
            </a: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729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Future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12" y="1412776"/>
            <a:ext cx="7941568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With a long flat top:</a:t>
            </a:r>
          </a:p>
          <a:p>
            <a:r>
              <a:rPr lang="en-GB" dirty="0" smtClean="0"/>
              <a:t>Next MD on Friday: Check with 50 ns bunch spacing and increase bunch population up to 2e11 ppb</a:t>
            </a:r>
          </a:p>
          <a:p>
            <a:r>
              <a:rPr lang="en-GB" dirty="0" smtClean="0"/>
              <a:t>Scan chromaticity and intensity</a:t>
            </a:r>
          </a:p>
          <a:p>
            <a:r>
              <a:rPr lang="en-GB" dirty="0"/>
              <a:t>Measure tune shift as a function of bunch position in the train (</a:t>
            </a:r>
            <a:r>
              <a:rPr lang="en-GB" dirty="0" smtClean="0"/>
              <a:t>positive tune shift </a:t>
            </a:r>
            <a:r>
              <a:rPr lang="en-GB" dirty="0" smtClean="0">
                <a:sym typeface="Wingdings" pitchFamily="2" charset="2"/>
              </a:rPr>
              <a:t> electron cloud sign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Nominal RF cycle</a:t>
            </a:r>
          </a:p>
          <a:p>
            <a:r>
              <a:rPr lang="en-GB" dirty="0" smtClean="0"/>
              <a:t>More measurements to verify if there is an instability at all before extraction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Need </a:t>
            </a:r>
            <a:r>
              <a:rPr lang="en-GB" dirty="0"/>
              <a:t>tools to analyse data</a:t>
            </a:r>
          </a:p>
          <a:p>
            <a:endParaRPr lang="en-GB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590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Medium- and Long-Term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Estimate SEY in PS test chamber by </a:t>
            </a:r>
            <a:r>
              <a:rPr lang="en-GB" dirty="0" err="1" smtClean="0"/>
              <a:t>PyEcloud</a:t>
            </a:r>
            <a:endParaRPr lang="en-GB" dirty="0" smtClean="0"/>
          </a:p>
          <a:p>
            <a:r>
              <a:rPr lang="en-GB" dirty="0" smtClean="0"/>
              <a:t>Use the </a:t>
            </a:r>
            <a:r>
              <a:rPr lang="en-GB" dirty="0"/>
              <a:t>WARP (Berkeley LBNL) </a:t>
            </a:r>
            <a:r>
              <a:rPr lang="en-GB" dirty="0" smtClean="0"/>
              <a:t>code in coupled-bunch mode and Head-Tail to:</a:t>
            </a:r>
          </a:p>
          <a:p>
            <a:pPr lvl="1"/>
            <a:r>
              <a:rPr lang="en-GB" dirty="0" smtClean="0"/>
              <a:t>Understand </a:t>
            </a:r>
            <a:r>
              <a:rPr lang="en-GB" dirty="0"/>
              <a:t>if it is an Electron cloud </a:t>
            </a:r>
            <a:r>
              <a:rPr lang="en-GB" dirty="0" smtClean="0"/>
              <a:t>driven instability</a:t>
            </a:r>
            <a:endParaRPr lang="en-GB" dirty="0"/>
          </a:p>
          <a:p>
            <a:pPr lvl="1"/>
            <a:r>
              <a:rPr lang="en-GB" dirty="0" smtClean="0"/>
              <a:t>Disentangle </a:t>
            </a:r>
            <a:r>
              <a:rPr lang="en-GB" dirty="0"/>
              <a:t>between coupled- or single-bunch </a:t>
            </a:r>
            <a:r>
              <a:rPr lang="en-GB" dirty="0" smtClean="0"/>
              <a:t>instability</a:t>
            </a:r>
          </a:p>
          <a:p>
            <a:r>
              <a:rPr lang="en-GB" dirty="0" smtClean="0"/>
              <a:t>If the PS suffers of an electron cloud instability, plan for countermeasures:</a:t>
            </a:r>
          </a:p>
          <a:p>
            <a:pPr lvl="1"/>
            <a:r>
              <a:rPr lang="en-GB" dirty="0" smtClean="0"/>
              <a:t>Feedback system</a:t>
            </a:r>
          </a:p>
          <a:p>
            <a:pPr lvl="1"/>
            <a:r>
              <a:rPr lang="en-GB" dirty="0" smtClean="0"/>
              <a:t>Coating of the PS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240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40" y="1484784"/>
            <a:ext cx="8229600" cy="47525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Measured transverse instability at flat top, LHC nominal beam and 25 ns bunch spacing</a:t>
            </a:r>
          </a:p>
          <a:p>
            <a:r>
              <a:rPr lang="en-GB" dirty="0" smtClean="0"/>
              <a:t>Goal is to:</a:t>
            </a:r>
          </a:p>
          <a:p>
            <a:pPr lvl="1"/>
            <a:r>
              <a:rPr lang="en-GB" dirty="0" smtClean="0"/>
              <a:t>Understand if it is an Electron cloud instability</a:t>
            </a:r>
          </a:p>
          <a:p>
            <a:pPr lvl="1"/>
            <a:r>
              <a:rPr lang="en-GB" dirty="0" smtClean="0"/>
              <a:t>Estimate SEY in PS test chamber by using </a:t>
            </a:r>
            <a:r>
              <a:rPr lang="en-GB" dirty="0" err="1" smtClean="0"/>
              <a:t>PyEcloud</a:t>
            </a:r>
            <a:endParaRPr lang="en-GB" dirty="0" smtClean="0"/>
          </a:p>
          <a:p>
            <a:pPr lvl="1"/>
            <a:r>
              <a:rPr lang="en-GB" dirty="0" smtClean="0"/>
              <a:t>disentangle between coupled- or single-bunch instability also by using WARP (LBNL) code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With the nominal </a:t>
            </a:r>
            <a:r>
              <a:rPr lang="en-GB" dirty="0"/>
              <a:t>RF </a:t>
            </a:r>
            <a:r>
              <a:rPr lang="en-GB" dirty="0" smtClean="0"/>
              <a:t>cycle more work is </a:t>
            </a:r>
            <a:r>
              <a:rPr lang="en-GB" dirty="0"/>
              <a:t>needed </a:t>
            </a:r>
            <a:r>
              <a:rPr lang="en-GB" dirty="0" smtClean="0"/>
              <a:t>to understand if there is </a:t>
            </a:r>
            <a:r>
              <a:rPr lang="en-GB" dirty="0"/>
              <a:t>effectively an instability</a:t>
            </a: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229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Data in directory: G:\Departments\BE\Projects\PSUpgrade\MDs\PSecloud_2012</a:t>
            </a:r>
          </a:p>
          <a:p>
            <a:r>
              <a:rPr lang="en-GB" dirty="0" smtClean="0"/>
              <a:t>http://elogbook.cern.ch/eLogbook/eLogbook.jsp?shiftId=1044558</a:t>
            </a:r>
            <a:endParaRPr lang="en-GB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smtClean="0"/>
              <a:t>05/06/2012</a:t>
            </a:r>
            <a:endParaRPr lang="en-GB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mtClean="0"/>
              <a:t>Mauro Pivi, LIU-PS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1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188640"/>
            <a:ext cx="8229600" cy="1143000"/>
          </a:xfrm>
        </p:spPr>
        <p:txBody>
          <a:bodyPr/>
          <a:lstStyle/>
          <a:p>
            <a:r>
              <a:rPr lang="en-GB" dirty="0" smtClean="0"/>
              <a:t>LHC beam, 25 ns bunch spacing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12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LHC beam, 25 ns bunch spacing, 1.15 e11 ppb</a:t>
            </a:r>
          </a:p>
          <a:p>
            <a:r>
              <a:rPr lang="en-GB" dirty="0" smtClean="0"/>
              <a:t>Removed last part of compression before extraction from PS:</a:t>
            </a:r>
          </a:p>
          <a:p>
            <a:pPr lvl="1"/>
            <a:r>
              <a:rPr lang="en-GB" dirty="0" smtClean="0"/>
              <a:t>40 MHz cavity maxed up at 100kV (adiabatic compression)</a:t>
            </a:r>
          </a:p>
          <a:p>
            <a:pPr lvl="1"/>
            <a:r>
              <a:rPr lang="en-GB" dirty="0" smtClean="0"/>
              <a:t>80 MHz cavity turned OFF</a:t>
            </a:r>
          </a:p>
          <a:p>
            <a:pPr lvl="1"/>
            <a:r>
              <a:rPr lang="en-GB" dirty="0" smtClean="0"/>
              <a:t>11-14ns long bunch</a:t>
            </a:r>
          </a:p>
          <a:p>
            <a:r>
              <a:rPr lang="en-GB" dirty="0" smtClean="0"/>
              <a:t>Added 35ms to obtain long flat top</a:t>
            </a:r>
          </a:p>
          <a:p>
            <a:endParaRPr lang="en-GB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356350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381328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81812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" y="44624"/>
            <a:ext cx="715604" cy="69269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279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Nominal RF cycle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52" y="1600200"/>
            <a:ext cx="6962496" cy="4525963"/>
          </a:xfrm>
        </p:spPr>
      </p:pic>
      <p:sp>
        <p:nvSpPr>
          <p:cNvPr id="7" name="Rectangle 6"/>
          <p:cNvSpPr/>
          <p:nvPr/>
        </p:nvSpPr>
        <p:spPr>
          <a:xfrm>
            <a:off x="1043608" y="6309320"/>
            <a:ext cx="6606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http://op-webtools.web.cern.ch/op-webtools/dokuwiki/doku.php?id=cps:lhc25:lhc25</a:t>
            </a:r>
            <a:endParaRPr lang="en-GB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881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370-00FE-4A77-BAA1-45C513E5D042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5490" name="Rectangle 2"/>
          <p:cNvSpPr>
            <a:spLocks noChangeArrowheads="1"/>
          </p:cNvSpPr>
          <p:nvPr/>
        </p:nvSpPr>
        <p:spPr bwMode="auto">
          <a:xfrm>
            <a:off x="773725" y="228600"/>
            <a:ext cx="83702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000000"/>
                </a:solidFill>
              </a:rPr>
              <a:t>Nominal RF cycle</a:t>
            </a:r>
            <a:endParaRPr lang="en-GB" sz="32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75491" name="Rectangle 3"/>
          <p:cNvSpPr>
            <a:spLocks noChangeArrowheads="1"/>
          </p:cNvSpPr>
          <p:nvPr/>
        </p:nvSpPr>
        <p:spPr bwMode="auto">
          <a:xfrm>
            <a:off x="140679" y="1066800"/>
            <a:ext cx="140677" cy="287338"/>
          </a:xfrm>
          <a:prstGeom prst="rect">
            <a:avLst/>
          </a:prstGeom>
          <a:solidFill>
            <a:srgbClr val="0000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1055079" y="914400"/>
            <a:ext cx="7807569" cy="457200"/>
          </a:xfrm>
          <a:prstGeom prst="rect">
            <a:avLst/>
          </a:prstGeom>
          <a:solidFill>
            <a:srgbClr val="CDE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200" b="1" dirty="0">
                <a:solidFill>
                  <a:srgbClr val="000000"/>
                </a:solidFill>
              </a:rPr>
              <a:t>What happens before the extraction of </a:t>
            </a:r>
            <a:r>
              <a:rPr lang="en-GB" sz="2200" b="1" dirty="0">
                <a:solidFill>
                  <a:srgbClr val="FF0000"/>
                </a:solidFill>
              </a:rPr>
              <a:t>LHC beam</a:t>
            </a:r>
            <a:r>
              <a:rPr lang="en-GB" sz="2200" b="1" dirty="0">
                <a:solidFill>
                  <a:srgbClr val="000000"/>
                </a:solidFill>
              </a:rPr>
              <a:t> from the PS?</a:t>
            </a:r>
          </a:p>
        </p:txBody>
      </p:sp>
      <p:sp>
        <p:nvSpPr>
          <p:cNvPr id="575494" name="AutoShape 6"/>
          <p:cNvSpPr>
            <a:spLocks noChangeArrowheads="1"/>
          </p:cNvSpPr>
          <p:nvPr/>
        </p:nvSpPr>
        <p:spPr bwMode="auto">
          <a:xfrm>
            <a:off x="6582508" y="4084638"/>
            <a:ext cx="1445876" cy="304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pic>
        <p:nvPicPr>
          <p:cNvPr id="575495" name="Picture 7" descr="PSExtractionProcedureCoa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7" y="1828800"/>
            <a:ext cx="4431323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5496" name="AutoShape 8"/>
          <p:cNvSpPr>
            <a:spLocks noChangeArrowheads="1"/>
          </p:cNvSpPr>
          <p:nvPr/>
        </p:nvSpPr>
        <p:spPr bwMode="auto">
          <a:xfrm flipV="1">
            <a:off x="6119446" y="2057400"/>
            <a:ext cx="2629018" cy="533400"/>
          </a:xfrm>
          <a:prstGeom prst="wedgeEllipseCallout">
            <a:avLst>
              <a:gd name="adj1" fmla="val -54764"/>
              <a:gd name="adj2" fmla="val 65472"/>
            </a:avLst>
          </a:prstGeom>
          <a:solidFill>
            <a:srgbClr val="C0C0C0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</a:rPr>
              <a:t>80 MHz (</a:t>
            </a:r>
            <a:r>
              <a:rPr lang="en-US" b="1" dirty="0" smtClean="0">
                <a:solidFill>
                  <a:srgbClr val="0000FF"/>
                </a:solidFill>
              </a:rPr>
              <a:t>h= </a:t>
            </a:r>
            <a:r>
              <a:rPr lang="en-US" b="1" dirty="0">
                <a:solidFill>
                  <a:srgbClr val="0000FF"/>
                </a:solidFill>
              </a:rPr>
              <a:t>168)</a:t>
            </a:r>
          </a:p>
        </p:txBody>
      </p:sp>
      <p:sp>
        <p:nvSpPr>
          <p:cNvPr id="575497" name="AutoShape 9"/>
          <p:cNvSpPr>
            <a:spLocks noChangeArrowheads="1"/>
          </p:cNvSpPr>
          <p:nvPr/>
        </p:nvSpPr>
        <p:spPr bwMode="auto">
          <a:xfrm flipV="1">
            <a:off x="6119446" y="3200400"/>
            <a:ext cx="2461846" cy="533400"/>
          </a:xfrm>
          <a:prstGeom prst="wedgeEllipseCallout">
            <a:avLst>
              <a:gd name="adj1" fmla="val -54764"/>
              <a:gd name="adj2" fmla="val 65472"/>
            </a:avLst>
          </a:prstGeom>
          <a:solidFill>
            <a:srgbClr val="C0C0C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40 MHz (</a:t>
            </a:r>
            <a:r>
              <a:rPr lang="en-US" b="1" dirty="0" smtClean="0">
                <a:solidFill>
                  <a:srgbClr val="FF0000"/>
                </a:solidFill>
              </a:rPr>
              <a:t>h= </a:t>
            </a:r>
            <a:r>
              <a:rPr lang="en-US" b="1" dirty="0">
                <a:solidFill>
                  <a:srgbClr val="FF0000"/>
                </a:solidFill>
              </a:rPr>
              <a:t>84)</a:t>
            </a:r>
          </a:p>
        </p:txBody>
      </p:sp>
      <p:sp>
        <p:nvSpPr>
          <p:cNvPr id="575498" name="Line 10"/>
          <p:cNvSpPr>
            <a:spLocks noChangeShapeType="1"/>
          </p:cNvSpPr>
          <p:nvPr/>
        </p:nvSpPr>
        <p:spPr bwMode="auto">
          <a:xfrm>
            <a:off x="2743202" y="3200404"/>
            <a:ext cx="8792" cy="823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499" name="Line 11"/>
          <p:cNvSpPr>
            <a:spLocks noChangeShapeType="1"/>
          </p:cNvSpPr>
          <p:nvPr/>
        </p:nvSpPr>
        <p:spPr bwMode="auto">
          <a:xfrm>
            <a:off x="5064369" y="3505200"/>
            <a:ext cx="562708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500" name="Text Box 12"/>
          <p:cNvSpPr txBox="1">
            <a:spLocks noChangeArrowheads="1"/>
          </p:cNvSpPr>
          <p:nvPr/>
        </p:nvSpPr>
        <p:spPr bwMode="auto">
          <a:xfrm>
            <a:off x="2391510" y="2909890"/>
            <a:ext cx="11254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b="1">
                <a:solidFill>
                  <a:srgbClr val="000000"/>
                </a:solidFill>
              </a:rPr>
              <a:t> = 14 ns</a:t>
            </a:r>
            <a:endParaRPr lang="en-US" b="1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575501" name="Text Box 13"/>
          <p:cNvSpPr txBox="1">
            <a:spLocks noChangeArrowheads="1"/>
          </p:cNvSpPr>
          <p:nvPr/>
        </p:nvSpPr>
        <p:spPr bwMode="auto">
          <a:xfrm>
            <a:off x="4501664" y="3200405"/>
            <a:ext cx="112541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11 ns</a:t>
            </a:r>
            <a:endParaRPr lang="en-US" b="1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575502" name="Line 14"/>
          <p:cNvSpPr>
            <a:spLocks noChangeShapeType="1"/>
          </p:cNvSpPr>
          <p:nvPr/>
        </p:nvSpPr>
        <p:spPr bwMode="auto">
          <a:xfrm flipV="1">
            <a:off x="5275385" y="1981200"/>
            <a:ext cx="422031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503" name="Text Box 15"/>
          <p:cNvSpPr txBox="1">
            <a:spLocks noChangeArrowheads="1"/>
          </p:cNvSpPr>
          <p:nvPr/>
        </p:nvSpPr>
        <p:spPr bwMode="auto">
          <a:xfrm>
            <a:off x="4642341" y="2286005"/>
            <a:ext cx="112541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4 ns</a:t>
            </a:r>
            <a:endParaRPr lang="en-US" b="1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575504" name="Line 16"/>
          <p:cNvSpPr>
            <a:spLocks noChangeShapeType="1"/>
          </p:cNvSpPr>
          <p:nvPr/>
        </p:nvSpPr>
        <p:spPr bwMode="auto">
          <a:xfrm>
            <a:off x="4712677" y="51816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505" name="Line 17"/>
          <p:cNvSpPr>
            <a:spLocks noChangeShapeType="1"/>
          </p:cNvSpPr>
          <p:nvPr/>
        </p:nvSpPr>
        <p:spPr bwMode="auto">
          <a:xfrm flipH="1">
            <a:off x="2787164" y="5181600"/>
            <a:ext cx="94077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506" name="Text Box 18"/>
          <p:cNvSpPr txBox="1">
            <a:spLocks noChangeArrowheads="1"/>
          </p:cNvSpPr>
          <p:nvPr/>
        </p:nvSpPr>
        <p:spPr bwMode="auto">
          <a:xfrm>
            <a:off x="3446585" y="4876801"/>
            <a:ext cx="15474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900" b="1">
                <a:solidFill>
                  <a:srgbClr val="000000"/>
                </a:solidFill>
              </a:rPr>
              <a:t>Adiabatic shortening</a:t>
            </a:r>
          </a:p>
        </p:txBody>
      </p:sp>
      <p:sp>
        <p:nvSpPr>
          <p:cNvPr id="575507" name="Line 19"/>
          <p:cNvSpPr>
            <a:spLocks noChangeShapeType="1"/>
          </p:cNvSpPr>
          <p:nvPr/>
        </p:nvSpPr>
        <p:spPr bwMode="auto">
          <a:xfrm>
            <a:off x="5654920" y="43434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508" name="Line 20"/>
          <p:cNvSpPr>
            <a:spLocks noChangeShapeType="1"/>
          </p:cNvSpPr>
          <p:nvPr/>
        </p:nvSpPr>
        <p:spPr bwMode="auto">
          <a:xfrm flipH="1" flipV="1">
            <a:off x="5678366" y="5181600"/>
            <a:ext cx="35169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509" name="Text Box 21"/>
          <p:cNvSpPr txBox="1">
            <a:spLocks noChangeArrowheads="1"/>
          </p:cNvSpPr>
          <p:nvPr/>
        </p:nvSpPr>
        <p:spPr bwMode="auto">
          <a:xfrm>
            <a:off x="5654920" y="4846639"/>
            <a:ext cx="15474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900" b="1">
                <a:solidFill>
                  <a:srgbClr val="000000"/>
                </a:solidFill>
              </a:rPr>
              <a:t>Bunch rotation</a:t>
            </a:r>
          </a:p>
        </p:txBody>
      </p:sp>
      <p:sp>
        <p:nvSpPr>
          <p:cNvPr id="575510" name="Line 22"/>
          <p:cNvSpPr>
            <a:spLocks noChangeShapeType="1"/>
          </p:cNvSpPr>
          <p:nvPr/>
        </p:nvSpPr>
        <p:spPr bwMode="auto">
          <a:xfrm rot="10800000" flipH="1" flipV="1">
            <a:off x="6822831" y="5181600"/>
            <a:ext cx="35169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511" name="Line 23"/>
          <p:cNvSpPr>
            <a:spLocks noChangeShapeType="1"/>
          </p:cNvSpPr>
          <p:nvPr/>
        </p:nvSpPr>
        <p:spPr bwMode="auto">
          <a:xfrm flipV="1">
            <a:off x="7202366" y="5029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512" name="Line 24"/>
          <p:cNvSpPr>
            <a:spLocks noChangeShapeType="1"/>
          </p:cNvSpPr>
          <p:nvPr/>
        </p:nvSpPr>
        <p:spPr bwMode="auto">
          <a:xfrm flipH="1" flipV="1">
            <a:off x="5782408" y="4340230"/>
            <a:ext cx="1418492" cy="695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513" name="Line 25"/>
          <p:cNvSpPr>
            <a:spLocks noChangeShapeType="1"/>
          </p:cNvSpPr>
          <p:nvPr/>
        </p:nvSpPr>
        <p:spPr bwMode="auto">
          <a:xfrm>
            <a:off x="2763715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514" name="Line 26"/>
          <p:cNvSpPr>
            <a:spLocks noChangeShapeType="1"/>
          </p:cNvSpPr>
          <p:nvPr/>
        </p:nvSpPr>
        <p:spPr bwMode="auto">
          <a:xfrm>
            <a:off x="2250831" y="5181600"/>
            <a:ext cx="489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515" name="Text Box 27"/>
          <p:cNvSpPr txBox="1">
            <a:spLocks noChangeArrowheads="1"/>
          </p:cNvSpPr>
          <p:nvPr/>
        </p:nvSpPr>
        <p:spPr bwMode="auto">
          <a:xfrm>
            <a:off x="1055077" y="4846639"/>
            <a:ext cx="15474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900" b="1">
                <a:solidFill>
                  <a:srgbClr val="000000"/>
                </a:solidFill>
              </a:rPr>
              <a:t>Bunch splittings</a:t>
            </a:r>
          </a:p>
        </p:txBody>
      </p:sp>
      <p:sp>
        <p:nvSpPr>
          <p:cNvPr id="575516" name="Line 28"/>
          <p:cNvSpPr>
            <a:spLocks noChangeShapeType="1"/>
          </p:cNvSpPr>
          <p:nvPr/>
        </p:nvSpPr>
        <p:spPr bwMode="auto">
          <a:xfrm rot="10800000" flipH="1" flipV="1">
            <a:off x="7197969" y="4419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517" name="Text Box 29"/>
          <p:cNvSpPr txBox="1">
            <a:spLocks noChangeArrowheads="1"/>
          </p:cNvSpPr>
          <p:nvPr/>
        </p:nvSpPr>
        <p:spPr bwMode="auto">
          <a:xfrm>
            <a:off x="6611814" y="4038602"/>
            <a:ext cx="134456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</a:rPr>
              <a:t>Extraction</a:t>
            </a:r>
          </a:p>
        </p:txBody>
      </p:sp>
      <p:sp>
        <p:nvSpPr>
          <p:cNvPr id="575518" name="AutoShape 30"/>
          <p:cNvSpPr>
            <a:spLocks noChangeArrowheads="1"/>
          </p:cNvSpPr>
          <p:nvPr/>
        </p:nvSpPr>
        <p:spPr bwMode="auto">
          <a:xfrm>
            <a:off x="1055079" y="1752600"/>
            <a:ext cx="7807569" cy="39624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575519" name="Rectangle 31"/>
          <p:cNvSpPr>
            <a:spLocks noChangeArrowheads="1"/>
          </p:cNvSpPr>
          <p:nvPr/>
        </p:nvSpPr>
        <p:spPr bwMode="auto">
          <a:xfrm>
            <a:off x="1055079" y="6172200"/>
            <a:ext cx="7807569" cy="457200"/>
          </a:xfrm>
          <a:prstGeom prst="rect">
            <a:avLst/>
          </a:prstGeom>
          <a:solidFill>
            <a:srgbClr val="CDE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200" b="1">
                <a:solidFill>
                  <a:srgbClr val="000000"/>
                </a:solidFill>
              </a:rPr>
              <a:t>…and lots of other things: Extraction bump, synchronization, etc.</a:t>
            </a:r>
          </a:p>
        </p:txBody>
      </p:sp>
      <p:sp>
        <p:nvSpPr>
          <p:cNvPr id="575523" name="Line 35"/>
          <p:cNvSpPr>
            <a:spLocks noChangeShapeType="1"/>
          </p:cNvSpPr>
          <p:nvPr/>
        </p:nvSpPr>
        <p:spPr bwMode="auto">
          <a:xfrm rot="10800000">
            <a:off x="5814646" y="3660775"/>
            <a:ext cx="797169" cy="377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3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2240" y="6525344"/>
            <a:ext cx="213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Heiko</a:t>
            </a:r>
            <a:r>
              <a:rPr lang="en-GB" dirty="0" smtClean="0"/>
              <a:t> </a:t>
            </a:r>
            <a:r>
              <a:rPr lang="en-GB" dirty="0" err="1" smtClean="0"/>
              <a:t>Damerau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5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RF cycle – 40 MHz cavity ramp and added flat top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1552" r="82500" b="52060"/>
          <a:stretch/>
        </p:blipFill>
        <p:spPr>
          <a:xfrm>
            <a:off x="1547664" y="1484784"/>
            <a:ext cx="6294512" cy="4625118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7" t="14833" r="9068" b="59442"/>
          <a:stretch/>
        </p:blipFill>
        <p:spPr>
          <a:xfrm>
            <a:off x="1331640" y="1484784"/>
            <a:ext cx="6840760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6093296"/>
            <a:ext cx="4824536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RF cavity 40 MHz: measured RF Voltage ramp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0181" y="1628800"/>
            <a:ext cx="233608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-- RF 40 MHz cavity</a:t>
            </a:r>
          </a:p>
          <a:p>
            <a:r>
              <a:rPr lang="en-GB" dirty="0" smtClean="0">
                <a:solidFill>
                  <a:srgbClr val="CC00CC"/>
                </a:solidFill>
              </a:rPr>
              <a:t>-- extraction bump</a:t>
            </a:r>
            <a:endParaRPr lang="en-GB" dirty="0">
              <a:solidFill>
                <a:srgbClr val="CC00CC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527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Measured beam at 4 different times on flat top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13944" r="82499" b="57843"/>
          <a:stretch/>
        </p:blipFill>
        <p:spPr>
          <a:xfrm>
            <a:off x="1331640" y="2632272"/>
            <a:ext cx="6295074" cy="2812952"/>
          </a:xfrm>
        </p:spPr>
      </p:pic>
      <p:sp>
        <p:nvSpPr>
          <p:cNvPr id="6" name="Down Arrow 5"/>
          <p:cNvSpPr/>
          <p:nvPr/>
        </p:nvSpPr>
        <p:spPr>
          <a:xfrm>
            <a:off x="5940152" y="1984200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8881754">
            <a:off x="5628344" y="99449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2419 </a:t>
            </a:r>
            <a:r>
              <a:rPr lang="en-GB" dirty="0" err="1" smtClean="0">
                <a:solidFill>
                  <a:srgbClr val="002060"/>
                </a:solidFill>
              </a:rPr>
              <a:t>ms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156176" y="1988840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8881754">
            <a:off x="5988384" y="99449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2426 </a:t>
            </a:r>
            <a:r>
              <a:rPr lang="en-GB" dirty="0" err="1" smtClean="0">
                <a:solidFill>
                  <a:srgbClr val="002060"/>
                </a:solidFill>
              </a:rPr>
              <a:t>ms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372200" y="1984200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 rot="18881754">
            <a:off x="6287599" y="99449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2436 </a:t>
            </a:r>
            <a:r>
              <a:rPr lang="en-GB" dirty="0" err="1" smtClean="0">
                <a:solidFill>
                  <a:srgbClr val="002060"/>
                </a:solidFill>
              </a:rPr>
              <a:t>ms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516216" y="1984200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8881754">
            <a:off x="6612000" y="99449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2446 </a:t>
            </a:r>
            <a:r>
              <a:rPr lang="en-GB" dirty="0" err="1" smtClean="0">
                <a:solidFill>
                  <a:srgbClr val="002060"/>
                </a:solidFill>
              </a:rPr>
              <a:t>ms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17008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LHC 25 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7864" y="2772389"/>
            <a:ext cx="184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RF ramp to 100kV</a:t>
            </a:r>
            <a:endParaRPr lang="en-GB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5189220" y="2957055"/>
            <a:ext cx="723498" cy="324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99792" y="2199271"/>
            <a:ext cx="251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RF ramp END at 2419 </a:t>
            </a:r>
            <a:r>
              <a:rPr lang="en-GB" dirty="0" err="1" smtClean="0"/>
              <a:t>ms</a:t>
            </a:r>
            <a:endParaRPr lang="en-GB" dirty="0"/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>
            <a:off x="5216654" y="2383937"/>
            <a:ext cx="723498" cy="324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31640" y="5661248"/>
            <a:ext cx="4824536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RF cavity 40 MHz: measured RF Voltage ramp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0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2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077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Instability measurements at longer flat </a:t>
            </a:r>
            <a:r>
              <a:rPr lang="en-GB" dirty="0"/>
              <a:t>t</a:t>
            </a:r>
            <a:r>
              <a:rPr lang="en-GB" dirty="0" smtClean="0"/>
              <a:t>op – Preview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108468"/>
              </p:ext>
            </p:extLst>
          </p:nvPr>
        </p:nvGraphicFramePr>
        <p:xfrm>
          <a:off x="467544" y="1988839"/>
          <a:ext cx="8496945" cy="2443337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156070"/>
                <a:gridCol w="1486945"/>
                <a:gridCol w="1709986"/>
                <a:gridCol w="1635639"/>
                <a:gridCol w="1508305"/>
              </a:tblGrid>
              <a:tr h="648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2419 </a:t>
                      </a:r>
                      <a:r>
                        <a:rPr lang="en-GB" sz="2200" dirty="0" err="1" smtClean="0"/>
                        <a:t>ms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2426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ms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2436 </a:t>
                      </a:r>
                      <a:r>
                        <a:rPr lang="en-GB" sz="2200" dirty="0" err="1" smtClean="0"/>
                        <a:t>ms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2446 </a:t>
                      </a:r>
                      <a:r>
                        <a:rPr lang="en-GB" sz="2200" dirty="0" err="1" smtClean="0"/>
                        <a:t>ms</a:t>
                      </a:r>
                      <a:endParaRPr lang="en-GB" sz="2200" dirty="0"/>
                    </a:p>
                  </a:txBody>
                  <a:tcPr/>
                </a:tc>
              </a:tr>
              <a:tr h="897632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1.15</a:t>
                      </a:r>
                      <a:r>
                        <a:rPr lang="en-GB" sz="2200" baseline="0" dirty="0" smtClean="0"/>
                        <a:t> x 10</a:t>
                      </a:r>
                      <a:r>
                        <a:rPr lang="en-GB" sz="2200" baseline="30000" dirty="0" smtClean="0"/>
                        <a:t>11</a:t>
                      </a:r>
                      <a:r>
                        <a:rPr lang="en-GB" sz="2200" dirty="0" smtClean="0"/>
                        <a:t> ppb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</a:tr>
              <a:tr h="897632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0.6 </a:t>
                      </a:r>
                      <a:r>
                        <a:rPr lang="en-GB" sz="2200" baseline="0" dirty="0" smtClean="0"/>
                        <a:t>x 10</a:t>
                      </a:r>
                      <a:r>
                        <a:rPr lang="en-GB" sz="2200" baseline="30000" dirty="0" smtClean="0"/>
                        <a:t>11</a:t>
                      </a:r>
                      <a:r>
                        <a:rPr lang="en-GB" sz="2200" dirty="0" smtClean="0"/>
                        <a:t> ppb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smtClean="0"/>
                        <a:t>slightly unstable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UNSTABLE</a:t>
                      </a:r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613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fill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1" t="11149" r="36580" b="35046"/>
          <a:stretch/>
        </p:blipFill>
        <p:spPr>
          <a:xfrm>
            <a:off x="1907704" y="1844824"/>
            <a:ext cx="5760640" cy="4134433"/>
          </a:xfrm>
        </p:spPr>
      </p:pic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99592" y="6495281"/>
            <a:ext cx="2133600" cy="365125"/>
          </a:xfrm>
        </p:spPr>
        <p:txBody>
          <a:bodyPr/>
          <a:lstStyle/>
          <a:p>
            <a:r>
              <a:rPr lang="en-GB" dirty="0" smtClean="0"/>
              <a:t>27/06/2012</a:t>
            </a:r>
            <a:endParaRPr lang="en-GB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63888" y="6520259"/>
            <a:ext cx="2895600" cy="365125"/>
          </a:xfrm>
        </p:spPr>
        <p:txBody>
          <a:bodyPr/>
          <a:lstStyle/>
          <a:p>
            <a:r>
              <a:rPr lang="en-GB" sz="1600" dirty="0" smtClean="0"/>
              <a:t>Mauro Pivi, ICE meeting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028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1241</Words>
  <Application>Microsoft Office PowerPoint</Application>
  <PresentationFormat>On-screen Show (4:3)</PresentationFormat>
  <Paragraphs>302</Paragraphs>
  <Slides>27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Leere Präsentation</vt:lpstr>
      <vt:lpstr>PS (electron cloud?!) instability at flat top</vt:lpstr>
      <vt:lpstr>Previous Work</vt:lpstr>
      <vt:lpstr>LHC beam, 25 ns bunch spacing</vt:lpstr>
      <vt:lpstr>Nominal RF cycle</vt:lpstr>
      <vt:lpstr>PowerPoint Presentation</vt:lpstr>
      <vt:lpstr>RF cycle – 40 MHz cavity ramp and added flat top</vt:lpstr>
      <vt:lpstr>Measured beam at 4 different times on flat top</vt:lpstr>
      <vt:lpstr>Instability measurements at longer flat top – Preview</vt:lpstr>
      <vt:lpstr>Beam fill</vt:lpstr>
      <vt:lpstr>Measurement at end of RF ramp –   low bam intensity</vt:lpstr>
      <vt:lpstr>Measurement along flat top –           Low beam intensity</vt:lpstr>
      <vt:lpstr>Measurement along flat top –           Nominal beam intensity</vt:lpstr>
      <vt:lpstr>Measurement along flat top –           nominal beam intensity: Closer look</vt:lpstr>
      <vt:lpstr>Measurement along flat top –           nominal beam intensity: Closer look</vt:lpstr>
      <vt:lpstr>Transverse beam profile</vt:lpstr>
      <vt:lpstr>PowerPoint Presentation</vt:lpstr>
      <vt:lpstr>Instability measurements at longer flat top – Summary so far</vt:lpstr>
      <vt:lpstr>Following MD</vt:lpstr>
      <vt:lpstr>Re-established nominal RF cycle - measuring just before extraction</vt:lpstr>
      <vt:lpstr>Re-established nominal RF cycle - measuring just before extraction</vt:lpstr>
      <vt:lpstr>Re-established nominal RF cycle - measuring just before extraction</vt:lpstr>
      <vt:lpstr>Re-established nominal RF cycle - measuring just before extraction</vt:lpstr>
      <vt:lpstr>Re-established nominal RF cycle - measuring just before extraction</vt:lpstr>
      <vt:lpstr>Future Plan</vt:lpstr>
      <vt:lpstr>Medium- and Long-Term Plan</vt:lpstr>
      <vt:lpstr>Summary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Cps Operations</dc:creator>
  <cp:lastModifiedBy>Mauro Pivi</cp:lastModifiedBy>
  <cp:revision>95</cp:revision>
  <dcterms:created xsi:type="dcterms:W3CDTF">2012-06-04T15:37:41Z</dcterms:created>
  <dcterms:modified xsi:type="dcterms:W3CDTF">2012-06-27T06:41:32Z</dcterms:modified>
</cp:coreProperties>
</file>