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07" r:id="rId2"/>
    <p:sldId id="608" r:id="rId3"/>
    <p:sldId id="611" r:id="rId4"/>
    <p:sldId id="606" r:id="rId5"/>
    <p:sldId id="609" r:id="rId6"/>
    <p:sldId id="610" r:id="rId7"/>
  </p:sldIdLst>
  <p:sldSz cx="9906000" cy="6858000" type="A4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0000"/>
    <a:srgbClr val="99CCFF"/>
    <a:srgbClr val="000000"/>
    <a:srgbClr val="66CCFF"/>
    <a:srgbClr val="FFFF00"/>
    <a:srgbClr val="394994"/>
    <a:srgbClr val="F0F0FF"/>
    <a:srgbClr val="FFFF99"/>
    <a:srgbClr val="000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786" autoAdjust="0"/>
  </p:normalViewPr>
  <p:slideViewPr>
    <p:cSldViewPr>
      <p:cViewPr varScale="1">
        <p:scale>
          <a:sx n="78" d="100"/>
          <a:sy n="78" d="100"/>
        </p:scale>
        <p:origin x="-210" y="-96"/>
      </p:cViewPr>
      <p:guideLst>
        <p:guide orient="horz" pos="96"/>
        <p:guide pos="240"/>
        <p:guide pos="600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94" y="-102"/>
      </p:cViewPr>
      <p:guideLst>
        <p:guide orient="horz" pos="287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612" cy="4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ctr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815" y="1"/>
            <a:ext cx="2950612" cy="4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ctr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98531"/>
            <a:ext cx="2950612" cy="4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b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815" y="8698531"/>
            <a:ext cx="2950612" cy="4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b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295DDF75-4B78-42A7-A7F3-A2F25A7BB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091" y="0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7388"/>
            <a:ext cx="4956175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2" y="4341842"/>
            <a:ext cx="5029637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6651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b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091" y="8686651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b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C38E55B4-A633-4C51-AE8F-B8C1C12B8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D66A-AD58-44BF-A60D-6AB68902E32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54588" cy="34321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2DB60-C0C5-4906-8575-78C0FEA7264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54588" cy="34321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50218-621A-4D49-BD38-8BDD5FC8A5FD}" type="slidenum">
              <a:rPr lang="en-GB"/>
              <a:pPr/>
              <a:t>4</a:t>
            </a:fld>
            <a:endParaRPr lang="en-GB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50218-621A-4D49-BD38-8BDD5FC8A5FD}" type="slidenum">
              <a:rPr lang="en-GB"/>
              <a:pPr/>
              <a:t>5</a:t>
            </a:fld>
            <a:endParaRPr lang="en-GB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54B4-384A-4F8D-BF73-B2E43D706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B9CB-01BA-45A1-9B2B-B86ADA9E6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7D2D-B4BC-4C1B-8498-0E19873D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5AAC-56DC-4B0D-8B15-70719D54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76B-4FB4-45C0-A0AB-54BCB985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275A-7176-4588-8699-BFC25A3B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9700-CC28-4C0C-BD28-C001C1B2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3B3-3C69-4060-9337-111886CB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3FDB-164F-47D2-AF74-C20F687C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DC77-D86A-4C98-ADA9-720DF058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9D20-A2B0-49FD-943B-4387921C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Textformat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7350" y="77788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D6C6FAF-C048-40CE-A114-BFA3CF40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Heiko\CPS\2012-01_LHCBeamSlides\LHC25\foursplitb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64400"/>
            <a:ext cx="3227077" cy="3146400"/>
          </a:xfrm>
          <a:prstGeom prst="rect">
            <a:avLst/>
          </a:prstGeom>
          <a:noFill/>
        </p:spPr>
      </p:pic>
      <p:pic>
        <p:nvPicPr>
          <p:cNvPr id="9217" name="Picture 1" descr="C:\Heiko\CPS\2012-01_LHCBeamSlides\LHC25\inj2al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600" y="3168000"/>
            <a:ext cx="3204923" cy="3124800"/>
          </a:xfrm>
          <a:prstGeom prst="rect">
            <a:avLst/>
          </a:prstGeom>
          <a:noFill/>
        </p:spPr>
      </p:pic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6350" y="77788"/>
            <a:ext cx="552450" cy="304800"/>
          </a:xfrm>
          <a:noFill/>
        </p:spPr>
        <p:txBody>
          <a:bodyPr/>
          <a:lstStyle/>
          <a:p>
            <a:fld id="{533DFB96-2B6C-4CC8-AFA3-83C115933455}" type="slidenum">
              <a:rPr lang="en-US" smtClean="0">
                <a:latin typeface="Constantia" pitchFamily="18" charset="0"/>
              </a:rPr>
              <a:pPr/>
              <a:t>1</a:t>
            </a:fld>
            <a:endParaRPr lang="en-US" smtClean="0">
              <a:latin typeface="Constantia" pitchFamily="18" charset="0"/>
            </a:endParaRPr>
          </a:p>
        </p:txBody>
      </p:sp>
      <p:pic>
        <p:nvPicPr>
          <p:cNvPr id="10245" name="Picture 27" descr="LHC25cycle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2819400"/>
            <a:ext cx="35702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>
                <a:latin typeface="Constantia" pitchFamily="18" charset="0"/>
              </a:rPr>
              <a:t>Triple splitting after 2</a:t>
            </a:r>
            <a:r>
              <a:rPr lang="en-US" sz="1700" b="1" baseline="30000" dirty="0">
                <a:latin typeface="Constantia" pitchFamily="18" charset="0"/>
              </a:rPr>
              <a:t>nd</a:t>
            </a:r>
            <a:r>
              <a:rPr lang="en-US" sz="1700" b="1" dirty="0">
                <a:latin typeface="Constantia" pitchFamily="18" charset="0"/>
              </a:rPr>
              <a:t> injection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67388" y="2819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700" b="1" dirty="0">
                <a:latin typeface="Constantia" pitchFamily="18" charset="0"/>
              </a:rPr>
              <a:t>Split in four at flat top energy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-5400000">
            <a:off x="74604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Constantia" pitchFamily="18" charset="0"/>
              </a:rPr>
              <a:t>26 GeV/c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-5400000">
            <a:off x="35742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Constantia" pitchFamily="18" charset="0"/>
              </a:rPr>
              <a:t>1.4 GeV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5400000">
            <a:off x="914400" y="53340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-5400000">
            <a:off x="69057" y="4202569"/>
            <a:ext cx="1828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 dirty="0">
                <a:latin typeface="Constantia" pitchFamily="18" charset="0"/>
              </a:rPr>
              <a:t>2</a:t>
            </a:r>
            <a:r>
              <a:rPr lang="en-US" sz="2200" b="1" baseline="30000" dirty="0">
                <a:latin typeface="Constantia" pitchFamily="18" charset="0"/>
              </a:rPr>
              <a:t>nd</a:t>
            </a:r>
            <a:r>
              <a:rPr lang="en-US" sz="2200" b="1" dirty="0">
                <a:latin typeface="Constantia" pitchFamily="18" charset="0"/>
              </a:rPr>
              <a:t> injection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" y="762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Constantia" pitchFamily="18" charset="0"/>
              </a:rPr>
              <a:t>The </a:t>
            </a:r>
            <a:r>
              <a:rPr lang="en-GB" sz="3600" b="1" dirty="0" smtClean="0">
                <a:solidFill>
                  <a:schemeClr val="tx2"/>
                </a:solidFill>
                <a:latin typeface="Constantia" pitchFamily="18" charset="0"/>
              </a:rPr>
              <a:t>LHC25ns </a:t>
            </a:r>
            <a:r>
              <a:rPr lang="en-GB" sz="3600" b="1" dirty="0">
                <a:solidFill>
                  <a:schemeClr val="tx2"/>
                </a:solidFill>
                <a:latin typeface="Constantia" pitchFamily="18" charset="0"/>
              </a:rPr>
              <a:t>cycle in the PS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85800" y="6324600"/>
            <a:ext cx="86106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algn="l">
              <a:spcBef>
                <a:spcPct val="20000"/>
              </a:spcBef>
              <a:buFont typeface="Times New Roman" pitchFamily="18" charset="0"/>
              <a:buNone/>
            </a:pPr>
            <a:r>
              <a:rPr lang="en-GB" b="1" dirty="0">
                <a:latin typeface="Constantia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en-GB" b="1" dirty="0">
                <a:latin typeface="Constantia" pitchFamily="18" charset="0"/>
                <a:sym typeface="Wingdings" pitchFamily="2" charset="2"/>
              </a:rPr>
              <a:t> </a:t>
            </a:r>
            <a:r>
              <a:rPr lang="en-GB" sz="2200" b="1" dirty="0">
                <a:latin typeface="Constantia" pitchFamily="18" charset="0"/>
                <a:sym typeface="Wingdings" pitchFamily="2" charset="2"/>
              </a:rPr>
              <a:t>Each bunch from the Booster divided by 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12 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sz="22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 × 3 × 2 × 2 = 72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276600" y="13557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7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00800" y="739775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Constantia" pitchFamily="18" charset="0"/>
              </a:rPr>
              <a:t>Eject 72 bunches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 rot="-5400000">
            <a:off x="8275638" y="90328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onstantia" pitchFamily="18" charset="0"/>
              </a:rPr>
              <a:t>(sketched)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143000" y="838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Constantia" pitchFamily="18" charset="0"/>
              </a:rPr>
              <a:t>Inject 4+2 bunches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rot="10800000" flipV="1">
            <a:off x="4570413" y="941388"/>
            <a:ext cx="0" cy="387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341813" y="560388"/>
            <a:ext cx="533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Symbol" pitchFamily="18" charset="2"/>
              </a:rPr>
              <a:t>g</a:t>
            </a:r>
            <a:r>
              <a:rPr lang="en-US" sz="2100" b="1" baseline="-25000" dirty="0" err="1">
                <a:latin typeface="Constantia" pitchFamily="18" charset="0"/>
              </a:rPr>
              <a:t>tr</a:t>
            </a:r>
            <a:endParaRPr lang="en-US" sz="2100" b="1" baseline="-25000" dirty="0">
              <a:latin typeface="Constantia" pitchFamily="18" charset="0"/>
            </a:endParaRP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002056" y="12954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onstantia" pitchFamily="18" charset="0"/>
              </a:rPr>
              <a:t>Controlled blow-ups</a:t>
            </a:r>
            <a:endParaRPr lang="en-US" sz="16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 flipV="1">
            <a:off x="3124200" y="1219200"/>
            <a:ext cx="990600" cy="1524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 rot="-5400000">
            <a:off x="5989638" y="17827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84</a:t>
            </a:r>
          </a:p>
        </p:txBody>
      </p:sp>
      <p:sp>
        <p:nvSpPr>
          <p:cNvPr id="10263" name="Line 24"/>
          <p:cNvSpPr>
            <a:spLocks noChangeShapeType="1"/>
          </p:cNvSpPr>
          <p:nvPr/>
        </p:nvSpPr>
        <p:spPr bwMode="auto">
          <a:xfrm flipH="1">
            <a:off x="6400800" y="1055688"/>
            <a:ext cx="274638" cy="255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4136682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21</a:t>
            </a:r>
          </a:p>
        </p:txBody>
      </p:sp>
      <p:sp>
        <p:nvSpPr>
          <p:cNvPr id="10267" name="AutoShape 31"/>
          <p:cNvSpPr>
            <a:spLocks noChangeArrowheads="1"/>
          </p:cNvSpPr>
          <p:nvPr/>
        </p:nvSpPr>
        <p:spPr bwMode="auto">
          <a:xfrm>
            <a:off x="4049713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8" name="AutoShape 32"/>
          <p:cNvSpPr>
            <a:spLocks noChangeArrowheads="1"/>
          </p:cNvSpPr>
          <p:nvPr/>
        </p:nvSpPr>
        <p:spPr bwMode="auto">
          <a:xfrm>
            <a:off x="5562600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18828842">
            <a:off x="4525407" y="1389031"/>
            <a:ext cx="1403155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867401" y="820094"/>
            <a:ext cx="609600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572000" y="1752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nstantia" pitchFamily="18" charset="0"/>
              </a:rPr>
              <a:t>Instability</a:t>
            </a:r>
            <a:endParaRPr lang="en-US" sz="1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rot="10800000">
            <a:off x="5257798" y="1524000"/>
            <a:ext cx="457201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rot="10800000" flipH="1">
            <a:off x="5867400" y="941558"/>
            <a:ext cx="304799" cy="88724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C:\Heiko\CPS\2010-03_LHCBeamCycleSlides\LHC_MD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800" y="532800"/>
            <a:ext cx="8430321" cy="2462400"/>
          </a:xfrm>
          <a:prstGeom prst="rect">
            <a:avLst/>
          </a:prstGeom>
          <a:noFill/>
        </p:spPr>
      </p:pic>
      <p:pic>
        <p:nvPicPr>
          <p:cNvPr id="7170" name="Picture 2" descr="C:\Heiko\CPS\2012-01_LHCBeamSlides\LHC50\inj2al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608" y="3147992"/>
            <a:ext cx="3249231" cy="3168000"/>
          </a:xfrm>
          <a:prstGeom prst="rect">
            <a:avLst/>
          </a:prstGeom>
          <a:noFill/>
        </p:spPr>
      </p:pic>
      <p:pic>
        <p:nvPicPr>
          <p:cNvPr id="7169" name="Picture 1" descr="C:\Heiko\CPS\2012-01_LHCBeamSlides\LHC50\twosplitb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816" y="3153600"/>
            <a:ext cx="3234462" cy="3153600"/>
          </a:xfrm>
          <a:prstGeom prst="rect">
            <a:avLst/>
          </a:prstGeom>
          <a:noFill/>
        </p:spPr>
      </p:pic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6350" y="77788"/>
            <a:ext cx="552450" cy="304800"/>
          </a:xfrm>
          <a:noFill/>
        </p:spPr>
        <p:txBody>
          <a:bodyPr/>
          <a:lstStyle/>
          <a:p>
            <a:fld id="{CD1E265C-399C-4EE8-AFD2-8596067BF41B}" type="slidenum">
              <a:rPr lang="en-US" smtClean="0">
                <a:latin typeface="Constantia" pitchFamily="18" charset="0"/>
              </a:rPr>
              <a:pPr/>
              <a:t>2</a:t>
            </a:fld>
            <a:endParaRPr lang="en-US" smtClean="0">
              <a:latin typeface="Constantia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754988" y="2819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700" b="1" dirty="0">
                <a:latin typeface="Constantia" pitchFamily="18" charset="0"/>
              </a:rPr>
              <a:t>Split in two at flat top energy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19200" y="838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Constantia" pitchFamily="18" charset="0"/>
              </a:rPr>
              <a:t>Inject </a:t>
            </a:r>
            <a:r>
              <a:rPr lang="en-US" sz="1800" b="1" dirty="0" smtClean="0">
                <a:latin typeface="Constantia" pitchFamily="18" charset="0"/>
              </a:rPr>
              <a:t>4+2 </a:t>
            </a:r>
            <a:r>
              <a:rPr lang="en-US" sz="1800" b="1" dirty="0">
                <a:latin typeface="Constantia" pitchFamily="18" charset="0"/>
              </a:rPr>
              <a:t>bunches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 rot="-5400000">
            <a:off x="74604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Constantia" pitchFamily="18" charset="0"/>
              </a:rPr>
              <a:t>26 GeV/c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5400000">
            <a:off x="35742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Constantia" pitchFamily="18" charset="0"/>
              </a:rPr>
              <a:t>1.4 GeV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57200" y="762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Constantia" pitchFamily="18" charset="0"/>
              </a:rPr>
              <a:t>The </a:t>
            </a:r>
            <a:r>
              <a:rPr lang="en-GB" sz="3600" b="1" dirty="0" smtClean="0">
                <a:solidFill>
                  <a:schemeClr val="tx2"/>
                </a:solidFill>
                <a:latin typeface="Constantia" pitchFamily="18" charset="0"/>
              </a:rPr>
              <a:t>LHC50ns </a:t>
            </a:r>
            <a:r>
              <a:rPr lang="en-GB" sz="3600" b="1" dirty="0">
                <a:solidFill>
                  <a:schemeClr val="tx2"/>
                </a:solidFill>
                <a:latin typeface="Constantia" pitchFamily="18" charset="0"/>
              </a:rPr>
              <a:t>cycle in the PS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85800" y="6324600"/>
            <a:ext cx="86106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algn="l">
              <a:spcBef>
                <a:spcPct val="20000"/>
              </a:spcBef>
              <a:buFont typeface="Times New Roman" pitchFamily="18" charset="0"/>
              <a:buNone/>
            </a:pPr>
            <a:r>
              <a:rPr lang="en-GB" sz="2200" b="1" dirty="0">
                <a:latin typeface="Constantia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en-GB" sz="2200" b="1" dirty="0">
                <a:latin typeface="Constantia" pitchFamily="18" charset="0"/>
                <a:sym typeface="Wingdings" pitchFamily="2" charset="2"/>
              </a:rPr>
              <a:t> Each bunch from the Booster divided by 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6 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sz="22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GB" sz="2200" b="1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Wingdings" pitchFamily="2" charset="2"/>
              </a:rPr>
              <a:t> × 3 × 2 = 36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421424" y="1743286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7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181600" y="1586327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21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477000" y="739775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latin typeface="Constantia" pitchFamily="18" charset="0"/>
              </a:rPr>
              <a:t>Eject 36 bunches</a:t>
            </a:r>
            <a:endParaRPr lang="en-US" sz="1800" b="1" dirty="0">
              <a:latin typeface="Constantia" pitchFamily="18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6400800" y="1066800"/>
            <a:ext cx="9144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657600" y="1600200"/>
            <a:ext cx="457200" cy="2286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5400000">
            <a:off x="914400" y="53340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 rot="-5400000">
            <a:off x="69057" y="4202569"/>
            <a:ext cx="1828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 dirty="0" smtClean="0">
                <a:latin typeface="Constantia" pitchFamily="18" charset="0"/>
              </a:rPr>
              <a:t>2</a:t>
            </a:r>
            <a:r>
              <a:rPr lang="en-US" sz="2200" b="1" baseline="30000" dirty="0" smtClean="0">
                <a:latin typeface="Constantia" pitchFamily="18" charset="0"/>
              </a:rPr>
              <a:t>nd</a:t>
            </a:r>
            <a:r>
              <a:rPr lang="en-US" sz="2200" b="1" dirty="0" smtClean="0">
                <a:latin typeface="Constantia" pitchFamily="18" charset="0"/>
              </a:rPr>
              <a:t> </a:t>
            </a:r>
            <a:r>
              <a:rPr lang="en-US" sz="2200" b="1" dirty="0">
                <a:latin typeface="Constantia" pitchFamily="18" charset="0"/>
              </a:rPr>
              <a:t>injection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5400000">
            <a:off x="6023586" y="2046531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onstantia" pitchFamily="18" charset="0"/>
              </a:rPr>
              <a:t>h</a:t>
            </a:r>
            <a:r>
              <a:rPr lang="en-US" sz="2000" b="1" dirty="0">
                <a:latin typeface="Constantia" pitchFamily="18" charset="0"/>
              </a:rPr>
              <a:t> = 84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10800000" flipV="1">
            <a:off x="4570413" y="1500066"/>
            <a:ext cx="0" cy="387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341813" y="1119066"/>
            <a:ext cx="533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Symbol" pitchFamily="18" charset="2"/>
              </a:rPr>
              <a:t>g</a:t>
            </a:r>
            <a:r>
              <a:rPr lang="en-US" sz="2100" b="1" baseline="-25000" dirty="0" err="1">
                <a:latin typeface="Constantia" pitchFamily="18" charset="0"/>
              </a:rPr>
              <a:t>tr</a:t>
            </a:r>
            <a:endParaRPr lang="en-US" sz="2100" b="1" baseline="-25000" dirty="0">
              <a:latin typeface="Constantia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493065" y="13716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onstantia" pitchFamily="18" charset="0"/>
              </a:rPr>
              <a:t>Controlled blow-ups</a:t>
            </a:r>
            <a:endParaRPr lang="en-US" sz="16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18828842">
            <a:off x="4525407" y="1389031"/>
            <a:ext cx="1403155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67401" y="820094"/>
            <a:ext cx="609600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047306" y="1210147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nstantia" pitchFamily="18" charset="0"/>
              </a:rPr>
              <a:t>Instability</a:t>
            </a:r>
            <a:endParaRPr lang="en-US" sz="1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rot="10800000" flipV="1">
            <a:off x="5257799" y="1447800"/>
            <a:ext cx="380999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rot="10800000" flipH="1">
            <a:off x="6096000" y="941559"/>
            <a:ext cx="76199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09600" y="2819400"/>
            <a:ext cx="35702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>
                <a:latin typeface="Constantia" pitchFamily="18" charset="0"/>
              </a:rPr>
              <a:t>Triple splitting after 2</a:t>
            </a:r>
            <a:r>
              <a:rPr lang="en-US" sz="1700" b="1" baseline="30000" dirty="0">
                <a:latin typeface="Constantia" pitchFamily="18" charset="0"/>
              </a:rPr>
              <a:t>nd</a:t>
            </a:r>
            <a:r>
              <a:rPr lang="en-US" sz="1700" b="1" dirty="0">
                <a:latin typeface="Constantia" pitchFamily="18" charset="0"/>
              </a:rPr>
              <a:t> injection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4049713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5562600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73FDB-164F-47D2-AF74-C20F687C4F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latin typeface="Constantia" pitchFamily="18" charset="0"/>
              </a:rPr>
              <a:t>Without RF manipulations on the flat-top: Slowly (~100 ms) developing dipolar and </a:t>
            </a:r>
            <a:r>
              <a:rPr lang="en-GB" sz="2000" b="1" dirty="0" err="1" smtClean="0">
                <a:latin typeface="Constantia" pitchFamily="18" charset="0"/>
              </a:rPr>
              <a:t>quadrupolar</a:t>
            </a:r>
            <a:r>
              <a:rPr lang="en-GB" sz="2000" b="1" dirty="0" smtClean="0">
                <a:latin typeface="Constantia" pitchFamily="18" charset="0"/>
              </a:rPr>
              <a:t> coupled-bunch instabilities</a:t>
            </a:r>
          </a:p>
        </p:txBody>
      </p:sp>
      <p:pic>
        <p:nvPicPr>
          <p:cNvPr id="4" name="Picture 2" descr="C:\Heiko\MachineData\CPS\2011\2011-06-09_LHC50nsCoupledBunchOscillationGapRelais\2011-06-09_LHC50ns_600E10ppp_CBOscillationsFlatTop20kVh21_Crosscheck_e_Pres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42240"/>
            <a:ext cx="4762500" cy="4533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524000" y="1661290"/>
            <a:ext cx="4024313" cy="8191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5562600" y="1642240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19650" y="1447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Ejection</a:t>
            </a:r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332415">
            <a:off x="5374913" y="1938909"/>
            <a:ext cx="838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8799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nstantia" pitchFamily="18" charset="0"/>
              </a:rPr>
              <a:t>Analyze couple-bunch mode amplitudes and spectrum</a:t>
            </a:r>
            <a:endParaRPr lang="en-US" sz="20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200" b="1" dirty="0" smtClean="0">
                <a:solidFill>
                  <a:schemeClr val="tx2"/>
                </a:solidFill>
                <a:latin typeface="Constantia" pitchFamily="18" charset="0"/>
              </a:rPr>
              <a:t>Longitudinal coupled-bunch observations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0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200" b="1" dirty="0" smtClean="0">
                <a:solidFill>
                  <a:schemeClr val="tx2"/>
                </a:solidFill>
                <a:latin typeface="Constantia" pitchFamily="18" charset="0"/>
              </a:rPr>
              <a:t>Longitudinal coupled-bunch instabilities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53" name="Picture 5" descr="C:\Heiko\MachineData\CPS\2011\2011-06-09_LHC50nsCoupledBunchOscillationGapRelais\2011-06-09_LHC50ns_600E10ppp_CBOscillationsFlatTop20kVh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976735" cy="1550927"/>
          </a:xfrm>
          <a:prstGeom prst="rect">
            <a:avLst/>
          </a:prstGeom>
          <a:noFill/>
        </p:spPr>
      </p:pic>
      <p:pic>
        <p:nvPicPr>
          <p:cNvPr id="1028" name="Picture 4" descr="C:\Heiko\Presentations\2012-04_InstabilitiesInjectorEliasIPACPresentation\ModeSpectrumDevelopment06.0_6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4419600" cy="5704108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1828800" y="685800"/>
            <a:ext cx="2362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nstantia" pitchFamily="18" charset="0"/>
              </a:rPr>
              <a:t>Acceleration</a:t>
            </a:r>
            <a:endParaRPr lang="en-US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685800"/>
            <a:ext cx="2362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nstantia" pitchFamily="18" charset="0"/>
              </a:rPr>
              <a:t>Flat-top</a:t>
            </a:r>
            <a:endParaRPr lang="en-US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5257799" y="2743200"/>
            <a:ext cx="4267201" cy="28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</a:rPr>
              <a:t>During acceleration: </a:t>
            </a:r>
          </a:p>
          <a:p>
            <a:pPr marL="812800" lvl="2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No resonant excitation of modes</a:t>
            </a:r>
          </a:p>
          <a:p>
            <a:pPr marL="812800" lvl="2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Main RF cavities are dominant impedance</a:t>
            </a: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</a:rPr>
              <a:t>Different mode spectrum on the flat-top:</a:t>
            </a:r>
          </a:p>
          <a:p>
            <a:pPr marL="812800" lvl="2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Driving impedance changes</a:t>
            </a:r>
          </a:p>
          <a:p>
            <a:pPr marL="812800" lvl="2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Reducing impedance by short-circuiting 9/10 cavities</a:t>
            </a: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</a:rPr>
              <a:t>Instabilities with 25 ns and 50 ns bunch spacing very similar</a:t>
            </a:r>
          </a:p>
          <a:p>
            <a:pPr marL="812800" lvl="2" indent="-355600" algn="l">
              <a:spcBef>
                <a:spcPct val="20000"/>
              </a:spcBef>
              <a:buFont typeface="Symbol" pitchFamily="18" charset="2"/>
              <a:buChar char="®"/>
            </a:pPr>
            <a:endParaRPr lang="en-GB" sz="1800" b="1" dirty="0" smtClean="0">
              <a:solidFill>
                <a:srgbClr val="385D8A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44869"/>
            <a:ext cx="236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00FF"/>
                </a:solidFill>
              </a:rPr>
              <a:t>Mode spectrum during acceleration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733800" y="2779412"/>
            <a:ext cx="0" cy="3276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75764" y="5955268"/>
            <a:ext cx="236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800" b="1" dirty="0" smtClean="0">
                <a:solidFill>
                  <a:srgbClr val="0000FF"/>
                </a:solidFill>
              </a:rPr>
              <a:t> = 10.8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508162"/>
            <a:ext cx="236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800" b="1" dirty="0" smtClean="0">
                <a:solidFill>
                  <a:srgbClr val="0000FF"/>
                </a:solidFill>
              </a:rPr>
              <a:t> = 27.2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87021">
            <a:off x="8566125" y="806138"/>
            <a:ext cx="914400" cy="4462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25 ns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0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200" b="1" dirty="0" smtClean="0">
                <a:solidFill>
                  <a:schemeClr val="tx2"/>
                </a:solidFill>
                <a:latin typeface="Constantia" pitchFamily="18" charset="0"/>
              </a:rPr>
              <a:t>Longitudinal coupled-bunch instabilities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81000" y="845465"/>
            <a:ext cx="9144000" cy="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>
                <a:latin typeface="Constantia" pitchFamily="18" charset="0"/>
              </a:rPr>
              <a:t>Coupled-bunch oscillations observed after transition crossing in the PS</a:t>
            </a:r>
          </a:p>
          <a:p>
            <a:pPr marL="355600" lvl="1" indent="-3556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>
                <a:latin typeface="Constantia" pitchFamily="18" charset="0"/>
              </a:rPr>
              <a:t>Existing feedback system using RF cavities as longitudinal kickers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712247" y="2737372"/>
            <a:ext cx="2736553" cy="28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Empiric scaling with longitudinal bunch density, </a:t>
            </a:r>
            <a:r>
              <a:rPr lang="en-GB" sz="1800" b="1" i="1" dirty="0" err="1" smtClean="0">
                <a:solidFill>
                  <a:srgbClr val="385D8A"/>
                </a:solidFill>
                <a:latin typeface="Constantia" pitchFamily="18" charset="0"/>
              </a:rPr>
              <a:t>N</a:t>
            </a:r>
            <a:r>
              <a:rPr lang="en-GB" sz="1800" b="1" baseline="-25000" dirty="0" err="1" smtClean="0">
                <a:solidFill>
                  <a:srgbClr val="385D8A"/>
                </a:solidFill>
                <a:latin typeface="Constantia" pitchFamily="18" charset="0"/>
              </a:rPr>
              <a:t>b</a:t>
            </a: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/</a:t>
            </a:r>
            <a:r>
              <a:rPr lang="en-GB" sz="1800" b="1" dirty="0" smtClean="0">
                <a:solidFill>
                  <a:srgbClr val="385D8A"/>
                </a:solidFill>
                <a:latin typeface="Symbol" pitchFamily="18" charset="2"/>
              </a:rPr>
              <a:t>e</a:t>
            </a:r>
            <a:r>
              <a:rPr lang="en-GB" sz="1800" b="1" baseline="-25000" dirty="0" smtClean="0">
                <a:solidFill>
                  <a:srgbClr val="385D8A"/>
                </a:solidFill>
                <a:latin typeface="Constantia" pitchFamily="18" charset="0"/>
              </a:rPr>
              <a:t>l</a:t>
            </a: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endParaRPr lang="en-GB" sz="1800" b="1" baseline="-25000" dirty="0" smtClean="0">
              <a:solidFill>
                <a:srgbClr val="385D8A"/>
              </a:solidFill>
              <a:latin typeface="Constantia" pitchFamily="18" charset="0"/>
            </a:endParaRP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MDs in 2012</a:t>
            </a:r>
            <a:endParaRPr lang="en-GB" sz="1800" b="1" baseline="-25000" dirty="0" smtClean="0">
              <a:solidFill>
                <a:srgbClr val="385D8A"/>
              </a:solidFill>
              <a:latin typeface="Constantia" pitchFamily="18" charset="0"/>
            </a:endParaRP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endParaRPr lang="en-GB" sz="1800" b="1" baseline="-25000" dirty="0" smtClean="0">
              <a:solidFill>
                <a:srgbClr val="385D8A"/>
              </a:solidFill>
              <a:latin typeface="Constantia" pitchFamily="18" charset="0"/>
            </a:endParaRP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solidFill>
                  <a:srgbClr val="385D8A"/>
                </a:solidFill>
                <a:latin typeface="Constantia" pitchFamily="18" charset="0"/>
              </a:rPr>
              <a:t>With present system coupled-bunch limit (25/50 ns) at about </a:t>
            </a: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</a:rPr>
              <a:t>1.9 </a:t>
            </a: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  <a:sym typeface="Symbol"/>
              </a:rPr>
              <a:t> 10</a:t>
            </a:r>
            <a:r>
              <a:rPr lang="en-GB" sz="1800" b="1" baseline="30000" dirty="0" smtClean="0">
                <a:solidFill>
                  <a:srgbClr val="FF0000"/>
                </a:solidFill>
                <a:latin typeface="Constantia" pitchFamily="18" charset="0"/>
                <a:sym typeface="Symbol"/>
              </a:rPr>
              <a:t>11</a:t>
            </a:r>
            <a:r>
              <a:rPr lang="en-GB" sz="1800" b="1" dirty="0" smtClean="0">
                <a:solidFill>
                  <a:srgbClr val="FF0000"/>
                </a:solidFill>
                <a:latin typeface="Constantia" pitchFamily="18" charset="0"/>
                <a:sym typeface="Symbol"/>
              </a:rPr>
              <a:t> ppb</a:t>
            </a:r>
            <a:endParaRPr lang="en-GB" sz="1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endParaRPr lang="en-GB" sz="1800" b="1" baseline="-25000" dirty="0" smtClean="0">
              <a:solidFill>
                <a:srgbClr val="C0504D"/>
              </a:solidFill>
              <a:latin typeface="Constantia" pitchFamily="18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81000" y="588836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latin typeface="Constantia" pitchFamily="18" charset="0"/>
              </a:rPr>
              <a:t>Dedicated wideband kicker (PS-LIU) to be installed during shut-down 2013/14</a:t>
            </a: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latin typeface="Constantia" pitchFamily="18" charset="0"/>
              </a:rPr>
              <a:t>Damp all possible modes from </a:t>
            </a:r>
            <a:r>
              <a:rPr lang="en-GB" sz="1800" b="1" i="1" dirty="0" err="1" smtClean="0">
                <a:latin typeface="Constantia" pitchFamily="18" charset="0"/>
              </a:rPr>
              <a:t>f</a:t>
            </a:r>
            <a:r>
              <a:rPr lang="en-GB" sz="1800" b="1" baseline="-25000" dirty="0" err="1" smtClean="0">
                <a:latin typeface="Constantia" pitchFamily="18" charset="0"/>
              </a:rPr>
              <a:t>rev</a:t>
            </a:r>
            <a:r>
              <a:rPr lang="en-GB" sz="1800" b="1" dirty="0" smtClean="0">
                <a:latin typeface="Constantia" pitchFamily="18" charset="0"/>
              </a:rPr>
              <a:t> to </a:t>
            </a:r>
            <a:r>
              <a:rPr lang="en-GB" sz="1800" b="1" i="1" dirty="0" err="1" smtClean="0">
                <a:latin typeface="Constantia" pitchFamily="18" charset="0"/>
              </a:rPr>
              <a:t>f</a:t>
            </a:r>
            <a:r>
              <a:rPr lang="en-GB" sz="1800" b="1" baseline="-25000" dirty="0" err="1" smtClean="0">
                <a:latin typeface="Constantia" pitchFamily="18" charset="0"/>
              </a:rPr>
              <a:t>RF</a:t>
            </a:r>
            <a:r>
              <a:rPr lang="en-GB" sz="1800" b="1" dirty="0" smtClean="0">
                <a:latin typeface="Constantia" pitchFamily="18" charset="0"/>
              </a:rPr>
              <a:t>/2 </a:t>
            </a:r>
          </a:p>
        </p:txBody>
      </p:sp>
      <p:pic>
        <p:nvPicPr>
          <p:cNvPr id="46" name="Picture 3" descr="C:\Heiko\Presentations\2012-04_InstabilitiesInjectorEliasIPACPresentation\2012-04-23LongitudinalExclusionPlotBl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36" y="1749490"/>
            <a:ext cx="6268064" cy="396551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 rot="18720000">
            <a:off x="2514150" y="2663521"/>
            <a:ext cx="207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tantia" pitchFamily="18" charset="0"/>
              </a:rPr>
              <a:t>Requires new FB</a:t>
            </a:r>
            <a:endParaRPr lang="en-US" sz="1400" b="1" dirty="0">
              <a:latin typeface="Constantia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 rot="5400000">
            <a:off x="1990922" y="3517776"/>
            <a:ext cx="432048" cy="72008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998959" y="364210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Constantia" pitchFamily="18" charset="0"/>
              </a:rPr>
              <a:t>l</a:t>
            </a:r>
            <a:r>
              <a:rPr lang="en-US" dirty="0" smtClean="0">
                <a:latin typeface="Constantia" pitchFamily="18" charset="0"/>
              </a:rPr>
              <a:t>/2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576414" y="3887243"/>
            <a:ext cx="432047" cy="0"/>
          </a:xfrm>
          <a:prstGeom prst="straightConnector1">
            <a:avLst/>
          </a:prstGeom>
          <a:ln w="28575">
            <a:solidFill>
              <a:srgbClr val="385D8A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8180000">
            <a:off x="1760197" y="233001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tantia" pitchFamily="18" charset="0"/>
              </a:rPr>
              <a:t>Without FB</a:t>
            </a:r>
            <a:endParaRPr lang="en-US" sz="1400" b="1" dirty="0">
              <a:latin typeface="Constant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8720000">
            <a:off x="2022043" y="2717689"/>
            <a:ext cx="191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tantia" pitchFamily="18" charset="0"/>
              </a:rPr>
              <a:t>Reachable with FB</a:t>
            </a:r>
            <a:endParaRPr lang="en-US" sz="1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Heiko\MachineData\CPS\2011\2011-04-28_LHC50ns_OneTwo10MHzCavitiesTransientBeamLoading\SecondDoubleSplitIntensityAsymmetry1C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402" y="3158012"/>
            <a:ext cx="3810000" cy="2540001"/>
          </a:xfrm>
          <a:prstGeom prst="rect">
            <a:avLst/>
          </a:prstGeom>
          <a:noFill/>
        </p:spPr>
      </p:pic>
      <p:pic>
        <p:nvPicPr>
          <p:cNvPr id="1026" name="Picture 2" descr="C:\Heiko\MachineData\CPS\2011\2011-04-28_LHC50ns_OneTwo10MHzCavitiesTransientBeamLoading\SecondDoubleSplitIntensityAsymmetryBlue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600" y="3158400"/>
            <a:ext cx="3812400" cy="2541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05AAC-56DC-4B0D-8B15-70719D54B7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C:\Heiko\MachineData\CPS\2011\2011-04-28_LHC50ns_OneTwo10MHzCavitiesTransientBeamLoading\IntensityVersusBunchNumber1C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202" y="1371600"/>
            <a:ext cx="4038600" cy="160736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6537802" y="4773440"/>
            <a:ext cx="381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918802" y="4614291"/>
            <a:ext cx="2051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Constantia" pitchFamily="18" charset="0"/>
              </a:rPr>
              <a:t>Bunch profile integral</a:t>
            </a:r>
            <a:endParaRPr lang="en-US" sz="1400" b="1" dirty="0"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537802" y="5002040"/>
            <a:ext cx="381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18802" y="4846664"/>
            <a:ext cx="1633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FF"/>
                </a:solidFill>
                <a:latin typeface="Constantia" pitchFamily="18" charset="0"/>
              </a:rPr>
              <a:t>Gauss fit integral</a:t>
            </a:r>
            <a:endParaRPr lang="en-US" sz="14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1002" y="1143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</a:rPr>
              <a:t>Left/right asymmetry after splitting</a:t>
            </a:r>
            <a:endParaRPr lang="en-US" sz="1600" b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9331" y="1524000"/>
            <a:ext cx="13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latin typeface="Constantia" pitchFamily="18" charset="0"/>
              </a:rPr>
              <a:t>10 cycle average</a:t>
            </a:r>
            <a:endParaRPr lang="en-US" sz="1200" b="1" dirty="0">
              <a:latin typeface="Constant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200" b="1" dirty="0" smtClean="0">
                <a:solidFill>
                  <a:schemeClr val="tx2"/>
                </a:solidFill>
                <a:latin typeface="Constantia" pitchFamily="18" charset="0"/>
              </a:rPr>
              <a:t>Transient beam-loading during splitting</a:t>
            </a:r>
            <a:endParaRPr lang="en-GB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1000" y="504522"/>
            <a:ext cx="9144000" cy="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>
                <a:latin typeface="Constantia" pitchFamily="18" charset="0"/>
              </a:rPr>
              <a:t>Transient beam loading causes small phase errors in RF cavities</a:t>
            </a:r>
          </a:p>
          <a:p>
            <a:pPr marL="355600" lvl="1" indent="-3556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>
                <a:latin typeface="Constantia" pitchFamily="18" charset="0"/>
              </a:rPr>
              <a:t>Left-right intensity asymmetry of bunches after splitting along the batch </a:t>
            </a:r>
          </a:p>
        </p:txBody>
      </p:sp>
      <p:pic>
        <p:nvPicPr>
          <p:cNvPr id="2050" name="Picture 2" descr="C:\Heiko\Presentations\2012-04_InstabilitiesInjectorEliasIPACPresentation\LHC50ns2011\twosplitb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13" y="1951683"/>
            <a:ext cx="3925887" cy="38395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90831" y="1143000"/>
            <a:ext cx="102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</a:rPr>
              <a:t>Left bunch</a:t>
            </a:r>
            <a:endParaRPr lang="en-US" sz="1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4831" y="1143000"/>
            <a:ext cx="102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nstantia" pitchFamily="18" charset="0"/>
              </a:rPr>
              <a:t>Right bunch</a:t>
            </a:r>
            <a:endParaRPr lang="en-US" sz="16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-900000">
            <a:off x="2065376" y="1648576"/>
            <a:ext cx="1" cy="28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900000">
            <a:off x="3478175" y="1647683"/>
            <a:ext cx="1" cy="28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81000" y="5791200"/>
            <a:ext cx="9144000" cy="37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latin typeface="Constantia" pitchFamily="18" charset="0"/>
              </a:rPr>
              <a:t>Improve </a:t>
            </a:r>
            <a:r>
              <a:rPr lang="en-GB" sz="1800" b="1" dirty="0" smtClean="0">
                <a:latin typeface="Constantia" pitchFamily="18" charset="0"/>
              </a:rPr>
              <a:t>and </a:t>
            </a:r>
            <a:r>
              <a:rPr lang="en-GB" sz="1800" b="1" dirty="0" smtClean="0">
                <a:latin typeface="Constantia" pitchFamily="18" charset="0"/>
              </a:rPr>
              <a:t>add </a:t>
            </a:r>
            <a:r>
              <a:rPr lang="en-GB" sz="1800" b="1" dirty="0" smtClean="0">
                <a:latin typeface="Constantia" pitchFamily="18" charset="0"/>
              </a:rPr>
              <a:t>1-turn feedbacks </a:t>
            </a:r>
            <a:r>
              <a:rPr lang="en-GB" sz="1800" b="1" dirty="0" smtClean="0">
                <a:latin typeface="Constantia" pitchFamily="18" charset="0"/>
              </a:rPr>
              <a:t>against transient </a:t>
            </a:r>
            <a:r>
              <a:rPr lang="en-GB" sz="1800" b="1" dirty="0" smtClean="0">
                <a:latin typeface="Constantia" pitchFamily="18" charset="0"/>
              </a:rPr>
              <a:t>beam-loading </a:t>
            </a:r>
            <a:r>
              <a:rPr lang="en-GB" sz="1800" b="1" dirty="0" smtClean="0">
                <a:latin typeface="Constantia" pitchFamily="18" charset="0"/>
              </a:rPr>
              <a:t>to reduce </a:t>
            </a:r>
            <a:r>
              <a:rPr lang="en-GB" sz="1800" b="1" dirty="0" smtClean="0">
                <a:latin typeface="Constantia" pitchFamily="18" charset="0"/>
              </a:rPr>
              <a:t>bunch-to-bunch intensity and </a:t>
            </a:r>
            <a:r>
              <a:rPr lang="en-GB" sz="1800" b="1" dirty="0" err="1" smtClean="0">
                <a:latin typeface="Constantia" pitchFamily="18" charset="0"/>
              </a:rPr>
              <a:t>emittance</a:t>
            </a:r>
            <a:r>
              <a:rPr lang="en-GB" sz="1800" b="1" dirty="0" smtClean="0">
                <a:latin typeface="Constantia" pitchFamily="18" charset="0"/>
              </a:rPr>
              <a:t> spread</a:t>
            </a:r>
          </a:p>
          <a:p>
            <a:pPr marL="355600" lvl="1" indent="-3556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800" b="1" dirty="0" smtClean="0">
                <a:latin typeface="Constantia" pitchFamily="18" charset="0"/>
              </a:rPr>
              <a:t>Maximize gain of direct wide-band feedbacks (10 MHz, 40 MHz, 80 MHz)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20994</TotalTime>
  <Words>367</Words>
  <Application>Microsoft Office PowerPoint</Application>
  <PresentationFormat>A4 Paper (210x297 mm)</PresentationFormat>
  <Paragraphs>82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Leere Präsentation</vt:lpstr>
      <vt:lpstr>Slide 1</vt:lpstr>
      <vt:lpstr>Slide 2</vt:lpstr>
      <vt:lpstr>Slide 3</vt:lpstr>
      <vt:lpstr>Slide 4</vt:lpstr>
      <vt:lpstr>Slide 5</vt:lpstr>
      <vt:lpstr>Slide 6</vt:lpstr>
    </vt:vector>
  </TitlesOfParts>
  <Company>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XXXXX</dc:creator>
  <cp:lastModifiedBy>hdamerau</cp:lastModifiedBy>
  <cp:revision>983</cp:revision>
  <cp:lastPrinted>2004-10-29T07:45:18Z</cp:lastPrinted>
  <dcterms:created xsi:type="dcterms:W3CDTF">2004-02-08T17:46:25Z</dcterms:created>
  <dcterms:modified xsi:type="dcterms:W3CDTF">2012-04-25T06:35:39Z</dcterms:modified>
</cp:coreProperties>
</file>