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1" r:id="rId3"/>
    <p:sldId id="258" r:id="rId4"/>
    <p:sldId id="259" r:id="rId5"/>
    <p:sldId id="263" r:id="rId6"/>
    <p:sldId id="265" r:id="rId7"/>
    <p:sldId id="264" r:id="rId8"/>
    <p:sldId id="260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17" autoAdjust="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F51F5-9146-4846-8852-EA54E9B929C3}" type="datetimeFigureOut">
              <a:rPr lang="en-US" smtClean="0"/>
              <a:t>1/24/2012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0FE6E-BE20-4D46-93D5-495D3395309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0FE6E-BE20-4D46-93D5-495D33953091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0FE6E-BE20-4D46-93D5-495D33953091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0FE6E-BE20-4D46-93D5-495D33953091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0FE6E-BE20-4D46-93D5-495D33953091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0A9AC-A506-4520-BB4E-2DB283FA0A7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0A9AC-A506-4520-BB4E-2DB283FA0A7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0FE6E-BE20-4D46-93D5-495D33953091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0FE6E-BE20-4D46-93D5-495D33953091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0FE6E-BE20-4D46-93D5-495D33953091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0FE6E-BE20-4D46-93D5-495D33953091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0FE6E-BE20-4D46-93D5-495D33953091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6C88D-1420-4521-B2E6-58515A31C148}" type="datetimeFigureOut">
              <a:rPr lang="en-US" smtClean="0"/>
              <a:t>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6A74-FB26-411A-8D16-E97B10B2DA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6C88D-1420-4521-B2E6-58515A31C148}" type="datetimeFigureOut">
              <a:rPr lang="en-US" smtClean="0"/>
              <a:t>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6A74-FB26-411A-8D16-E97B10B2DA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6C88D-1420-4521-B2E6-58515A31C148}" type="datetimeFigureOut">
              <a:rPr lang="en-US" smtClean="0"/>
              <a:t>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6A74-FB26-411A-8D16-E97B10B2DA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6C88D-1420-4521-B2E6-58515A31C148}" type="datetimeFigureOut">
              <a:rPr lang="en-US" smtClean="0"/>
              <a:t>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6A74-FB26-411A-8D16-E97B10B2DA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6C88D-1420-4521-B2E6-58515A31C148}" type="datetimeFigureOut">
              <a:rPr lang="en-US" smtClean="0"/>
              <a:t>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6A74-FB26-411A-8D16-E97B10B2DA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6C88D-1420-4521-B2E6-58515A31C148}" type="datetimeFigureOut">
              <a:rPr lang="en-US" smtClean="0"/>
              <a:t>1/24/2012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6A74-FB26-411A-8D16-E97B10B2DA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6C88D-1420-4521-B2E6-58515A31C148}" type="datetimeFigureOut">
              <a:rPr lang="en-US" smtClean="0"/>
              <a:t>1/24/2012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6A74-FB26-411A-8D16-E97B10B2DA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6C88D-1420-4521-B2E6-58515A31C148}" type="datetimeFigureOut">
              <a:rPr lang="en-US" smtClean="0"/>
              <a:t>1/24/2012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6A74-FB26-411A-8D16-E97B10B2DA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6C88D-1420-4521-B2E6-58515A31C148}" type="datetimeFigureOut">
              <a:rPr lang="en-US" smtClean="0"/>
              <a:t>1/24/2012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6A74-FB26-411A-8D16-E97B10B2DA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6C88D-1420-4521-B2E6-58515A31C148}" type="datetimeFigureOut">
              <a:rPr lang="en-US" smtClean="0"/>
              <a:t>1/24/2012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6A74-FB26-411A-8D16-E97B10B2DA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6C88D-1420-4521-B2E6-58515A31C148}" type="datetimeFigureOut">
              <a:rPr lang="en-US" smtClean="0"/>
              <a:t>1/24/2012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6A74-FB26-411A-8D16-E97B10B2DA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6C88D-1420-4521-B2E6-58515A31C148}" type="datetimeFigureOut">
              <a:rPr lang="en-US" smtClean="0"/>
              <a:t>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D6A74-FB26-411A-8D16-E97B10B2DA2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Update of the heating of ALFA detector in 2011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886200"/>
            <a:ext cx="7772400" cy="1752600"/>
          </a:xfrm>
        </p:spPr>
        <p:txBody>
          <a:bodyPr/>
          <a:lstStyle/>
          <a:p>
            <a:r>
              <a:rPr lang="en-US" dirty="0" smtClean="0"/>
              <a:t>F. Caspers, P. Fassnacht, A. Grudiev, </a:t>
            </a:r>
            <a:br>
              <a:rPr lang="en-US" dirty="0" smtClean="0"/>
            </a:br>
            <a:r>
              <a:rPr lang="en-US" dirty="0" smtClean="0"/>
              <a:t>S. Jakobsen, E. Métral, </a:t>
            </a:r>
            <a:r>
              <a:rPr lang="en-US" dirty="0" smtClean="0"/>
              <a:t>B. Salvant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we need to worry for 2012?</a:t>
            </a:r>
          </a:p>
          <a:p>
            <a:pPr lvl="1"/>
            <a:r>
              <a:rPr lang="en-US" dirty="0" smtClean="0"/>
              <a:t>Do we take the detector out?</a:t>
            </a:r>
          </a:p>
          <a:p>
            <a:pPr lvl="1"/>
            <a:r>
              <a:rPr lang="en-US" dirty="0" smtClean="0"/>
              <a:t>Cooling (as TOTEM)?</a:t>
            </a:r>
          </a:p>
          <a:p>
            <a:pPr lvl="1"/>
            <a:r>
              <a:rPr lang="en-US" dirty="0" smtClean="0"/>
              <a:t>Change location of ferrites?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What to do to understand more?</a:t>
            </a:r>
          </a:p>
          <a:p>
            <a:pPr lvl="1"/>
            <a:r>
              <a:rPr lang="en-US" dirty="0" smtClean="0"/>
              <a:t>Measurements with wire on a bench</a:t>
            </a:r>
          </a:p>
          <a:p>
            <a:pPr lvl="1"/>
            <a:r>
              <a:rPr lang="en-US" dirty="0" smtClean="0"/>
              <a:t>Simulations with HFSS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TOTEM installed cooling, but when it is off: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8437" y="1600200"/>
            <a:ext cx="69271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76200" y="76200"/>
            <a:ext cx="9296400" cy="6324600"/>
            <a:chOff x="-1012135" y="0"/>
            <a:chExt cx="10460935" cy="6858000"/>
          </a:xfrm>
        </p:grpSpPr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-1012135" y="0"/>
            <a:ext cx="10460935" cy="6858000"/>
          </p:xfrm>
          <a:graphic>
            <a:graphicData uri="http://schemas.openxmlformats.org/presentationml/2006/ole">
              <p:oleObj spid="_x0000_s1026" name="Acrobat Document" r:id="rId4" imgW="8020050" imgH="5667146" progId="AcroExch.Document.7">
                <p:embed/>
              </p:oleObj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2971800" y="1295400"/>
              <a:ext cx="15858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Beam intensity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95600" y="3657600"/>
              <a:ext cx="20907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Temperatures in 7L1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362200" y="2057400"/>
              <a:ext cx="21179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Temperatures in 7R1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48000" y="4583668"/>
              <a:ext cx="14158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Beam energy</a:t>
              </a:r>
              <a:endParaRPr lang="en-US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098629" y="228600"/>
            <a:ext cx="2892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Courtesy Sune Jakobsen et 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5683" y="5867400"/>
            <a:ext cx="75963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/>
              <a:buChar char="à"/>
            </a:pPr>
            <a:r>
              <a:rPr lang="en-US" dirty="0" smtClean="0">
                <a:sym typeface="Wingdings" pitchFamily="2" charset="2"/>
              </a:rPr>
              <a:t> Detector temperature cannot increase by more than 40 degrees</a:t>
            </a:r>
          </a:p>
          <a:p>
            <a:pPr>
              <a:buFont typeface="Wingdings"/>
              <a:buChar char="à"/>
            </a:pPr>
            <a:r>
              <a:rPr lang="en-US" dirty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Temperature increased by max 18 degrees in 2011</a:t>
            </a:r>
          </a:p>
          <a:p>
            <a:pPr>
              <a:buFont typeface="Wingdings"/>
              <a:buChar char="à"/>
            </a:pPr>
            <a:r>
              <a:rPr lang="en-US" dirty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interesting to note that the temperature increase started already at injection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ALFA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10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SMARTEAM references for the relevant CATIA drawings:</a:t>
            </a:r>
          </a:p>
          <a:p>
            <a:r>
              <a:rPr lang="en-US" sz="2000" dirty="0" smtClean="0"/>
              <a:t>ST0243713_01</a:t>
            </a:r>
          </a:p>
          <a:p>
            <a:r>
              <a:rPr lang="en-US" sz="2000" dirty="0" smtClean="0"/>
              <a:t>ST0040591_02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46991" t="10895" r="9633" b="11284"/>
          <a:stretch>
            <a:fillRect/>
          </a:stretch>
        </p:blipFill>
        <p:spPr bwMode="auto">
          <a:xfrm>
            <a:off x="5105400" y="1524000"/>
            <a:ext cx="3810000" cy="5291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l="26539" t="16836" r="10899" b="32655"/>
          <a:stretch>
            <a:fillRect/>
          </a:stretch>
        </p:blipFill>
        <p:spPr bwMode="auto">
          <a:xfrm>
            <a:off x="457200" y="3962400"/>
            <a:ext cx="3657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397099" y="3593068"/>
            <a:ext cx="117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CST model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CST simulations for ALFA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3D model imported from </a:t>
            </a:r>
            <a:r>
              <a:rPr lang="en-US" sz="2800" dirty="0" err="1" smtClean="0"/>
              <a:t>Catia</a:t>
            </a:r>
            <a:endParaRPr lang="en-US" sz="2800" dirty="0" smtClean="0"/>
          </a:p>
          <a:p>
            <a:r>
              <a:rPr lang="en-US" sz="2800" dirty="0" smtClean="0"/>
              <a:t>Time domain</a:t>
            </a:r>
          </a:p>
          <a:p>
            <a:r>
              <a:rPr lang="en-US" sz="2800" dirty="0" smtClean="0"/>
              <a:t>Ferrite 4s60 model</a:t>
            </a:r>
          </a:p>
          <a:p>
            <a:r>
              <a:rPr lang="en-US" sz="2800" dirty="0" smtClean="0"/>
              <a:t>40 m wake (100 m for the model with no ferrite)</a:t>
            </a:r>
          </a:p>
          <a:p>
            <a:endParaRPr lang="en-US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45132" t="21887" r="2534" b="42757"/>
          <a:stretch>
            <a:fillRect/>
          </a:stretch>
        </p:blipFill>
        <p:spPr bwMode="auto">
          <a:xfrm>
            <a:off x="0" y="3505200"/>
            <a:ext cx="6865257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Power spectrum and impedance</a:t>
            </a:r>
            <a:endParaRPr lang="en-US" dirty="0"/>
          </a:p>
        </p:txBody>
      </p:sp>
      <p:pic>
        <p:nvPicPr>
          <p:cNvPr id="6147" name="Picture 3" descr="F:\Benoit\2011\EMsimulations\ALFA\alfa1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604419"/>
            <a:ext cx="6496775" cy="487258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rot="16200000">
            <a:off x="-786737" y="3962400"/>
            <a:ext cx="5182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Measured power spectrum from Philippe and </a:t>
            </a:r>
            <a:r>
              <a:rPr lang="en-US" dirty="0" err="1" smtClean="0"/>
              <a:t>Themis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6092781" y="3890232"/>
            <a:ext cx="3615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Impedance simulated by CST in Ohm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2057400"/>
            <a:ext cx="1215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Top energy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Power loss calculations</a:t>
            </a:r>
            <a:endParaRPr lang="en-US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990600" y="914400"/>
          <a:ext cx="7367587" cy="806450"/>
        </p:xfrm>
        <a:graphic>
          <a:graphicData uri="http://schemas.openxmlformats.org/presentationml/2006/ole">
            <p:oleObj spid="_x0000_s7170" name="Equation" r:id="rId4" imgW="4419360" imgH="48240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2133600"/>
            <a:ext cx="1215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Top energy</a:t>
            </a:r>
            <a:endParaRPr lang="en-US" dirty="0"/>
          </a:p>
        </p:txBody>
      </p:sp>
      <p:pic>
        <p:nvPicPr>
          <p:cNvPr id="7172" name="Picture 4" descr="F:\Benoit\2011\EMsimulations\ALFA\alfa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1943100"/>
            <a:ext cx="5334000" cy="40005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66800" y="6336268"/>
            <a:ext cx="1866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loss </a:t>
            </a:r>
            <a:r>
              <a:rPr lang="en-US" dirty="0" smtClean="0">
                <a:sym typeface="Wingdings" pitchFamily="2" charset="2"/>
              </a:rPr>
              <a:t> 15W 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CST </a:t>
            </a:r>
            <a:r>
              <a:rPr lang="en-US" dirty="0" err="1" smtClean="0"/>
              <a:t>eigenmode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4469" t="16836" b="27604"/>
          <a:stretch>
            <a:fillRect/>
          </a:stretch>
        </p:blipFill>
        <p:spPr bwMode="auto">
          <a:xfrm>
            <a:off x="3962400" y="4343400"/>
            <a:ext cx="5144154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 l="41519" t="17480" b="27236"/>
          <a:stretch>
            <a:fillRect/>
          </a:stretch>
        </p:blipFill>
        <p:spPr bwMode="auto">
          <a:xfrm>
            <a:off x="0" y="1159452"/>
            <a:ext cx="6400800" cy="348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57200" y="5562600"/>
            <a:ext cx="2656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Ferrite on the wrong side?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934200" y="1752600"/>
            <a:ext cx="13548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 ~ 0.96 GHz</a:t>
            </a:r>
          </a:p>
          <a:p>
            <a:r>
              <a:rPr lang="en-US" dirty="0" smtClean="0"/>
              <a:t>R ~ 23kOhm</a:t>
            </a:r>
          </a:p>
          <a:p>
            <a:r>
              <a:rPr lang="en-US" dirty="0" smtClean="0"/>
              <a:t>Q ~ 700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838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CST simulations for ALFA</a:t>
            </a:r>
            <a:endParaRPr lang="en-US" sz="2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45181" t="21111" r="1807" b="42222"/>
          <a:stretch>
            <a:fillRect/>
          </a:stretch>
        </p:blipFill>
        <p:spPr bwMode="auto">
          <a:xfrm>
            <a:off x="3048000" y="3771900"/>
            <a:ext cx="6172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 l="55422" t="21111" r="10040" b="45556"/>
          <a:stretch>
            <a:fillRect/>
          </a:stretch>
        </p:blipFill>
        <p:spPr bwMode="auto">
          <a:xfrm>
            <a:off x="457200" y="838200"/>
            <a:ext cx="2667000" cy="1860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 l="53815" t="22222" r="3614" b="43333"/>
          <a:stretch>
            <a:fillRect/>
          </a:stretch>
        </p:blipFill>
        <p:spPr bwMode="auto">
          <a:xfrm>
            <a:off x="-76200" y="4986030"/>
            <a:ext cx="3200468" cy="1871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/>
          <a:srcRect l="57229" t="26667" r="3414" b="33333"/>
          <a:stretch>
            <a:fillRect/>
          </a:stretch>
        </p:blipFill>
        <p:spPr bwMode="auto">
          <a:xfrm>
            <a:off x="76200" y="2743200"/>
            <a:ext cx="2971800" cy="218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/>
          <a:srcRect l="45783" t="22222" r="3614" b="42222"/>
          <a:stretch>
            <a:fillRect/>
          </a:stretch>
        </p:blipFill>
        <p:spPr bwMode="auto">
          <a:xfrm>
            <a:off x="3124200" y="942219"/>
            <a:ext cx="6096000" cy="3096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52400" y="1143000"/>
            <a:ext cx="1091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ferrite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2667000"/>
            <a:ext cx="2786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 ferrites (current situation)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" y="4953000"/>
            <a:ext cx="1027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 ferrites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Power loss at top energy and injection </a:t>
            </a:r>
            <a:r>
              <a:rPr lang="en-US" dirty="0"/>
              <a:t>V</a:t>
            </a:r>
            <a:r>
              <a:rPr lang="en-US" dirty="0" smtClean="0"/>
              <a:t>s detector gap</a:t>
            </a:r>
            <a:endParaRPr lang="en-US" dirty="0"/>
          </a:p>
        </p:txBody>
      </p:sp>
      <p:pic>
        <p:nvPicPr>
          <p:cNvPr id="9218" name="Picture 2" descr="F:\Benoit\2011\EMsimulations\ALFA\alfa3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333" y="1676400"/>
            <a:ext cx="5333334" cy="4000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90600" y="6096000"/>
            <a:ext cx="3050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/>
              <a:buChar char="à"/>
            </a:pPr>
            <a:r>
              <a:rPr lang="en-US" dirty="0" smtClean="0">
                <a:sym typeface="Wingdings" pitchFamily="2" charset="2"/>
              </a:rPr>
              <a:t>Slightly worse at injection</a:t>
            </a:r>
          </a:p>
          <a:p>
            <a:pPr>
              <a:buFont typeface="Wingdings"/>
              <a:buChar char="à"/>
            </a:pPr>
            <a:r>
              <a:rPr lang="en-US" dirty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smaller loss for bigger gaps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250</Words>
  <Application>Microsoft Office PowerPoint</Application>
  <PresentationFormat>On-screen Show (4:3)</PresentationFormat>
  <Paragraphs>60</Paragraphs>
  <Slides>11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Office Theme</vt:lpstr>
      <vt:lpstr>Adobe Acrobat Document</vt:lpstr>
      <vt:lpstr>Equation</vt:lpstr>
      <vt:lpstr>Update of the heating of ALFA detector in 2011</vt:lpstr>
      <vt:lpstr>Slide 2</vt:lpstr>
      <vt:lpstr>ALFA</vt:lpstr>
      <vt:lpstr>CST simulations for ALFA</vt:lpstr>
      <vt:lpstr>Power spectrum and impedance</vt:lpstr>
      <vt:lpstr>Power loss calculations</vt:lpstr>
      <vt:lpstr>CST eigenmode</vt:lpstr>
      <vt:lpstr>CST simulations for ALFA</vt:lpstr>
      <vt:lpstr>Power loss at top energy and injection Vs detector gap</vt:lpstr>
      <vt:lpstr>Outlook </vt:lpstr>
      <vt:lpstr>TOTEM installed cooling, but when it is off: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of the heating of ALFA detector in 2011</dc:title>
  <dc:creator>bsalvant</dc:creator>
  <cp:lastModifiedBy>bsalvant</cp:lastModifiedBy>
  <cp:revision>32</cp:revision>
  <dcterms:created xsi:type="dcterms:W3CDTF">2012-01-24T22:42:27Z</dcterms:created>
  <dcterms:modified xsi:type="dcterms:W3CDTF">2012-01-25T11:26:46Z</dcterms:modified>
</cp:coreProperties>
</file>