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5" r:id="rId5"/>
    <p:sldId id="325" r:id="rId6"/>
    <p:sldId id="326" r:id="rId7"/>
    <p:sldId id="341" r:id="rId8"/>
    <p:sldId id="342" r:id="rId9"/>
    <p:sldId id="343" r:id="rId10"/>
    <p:sldId id="345" r:id="rId11"/>
    <p:sldId id="346" r:id="rId12"/>
    <p:sldId id="340" r:id="rId1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73" autoAdjust="0"/>
  </p:normalViewPr>
  <p:slideViewPr>
    <p:cSldViewPr>
      <p:cViewPr>
        <p:scale>
          <a:sx n="100" d="100"/>
          <a:sy n="100" d="100"/>
        </p:scale>
        <p:origin x="-194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497" cy="49466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398" y="0"/>
            <a:ext cx="2944497" cy="49466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0FC5624E-972C-4CB2-A430-218C8597C2A2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0" y="4705670"/>
            <a:ext cx="5436242" cy="4456742"/>
          </a:xfrm>
          <a:prstGeom prst="rect">
            <a:avLst/>
          </a:prstGeom>
        </p:spPr>
        <p:txBody>
          <a:bodyPr vert="horz" lIns="92135" tIns="46067" rIns="92135" bIns="460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9743"/>
            <a:ext cx="2944497" cy="49466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398" y="9409743"/>
            <a:ext cx="2944497" cy="49466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FA0F6B2A-1500-4519-A1A0-A708C0FD6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1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54-34F9-4114-B2DD-EF38A10EAA55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3E7F-2316-4BCA-A536-5FA499602DB9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32A-04F1-497F-A4E0-614EC028480A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952-F09C-4668-B8F4-2C6EB5A4C903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DC-69F4-443B-B900-925D9E037149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37D8-978E-42A6-96F2-BA6607C35DA7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325E-59D9-4F33-A25F-768693EFFD39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81AF-FA8B-4C01-94CF-A59E34D95CA5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75EB-861E-40DF-A670-8442E30E759D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6158-4D54-4272-AA7B-6322B8CBC1D3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DC22-9A64-4624-8A3C-A4EBDCD4F532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A568-1BFE-4B90-8C22-7D978E186308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hyperlink" Target="https://lhc-div-miwg.web.cern.ch/lhc-div-miwg/Main_Pages/new_frame%20miwg_icl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A6D86-0971-4AB4-95BF-21DA23608F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928662" y="214290"/>
            <a:ext cx="7858148" cy="15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 anchor="ctr"/>
          <a:lstStyle/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TCTVB-VMTSA-TCDD area</a:t>
            </a:r>
          </a:p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 </a:t>
            </a:r>
            <a:r>
              <a:rPr lang="en-US" sz="3700" dirty="0" err="1" smtClean="0">
                <a:solidFill>
                  <a:srgbClr val="FF0066"/>
                </a:solidFill>
              </a:rPr>
              <a:t>Xrays</a:t>
            </a:r>
            <a:r>
              <a:rPr lang="en-US" sz="3700" dirty="0" smtClean="0">
                <a:solidFill>
                  <a:srgbClr val="FF0066"/>
                </a:solidFill>
              </a:rPr>
              <a:t> at</a:t>
            </a:r>
            <a:r>
              <a:rPr lang="en-US" sz="3700" dirty="0">
                <a:solidFill>
                  <a:srgbClr val="FF0066"/>
                </a:solidFill>
              </a:rPr>
              <a:t> </a:t>
            </a:r>
            <a:r>
              <a:rPr lang="en-US" sz="3700" dirty="0" smtClean="0">
                <a:solidFill>
                  <a:srgbClr val="FF0066"/>
                </a:solidFill>
              </a:rPr>
              <a:t>4L2</a:t>
            </a:r>
            <a:endParaRPr lang="en-US" sz="3900" dirty="0">
              <a:solidFill>
                <a:srgbClr val="FF0066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183022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/>
          <a:lstStyle/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 smtClean="0">
                <a:solidFill>
                  <a:srgbClr val="3366FF"/>
                </a:solidFill>
              </a:rPr>
              <a:t>V. Baglin </a:t>
            </a:r>
            <a:r>
              <a:rPr lang="en-US" sz="2900" dirty="0" smtClean="0">
                <a:solidFill>
                  <a:srgbClr val="3366FF"/>
                </a:solidFill>
              </a:rPr>
              <a:t>(8/11/11</a:t>
            </a:r>
            <a:r>
              <a:rPr lang="en-US" sz="2900" dirty="0" smtClean="0">
                <a:solidFill>
                  <a:srgbClr val="3366FF"/>
                </a:solidFill>
              </a:rPr>
              <a:t>)</a:t>
            </a:r>
            <a:endParaRPr lang="en-US" sz="3100" dirty="0">
              <a:solidFill>
                <a:srgbClr val="3366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378864"/>
            <a:ext cx="9144000" cy="3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365" tIns="45392" rIns="89365" bIns="45392">
            <a:spAutoFit/>
          </a:bodyPr>
          <a:lstStyle/>
          <a:p>
            <a:pPr algn="ctr" defTabSz="975990"/>
            <a:r>
              <a:rPr lang="en-US" dirty="0">
                <a:solidFill>
                  <a:srgbClr val="00CC99"/>
                </a:solidFill>
              </a:rPr>
              <a:t>CERN </a:t>
            </a:r>
            <a:r>
              <a:rPr lang="en-US" dirty="0" smtClean="0">
                <a:solidFill>
                  <a:srgbClr val="00CC99"/>
                </a:solidFill>
              </a:rPr>
              <a:t>TE-VSC, </a:t>
            </a:r>
            <a:r>
              <a:rPr lang="en-US" dirty="0">
                <a:solidFill>
                  <a:srgbClr val="00CC99"/>
                </a:solidFill>
              </a:rPr>
              <a:t>Geneva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3139" y="4077072"/>
            <a:ext cx="9144000" cy="36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725" tIns="42020" rIns="82725" bIns="42020">
            <a:spAutoFit/>
          </a:bodyPr>
          <a:lstStyle/>
          <a:p>
            <a:pPr algn="ctr" defTabSz="903642">
              <a:buClr>
                <a:schemeClr val="accent1"/>
              </a:buClr>
            </a:pPr>
            <a:r>
              <a:rPr lang="en-US" dirty="0" smtClean="0"/>
              <a:t>X-Rays made by A. </a:t>
            </a:r>
            <a:r>
              <a:rPr lang="en-US" dirty="0" smtClean="0"/>
              <a:t>Vidal (TE/VSC) and A-M </a:t>
            </a:r>
            <a:r>
              <a:rPr lang="en-US" dirty="0" err="1" smtClean="0"/>
              <a:t>Piguiet</a:t>
            </a:r>
            <a:r>
              <a:rPr lang="en-US" dirty="0" smtClean="0"/>
              <a:t> (EN/MME)</a:t>
            </a:r>
            <a:endParaRPr lang="en-US" dirty="0" smtClean="0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2850352"/>
            <a:ext cx="9144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/>
          </a:ln>
          <a:effectLst/>
        </p:spPr>
        <p:txBody>
          <a:bodyPr lIns="81711" tIns="40855" rIns="81711" bIns="40855"/>
          <a:lstStyle/>
          <a:p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71438" y="524650"/>
            <a:ext cx="1643042" cy="2189970"/>
            <a:chOff x="0" y="357166"/>
            <a:chExt cx="1643042" cy="2189970"/>
          </a:xfrm>
        </p:grpSpPr>
        <p:pic>
          <p:nvPicPr>
            <p:cNvPr id="12" name="Picture 11" descr="icon-bul-pho-2007-04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357166"/>
              <a:ext cx="1065396" cy="1078714"/>
            </a:xfrm>
            <a:prstGeom prst="rect">
              <a:avLst/>
            </a:prstGeom>
          </p:spPr>
        </p:pic>
        <p:pic>
          <p:nvPicPr>
            <p:cNvPr id="13" name="Picture 12" descr="VSC 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28736"/>
              <a:ext cx="1643042" cy="1118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Layout LSS2 : A4L2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5695" y="2204864"/>
            <a:ext cx="6012555" cy="2738334"/>
            <a:chOff x="1" y="1268760"/>
            <a:chExt cx="4338228" cy="126149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268760"/>
              <a:ext cx="4338228" cy="126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39752" y="1310571"/>
              <a:ext cx="504056" cy="1701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TCDD</a:t>
              </a:r>
              <a:endParaRPr lang="en-GB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11781" y="1052736"/>
            <a:ext cx="1264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LSS2L</a:t>
            </a:r>
            <a:r>
              <a:rPr lang="en-GB" sz="1200" dirty="0" smtClean="0"/>
              <a:t> 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200" dirty="0" smtClean="0"/>
              <a:t>TCTVB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200" dirty="0" smtClean="0"/>
              <a:t>TCDD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200" dirty="0" smtClean="0"/>
              <a:t>VAB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200" dirty="0" smtClean="0"/>
              <a:t>BPMSX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200" dirty="0" smtClean="0"/>
              <a:t>D1L2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04298" y="3440613"/>
            <a:ext cx="659155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D1L2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3287" y="4067634"/>
            <a:ext cx="104868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VPIA.A151.4L2.X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45107" y="2757992"/>
            <a:ext cx="101983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VGPB.120.4L2.X</a:t>
            </a:r>
            <a:endParaRPr lang="en-GB" sz="1000" dirty="0"/>
          </a:p>
        </p:txBody>
      </p:sp>
      <p:sp>
        <p:nvSpPr>
          <p:cNvPr id="15" name="Oval 14"/>
          <p:cNvSpPr/>
          <p:nvPr/>
        </p:nvSpPr>
        <p:spPr>
          <a:xfrm>
            <a:off x="2277054" y="3203538"/>
            <a:ext cx="881929" cy="7409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087613" y="2604103"/>
            <a:ext cx="133225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VAMTF.A4L2.X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DCUM = 3259.</a:t>
            </a:r>
            <a:r>
              <a:rPr lang="en-GB" sz="1000" b="1" dirty="0" smtClean="0">
                <a:solidFill>
                  <a:srgbClr val="FF0000"/>
                </a:solidFill>
              </a:rPr>
              <a:t>3524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VMTSA son of VAMTF.A4L2.X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5" y="646331"/>
            <a:ext cx="8676456" cy="608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5661248"/>
            <a:ext cx="169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LHCVMTSA0001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24285" y="548680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Horizontal ellipse 180/70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16668" y="3059202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Left side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359" y="3059202"/>
            <a:ext cx="11010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Right side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X-rays the 10-5-2011, DCUM 3259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19" y="636409"/>
            <a:ext cx="5760640" cy="61529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" y="4429388"/>
            <a:ext cx="4718371" cy="13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268760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</a:rPr>
              <a:t>Left side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r>
              <a:rPr lang="en-GB" dirty="0" smtClean="0"/>
              <a:t>Top view (</a:t>
            </a:r>
            <a:r>
              <a:rPr lang="en-GB" dirty="0" err="1" smtClean="0"/>
              <a:t>xray</a:t>
            </a:r>
            <a:r>
              <a:rPr lang="en-GB" dirty="0" smtClean="0"/>
              <a:t> from top to bottom)</a:t>
            </a:r>
          </a:p>
          <a:p>
            <a:endParaRPr lang="en-GB" dirty="0"/>
          </a:p>
          <a:p>
            <a:r>
              <a:rPr lang="en-GB" dirty="0" smtClean="0"/>
              <a:t>a)Slight deformation of</a:t>
            </a:r>
          </a:p>
          <a:p>
            <a:r>
              <a:rPr lang="en-GB" dirty="0" smtClean="0"/>
              <a:t>RF finger.</a:t>
            </a:r>
          </a:p>
          <a:p>
            <a:r>
              <a:rPr lang="en-GB" dirty="0" smtClean="0"/>
              <a:t>b)No metallic noise due to loose spring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Use as IS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644008" y="1196752"/>
            <a:ext cx="223068" cy="504056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24328" y="1016732"/>
            <a:ext cx="223068" cy="504056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07056" y="737022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a</a:t>
            </a:r>
            <a:endParaRPr lang="en-GB" sz="36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0028" y="620688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b</a:t>
            </a:r>
            <a:endParaRPr lang="en-GB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X-rays the 10-5-2011, DCUM 3259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268760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</a:rPr>
              <a:t>Right side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r>
              <a:rPr lang="en-GB" dirty="0" smtClean="0"/>
              <a:t>Top view (</a:t>
            </a:r>
            <a:r>
              <a:rPr lang="en-GB" dirty="0" err="1" smtClean="0"/>
              <a:t>xray</a:t>
            </a:r>
            <a:r>
              <a:rPr lang="en-GB" dirty="0" smtClean="0"/>
              <a:t> from top to bottom)</a:t>
            </a:r>
          </a:p>
          <a:p>
            <a:endParaRPr lang="en-GB" dirty="0"/>
          </a:p>
          <a:p>
            <a:r>
              <a:rPr lang="en-GB" dirty="0" smtClean="0"/>
              <a:t>b) No metallic noise due to loose spring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Conform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89" y="678701"/>
            <a:ext cx="5688632" cy="59386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424620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563888" y="981708"/>
            <a:ext cx="223068" cy="504056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9588" y="585664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b</a:t>
            </a:r>
            <a:endParaRPr lang="en-GB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54137"/>
            <a:ext cx="6696744" cy="577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X-rays the 7-11-2011, DCUM 3259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268760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</a:rPr>
              <a:t>Left side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r>
              <a:rPr lang="en-GB" dirty="0" smtClean="0"/>
              <a:t>Top view (</a:t>
            </a:r>
            <a:r>
              <a:rPr lang="en-GB" dirty="0" err="1" smtClean="0"/>
              <a:t>xray</a:t>
            </a:r>
            <a:r>
              <a:rPr lang="en-GB" dirty="0" smtClean="0"/>
              <a:t> from top to bottom)</a:t>
            </a:r>
          </a:p>
          <a:p>
            <a:endParaRPr lang="en-GB" dirty="0"/>
          </a:p>
          <a:p>
            <a:r>
              <a:rPr lang="en-GB" dirty="0" smtClean="0"/>
              <a:t>a)Strong deformation of</a:t>
            </a:r>
          </a:p>
          <a:p>
            <a:r>
              <a:rPr lang="en-GB" dirty="0" smtClean="0"/>
              <a:t>RF finger.</a:t>
            </a:r>
          </a:p>
          <a:p>
            <a:r>
              <a:rPr lang="en-GB" dirty="0" smtClean="0"/>
              <a:t>b) Metallic noise due to loose spring when hitting vacuum chamber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pPr algn="ctr"/>
            <a:r>
              <a:rPr lang="en-GB" b="1" dirty="0" smtClean="0">
                <a:solidFill>
                  <a:srgbClr val="FF0066"/>
                </a:solidFill>
              </a:rPr>
              <a:t>Non Conform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148064" y="927902"/>
            <a:ext cx="223068" cy="504056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12794" y="808159"/>
            <a:ext cx="223068" cy="504056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44008" y="484993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a</a:t>
            </a:r>
            <a:endParaRPr lang="en-GB" sz="36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082" y="323359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b</a:t>
            </a:r>
            <a:endParaRPr lang="en-GB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86" y="969690"/>
            <a:ext cx="6622173" cy="530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X-rays the 7-11-2011, DCUM 3259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908720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</a:rPr>
              <a:t>Left side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r>
              <a:rPr lang="en-GB" dirty="0" smtClean="0"/>
              <a:t>Side view (</a:t>
            </a:r>
            <a:r>
              <a:rPr lang="en-GB" dirty="0" err="1" smtClean="0"/>
              <a:t>xray</a:t>
            </a:r>
            <a:r>
              <a:rPr lang="en-GB" dirty="0" smtClean="0"/>
              <a:t> from corridor to QRL)</a:t>
            </a:r>
          </a:p>
          <a:p>
            <a:endParaRPr lang="en-GB" dirty="0"/>
          </a:p>
          <a:p>
            <a:r>
              <a:rPr lang="en-GB" dirty="0" smtClean="0"/>
              <a:t>b) Metallic noise due to loose spring when hitting vacuum chamber</a:t>
            </a:r>
          </a:p>
          <a:p>
            <a:endParaRPr lang="en-GB" dirty="0"/>
          </a:p>
          <a:p>
            <a:r>
              <a:rPr lang="en-GB" dirty="0" smtClean="0"/>
              <a:t>c) RF fingers falling due to broken spring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pPr algn="ctr"/>
            <a:r>
              <a:rPr lang="en-GB" b="1" dirty="0" smtClean="0">
                <a:solidFill>
                  <a:srgbClr val="FF0066"/>
                </a:solidFill>
              </a:rPr>
              <a:t>Non Conform</a:t>
            </a:r>
          </a:p>
          <a:p>
            <a:pPr algn="ctr"/>
            <a:endParaRPr lang="en-GB" b="1" dirty="0">
              <a:solidFill>
                <a:srgbClr val="FF0066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08104" y="5229200"/>
            <a:ext cx="648072" cy="432048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35862" y="1844824"/>
            <a:ext cx="223068" cy="504056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32040" y="5122058"/>
            <a:ext cx="37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c</a:t>
            </a:r>
            <a:endParaRPr lang="en-GB" sz="36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7259" y="110879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b</a:t>
            </a:r>
            <a:endParaRPr lang="en-GB" sz="3600" b="1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4784085"/>
            <a:ext cx="2088232" cy="1754326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66"/>
                </a:solidFill>
              </a:rPr>
              <a:t>Spring was broken between May and November 2011</a:t>
            </a:r>
          </a:p>
          <a:p>
            <a:pPr algn="ctr"/>
            <a:r>
              <a:rPr lang="en-GB" b="1" dirty="0">
                <a:solidFill>
                  <a:srgbClr val="FF0066"/>
                </a:solidFill>
              </a:rPr>
              <a:t>Probably as a consequence of irradiation</a:t>
            </a:r>
          </a:p>
        </p:txBody>
      </p:sp>
    </p:spTree>
    <p:extLst>
      <p:ext uri="{BB962C8B-B14F-4D97-AF65-F5344CB8AC3E}">
        <p14:creationId xmlns:p14="http://schemas.microsoft.com/office/powerpoint/2010/main" val="5601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X-rays the 7-11-2011, DCUM 3259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256490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 to come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86408" y="2145923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</a:rPr>
              <a:t>Right side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r>
              <a:rPr lang="en-GB" dirty="0" smtClean="0"/>
              <a:t>X-ray done also</a:t>
            </a:r>
          </a:p>
          <a:p>
            <a:endParaRPr lang="en-GB" dirty="0"/>
          </a:p>
          <a:p>
            <a:r>
              <a:rPr lang="en-GB" dirty="0" smtClean="0"/>
              <a:t>RF fingers and spring are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endParaRPr lang="en-GB" dirty="0">
              <a:solidFill>
                <a:srgbClr val="FF0066"/>
              </a:solidFill>
            </a:endParaRP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Conform</a:t>
            </a:r>
          </a:p>
        </p:txBody>
      </p:sp>
    </p:spTree>
    <p:extLst>
      <p:ext uri="{BB962C8B-B14F-4D97-AF65-F5344CB8AC3E}">
        <p14:creationId xmlns:p14="http://schemas.microsoft.com/office/powerpoint/2010/main" val="13886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Other similar regions in LHC: Layout </a:t>
            </a:r>
            <a:r>
              <a:rPr lang="en-US" sz="3600" dirty="0" smtClean="0">
                <a:solidFill>
                  <a:srgbClr val="3366FF"/>
                </a:solidFill>
              </a:rPr>
              <a:t>LSS2-LSS8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52848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lhc-div-miwg.web.cern.ch/lhc-div-miwg/Main_Pages/new_frame%20miwg_icl.htm</a:t>
            </a:r>
            <a:endParaRPr lang="en-GB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79512" y="1268760"/>
            <a:ext cx="4338228" cy="1261497"/>
            <a:chOff x="1" y="1268760"/>
            <a:chExt cx="4338228" cy="126149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268760"/>
              <a:ext cx="4338228" cy="126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339752" y="1310571"/>
              <a:ext cx="50405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TCDD</a:t>
              </a:r>
              <a:endParaRPr lang="en-GB" sz="1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42346" y="2583520"/>
            <a:ext cx="4894150" cy="1277528"/>
            <a:chOff x="613954" y="3445903"/>
            <a:chExt cx="4894150" cy="1277528"/>
          </a:xfrm>
        </p:grpSpPr>
        <p:grpSp>
          <p:nvGrpSpPr>
            <p:cNvPr id="14" name="Group 13"/>
            <p:cNvGrpSpPr/>
            <p:nvPr/>
          </p:nvGrpSpPr>
          <p:grpSpPr>
            <a:xfrm>
              <a:off x="613954" y="3445903"/>
              <a:ext cx="4894150" cy="1277528"/>
              <a:chOff x="613954" y="3445903"/>
              <a:chExt cx="4894150" cy="1277528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954" y="3445903"/>
                <a:ext cx="4894150" cy="1207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1825" y="3680257"/>
                <a:ext cx="968125" cy="1043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572000" y="3645024"/>
              <a:ext cx="50405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TCLIA</a:t>
              </a:r>
              <a:endParaRPr lang="en-GB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60032" y="1335323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u="sng" dirty="0" smtClean="0"/>
              <a:t>LSS2L</a:t>
            </a:r>
            <a:r>
              <a:rPr lang="en-GB" sz="800" dirty="0" smtClean="0"/>
              <a:t> 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TCTVB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TCDD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VAB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BPMSX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D1L2</a:t>
            </a:r>
            <a:endParaRPr lang="en-GB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627784" y="2708920"/>
            <a:ext cx="1116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u="sng" dirty="0" smtClean="0"/>
              <a:t>LSS2R</a:t>
            </a:r>
            <a:r>
              <a:rPr lang="en-GB" sz="800" dirty="0" smtClean="0"/>
              <a:t> 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D1R2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BPMSX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VAB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VCTCQ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TCTVB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TCLIA</a:t>
            </a:r>
            <a:endParaRPr lang="en-GB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4059069"/>
            <a:ext cx="1116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u="sng" dirty="0" smtClean="0"/>
              <a:t>LSS8</a:t>
            </a:r>
            <a:r>
              <a:rPr lang="en-GB" sz="800" dirty="0" smtClean="0"/>
              <a:t>L 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TCLIA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TCTVB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/>
              <a:t> </a:t>
            </a:r>
            <a:r>
              <a:rPr lang="en-GB" sz="800" dirty="0" smtClean="0"/>
              <a:t>VCTCF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VAB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BPMSX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D1L8</a:t>
            </a:r>
            <a:endParaRPr lang="en-GB" sz="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76071" y="5380617"/>
            <a:ext cx="4440345" cy="1216735"/>
            <a:chOff x="3419872" y="5229200"/>
            <a:chExt cx="4440345" cy="1216735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229200"/>
              <a:ext cx="4440345" cy="1197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5239218"/>
              <a:ext cx="1816793" cy="1188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740" y="5301208"/>
              <a:ext cx="1062372" cy="1144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2051720" y="5609489"/>
            <a:ext cx="1136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u="sng" dirty="0" smtClean="0"/>
              <a:t>LSS8R</a:t>
            </a:r>
            <a:r>
              <a:rPr lang="en-GB" sz="800" dirty="0" smtClean="0"/>
              <a:t> 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D1R8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BPMSX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VAB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TCDDM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TCTVB</a:t>
            </a:r>
            <a:endParaRPr lang="en-GB" sz="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23258" y="4033294"/>
            <a:ext cx="4881285" cy="1123898"/>
            <a:chOff x="223258" y="3889278"/>
            <a:chExt cx="4881285" cy="1123898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58" y="3889278"/>
              <a:ext cx="4881285" cy="1106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970002"/>
              <a:ext cx="968125" cy="1043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653" y="3933115"/>
              <a:ext cx="1624163" cy="1062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11560" y="3933056"/>
              <a:ext cx="50405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TCLIA</a:t>
              </a:r>
              <a:endParaRPr lang="en-GB" sz="10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34661" y="1700808"/>
            <a:ext cx="659155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D1L2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920" y="3068960"/>
            <a:ext cx="686406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D1R2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9872" y="5795972"/>
            <a:ext cx="686406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D1R8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3706" y="4427820"/>
            <a:ext cx="659155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D1L8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91653" y="4200182"/>
            <a:ext cx="328019" cy="7409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007869" y="5252135"/>
            <a:ext cx="104868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VPIA.A173.4L8.X</a:t>
            </a:r>
            <a:endParaRPr lang="en-GB" sz="1000" dirty="0"/>
          </a:p>
        </p:txBody>
      </p:sp>
      <p:sp>
        <p:nvSpPr>
          <p:cNvPr id="37" name="Oval 36"/>
          <p:cNvSpPr/>
          <p:nvPr/>
        </p:nvSpPr>
        <p:spPr>
          <a:xfrm>
            <a:off x="6068851" y="5654494"/>
            <a:ext cx="328019" cy="7409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683555" y="6351131"/>
            <a:ext cx="1063112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VPIA.A147.4R8.X</a:t>
            </a:r>
            <a:endParaRPr lang="en-GB" sz="1000" dirty="0"/>
          </a:p>
        </p:txBody>
      </p:sp>
      <p:sp>
        <p:nvSpPr>
          <p:cNvPr id="39" name="Oval 38"/>
          <p:cNvSpPr/>
          <p:nvPr/>
        </p:nvSpPr>
        <p:spPr>
          <a:xfrm>
            <a:off x="1759440" y="1484784"/>
            <a:ext cx="328019" cy="7409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1475656" y="2536737"/>
            <a:ext cx="104868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VPIA.A151.4L2.X</a:t>
            </a:r>
            <a:endParaRPr lang="en-GB" sz="1000" dirty="0"/>
          </a:p>
        </p:txBody>
      </p:sp>
      <p:sp>
        <p:nvSpPr>
          <p:cNvPr id="41" name="Oval 40"/>
          <p:cNvSpPr/>
          <p:nvPr/>
        </p:nvSpPr>
        <p:spPr>
          <a:xfrm>
            <a:off x="7494584" y="2996952"/>
            <a:ext cx="328019" cy="7409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109288" y="3693589"/>
            <a:ext cx="1063112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VPIA.A170.4R2.X</a:t>
            </a:r>
            <a:endParaRPr lang="en-GB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158221" y="1361673"/>
            <a:ext cx="101983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VGPB.120.4L2.X</a:t>
            </a:r>
            <a:endParaRPr lang="en-GB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3795325" y="4095754"/>
            <a:ext cx="101983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VGPB.120.4L8.X</a:t>
            </a:r>
            <a:endParaRPr lang="en-GB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4632289" y="2708920"/>
            <a:ext cx="103425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VGPB.120.4R2.X</a:t>
            </a:r>
            <a:endParaRPr lang="en-GB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4128233" y="5487035"/>
            <a:ext cx="103425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VGPB.120.4R8.X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361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e xmlns="3a9e2fd7-f2a9-42b2-af54-fb395caaa4ac">2011-11-07T00:00:00+01:00</Date>
    <Description0 xmlns="3a9e2fd7-f2a9-42b2-af54-fb395caaa4ac">After observation of a non conformity during the aperture scan for ALICE at IP2L, an X-ray was done. DCUM 3259.3524 between TCTVB.4L2 and TCDD.4L2</Description0>
    <Issue_x0020_name xmlns="3a9e2fd7-f2a9-42b2-af54-fb395caaa4ac">Xrays</Issue_x0020_name>
    <Position xmlns="3a9e2fd7-f2a9-42b2-af54-fb395caaa4ac">A4L2-TCTVB-VAMTF-TCDD</Position>
    <Issue_x0020_type xmlns="3a9e2fd7-f2a9-42b2-af54-fb395caaa4ac">other</Issue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8979D0DFAA34B9D2E30927128DE9F" ma:contentTypeVersion="5" ma:contentTypeDescription="Create a new document." ma:contentTypeScope="" ma:versionID="a9dc32ce6bae32a8dec3c12cc3f7ba28">
  <xsd:schema xmlns:xsd="http://www.w3.org/2001/XMLSchema" xmlns:xs="http://www.w3.org/2001/XMLSchema" xmlns:p="http://schemas.microsoft.com/office/2006/metadata/properties" xmlns:ns2="3a9e2fd7-f2a9-42b2-af54-fb395caaa4ac" targetNamespace="http://schemas.microsoft.com/office/2006/metadata/properties" ma:root="true" ma:fieldsID="19a6a4099fda03cb389b3dda92d12b04" ns2:_="">
    <xsd:import namespace="3a9e2fd7-f2a9-42b2-af54-fb395caaa4ac"/>
    <xsd:element name="properties">
      <xsd:complexType>
        <xsd:sequence>
          <xsd:element name="documentManagement">
            <xsd:complexType>
              <xsd:all>
                <xsd:element ref="ns2:Issue_x0020_name" minOccurs="0"/>
                <xsd:element ref="ns2:Position" minOccurs="0"/>
                <xsd:element ref="ns2:Issue_x0020_type" minOccurs="0"/>
                <xsd:element ref="ns2:Description0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e2fd7-f2a9-42b2-af54-fb395caaa4ac" elementFormDefault="qualified">
    <xsd:import namespace="http://schemas.microsoft.com/office/2006/documentManagement/types"/>
    <xsd:import namespace="http://schemas.microsoft.com/office/infopath/2007/PartnerControls"/>
    <xsd:element name="Issue_x0020_name" ma:index="8" nillable="true" ma:displayName="Issue name" ma:internalName="Issue_x0020_name">
      <xsd:simpleType>
        <xsd:restriction base="dms:Text">
          <xsd:maxLength value="255"/>
        </xsd:restriction>
      </xsd:simpleType>
    </xsd:element>
    <xsd:element name="Position" ma:index="9" nillable="true" ma:displayName="Position" ma:internalName="Position">
      <xsd:simpleType>
        <xsd:restriction base="dms:Text">
          <xsd:maxLength value="255"/>
        </xsd:restriction>
      </xsd:simpleType>
    </xsd:element>
    <xsd:element name="Issue_x0020_type" ma:index="10" nillable="true" ma:displayName="Issue type" ma:default="Enter choice" ma:format="Dropdown" ma:internalName="Issue_x0020_type">
      <xsd:simpleType>
        <xsd:restriction base="dms:Choice">
          <xsd:enumeration value="Enter choice"/>
          <xsd:enumeration value="spike"/>
          <xsd:enumeration value="high pressure"/>
          <xsd:enumeration value="slow increase"/>
          <xsd:enumeration value="fast increase"/>
          <xsd:enumeration value="heating"/>
          <xsd:enumeration value="other"/>
        </xsd:restriction>
      </xsd:simple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Date" ma:index="12" nillable="true" ma:displayName="Date" ma:default="[today]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C0E500-30DA-4192-A090-0C99518F72D8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3a9e2fd7-f2a9-42b2-af54-fb395caaa4a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820F76-3509-4BB3-9BC2-7B4C07DF8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6895BA-1285-4D2D-A564-6BDE3476E1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9e2fd7-f2a9-42b2-af54-fb395caaa4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9387</TotalTime>
  <Words>305</Words>
  <Application>Microsoft Office PowerPoint</Application>
  <PresentationFormat>On-screen Show (4:3)</PresentationFormat>
  <Paragraphs>131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Xrays at VAMTF.4L2</dc:title>
  <dc:creator>vbaglin</dc:creator>
  <cp:lastModifiedBy>Vincent Baglin</cp:lastModifiedBy>
  <cp:revision>582</cp:revision>
  <cp:lastPrinted>2011-11-08T08:39:53Z</cp:lastPrinted>
  <dcterms:created xsi:type="dcterms:W3CDTF">2008-09-17T08:36:14Z</dcterms:created>
  <dcterms:modified xsi:type="dcterms:W3CDTF">2011-11-08T08:53:20Z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0x010100E788979D0DFAA34B9D2E30927128DE9F</vt:lpwstr>
  </property>
  <property fmtid="{D5CDD505-2E9C-101B-9397-08002B2CF9AE}" pid="3" name="Short description">
    <vt:lpwstr>VGPB.233.7R7.B triggered interlock of VVGST.232.7R7.B</vt:lpwstr>
  </property>
  <property fmtid="{D5CDD505-2E9C-101B-9397-08002B2CF9AE}" pid="4" name="Equipment">
    <vt:lpwstr>VGPB</vt:lpwstr>
  </property>
  <property fmtid="{D5CDD505-2E9C-101B-9397-08002B2CF9AE}" pid="5" name="VACSEC">
    <vt:lpwstr>Arc 7-8.B</vt:lpwstr>
  </property>
  <property fmtid="{D5CDD505-2E9C-101B-9397-08002B2CF9AE}" pid="6" name="Description0">
    <vt:lpwstr>VGPB.233.7R7.B triggered interlock of VVGST.232.7R7.B probably since the (unbaked) VGP tried to switch ON and induced a pressure increase (no beam circulating)</vt:lpwstr>
  </property>
  <property fmtid="{D5CDD505-2E9C-101B-9397-08002B2CF9AE}" pid="7" name="Date">
    <vt:lpwstr>2009-11-06T09:42:00+00:00</vt:lpwstr>
  </property>
  <property fmtid="{D5CDD505-2E9C-101B-9397-08002B2CF9AE}" pid="8" name="Sector valve">
    <vt:lpwstr>VVGST.232.7R7.B</vt:lpwstr>
  </property>
</Properties>
</file>