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B5E0-2F8E-FD41-81D9-C551E0F9DDA5}" type="datetimeFigureOut">
              <a:rPr lang="en-US" smtClean="0"/>
              <a:t>8/9/11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438CF-3880-6642-A94F-4999EE9F4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96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15388-F185-1E45-B1CD-9A6954746B3F}" type="datetimeFigureOut">
              <a:rPr lang="en-US" smtClean="0"/>
              <a:t>8/9/11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6874C-0BB5-7141-8BEB-9C9774C44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1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fld id="{AAE8070C-0A8F-644B-BD08-CA590375AB77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B91A9-BB40-AF44-BBBC-0E376337CD2B}" type="datetime1">
              <a:rPr lang="en-US" smtClean="0"/>
              <a:t>8/9/11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2CF70-0D0C-214F-A6D2-1987EA557A42}" type="datetime1">
              <a:rPr lang="en-US" smtClean="0"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7C8250-0BF5-2C46-83CB-39DDA2E41E39}" type="datetime1">
              <a:rPr lang="en-US" smtClean="0"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5CFF1-0ABB-CF4F-A64B-0001B60006A3}" type="datetime1">
              <a:rPr lang="en-US" smtClean="0"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CE5CE-5657-6143-B801-7ABC7A16F3E4}" type="datetime1">
              <a:rPr lang="en-US" smtClean="0"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61DA0-ED49-1442-9890-99B5A15583A1}" type="datetime1">
              <a:rPr lang="en-US" smtClean="0"/>
              <a:t>8/9/11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21FA6-8CA8-E743-A2ED-3ADCCE42AE96}" type="datetime1">
              <a:rPr lang="en-US" smtClean="0"/>
              <a:t>8/9/11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D563FA-C7DA-E848-9E78-73D19AA0954D}" type="datetime1">
              <a:rPr lang="en-US" smtClean="0"/>
              <a:t>8/9/11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965B-8360-AA44-8321-F4D4AACDA671}" type="datetime1">
              <a:rPr lang="en-US" smtClean="0"/>
              <a:t>8/9/11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D933F-AC5D-6D45-A013-D632537368AF}" type="datetime1">
              <a:rPr lang="en-US" smtClean="0"/>
              <a:t>8/9/11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0E97-53E2-6842-B186-F80B952DBC44}" type="datetime1">
              <a:rPr lang="en-US" smtClean="0"/>
              <a:t>8/9/11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A348259B-BA9E-CE4B-A3BC-73094239F4FC}" type="datetime1">
              <a:rPr lang="en-US" smtClean="0"/>
              <a:t>8/9/11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3" y="411163"/>
            <a:ext cx="7345362" cy="3883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HEADTAIL simulation studies of Landau </a:t>
            </a:r>
            <a:r>
              <a:rPr lang="en-US" dirty="0" smtClean="0"/>
              <a:t>damping through </a:t>
            </a:r>
            <a:r>
              <a:rPr lang="en-US" dirty="0" err="1"/>
              <a:t>octupoles</a:t>
            </a:r>
            <a:r>
              <a:rPr lang="en-US" dirty="0"/>
              <a:t> in the LHC.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B9CA5-FF32-9843-846A-B4EBB34FEE1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00919" y="4338971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E.Metral</a:t>
            </a:r>
            <a:r>
              <a:rPr lang="en-US" dirty="0" smtClean="0"/>
              <a:t>, </a:t>
            </a:r>
            <a:r>
              <a:rPr lang="en-US" dirty="0" err="1" smtClean="0"/>
              <a:t>N.Mounet</a:t>
            </a:r>
            <a:r>
              <a:rPr lang="en-US" dirty="0" smtClean="0"/>
              <a:t>, </a:t>
            </a:r>
            <a:r>
              <a:rPr lang="en-US" dirty="0" err="1" smtClean="0"/>
              <a:t>B.Salvant</a:t>
            </a:r>
            <a:r>
              <a:rPr lang="en-US" dirty="0" smtClean="0"/>
              <a:t>, </a:t>
            </a:r>
            <a:r>
              <a:rPr lang="en-US" dirty="0" err="1" smtClean="0"/>
              <a:t>R.Wasef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0963" y="6412468"/>
            <a:ext cx="1237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09/08/2011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3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Comparaison</a:t>
            </a:r>
            <a:r>
              <a:rPr lang="en-US" dirty="0" smtClean="0"/>
              <a:t> </a:t>
            </a:r>
            <a:r>
              <a:rPr lang="en-US" dirty="0" err="1" smtClean="0"/>
              <a:t>Sacherer</a:t>
            </a:r>
            <a:r>
              <a:rPr lang="en-US" dirty="0" smtClean="0"/>
              <a:t>/HDTL/MOSES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46603"/>
              </p:ext>
            </p:extLst>
          </p:nvPr>
        </p:nvGraphicFramePr>
        <p:xfrm>
          <a:off x="945991" y="1957548"/>
          <a:ext cx="7987697" cy="3815867"/>
        </p:xfrm>
        <a:graphic>
          <a:graphicData uri="http://schemas.openxmlformats.org/drawingml/2006/table">
            <a:tbl>
              <a:tblPr/>
              <a:tblGrid>
                <a:gridCol w="797543"/>
                <a:gridCol w="797543"/>
                <a:gridCol w="944781"/>
                <a:gridCol w="944781"/>
                <a:gridCol w="944781"/>
                <a:gridCol w="944781"/>
                <a:gridCol w="871163"/>
                <a:gridCol w="797543"/>
                <a:gridCol w="944781"/>
              </a:tblGrid>
              <a:tr h="4361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 (Mohm/m)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f(GHz)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Headtail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4.11E-05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-5.24E-05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-1.12E-05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-3.16E-05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-3.06E-05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-1.93E-05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-2.95E-06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-1.14E-05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-0.000011619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MOSES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-6.48E-05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-1.14E-05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-3.13E-05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-3.10E-05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-1.97E-05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-3.89E-06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-1.12E-05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-7.82E-06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error RE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error Im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Sacherer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4.74E-06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4.78E-06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-8.36E-05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-1.72E-05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-3.43E-05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-3.39E-05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-2.32E-05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-3.67E-06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-1.70E-05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-5.29E-06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error Re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25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74" marR="10474" marT="10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error Im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0474" marR="10474" marT="104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618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Scan at -30A</a:t>
            </a:r>
            <a:endParaRPr lang="en-US" dirty="0"/>
          </a:p>
        </p:txBody>
      </p:sp>
      <p:pic>
        <p:nvPicPr>
          <p:cNvPr id="4" name="Picture 3" descr="Screen shot 2011-08-09 at 6.44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581" y="1699035"/>
            <a:ext cx="5396419" cy="464760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312581" y="5108041"/>
            <a:ext cx="1410639" cy="384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-9255" y="4738709"/>
            <a:ext cx="33382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R</a:t>
            </a:r>
            <a:r>
              <a:rPr lang="en-US" sz="1600" dirty="0" smtClean="0"/>
              <a:t>=24.5MΩ</a:t>
            </a:r>
            <a:r>
              <a:rPr lang="en-US" sz="1600" dirty="0"/>
              <a:t>/m,   Q=</a:t>
            </a:r>
            <a:r>
              <a:rPr lang="en-US" sz="1600" dirty="0" smtClean="0"/>
              <a:t>0.55   </a:t>
            </a:r>
            <a:r>
              <a:rPr lang="en-US" sz="1600" dirty="0"/>
              <a:t>f </a:t>
            </a:r>
            <a:r>
              <a:rPr lang="en-US" sz="1600" dirty="0" smtClean="0"/>
              <a:t>=1.55GHz   </a:t>
            </a:r>
            <a:endParaRPr lang="en-US" sz="1600" dirty="0"/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141879" y="3897258"/>
            <a:ext cx="3408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R</a:t>
            </a:r>
            <a:r>
              <a:rPr lang="en-US" sz="1600" dirty="0" smtClean="0"/>
              <a:t>=18.9MΩ</a:t>
            </a:r>
            <a:r>
              <a:rPr lang="en-US" sz="1600" dirty="0"/>
              <a:t>/m,   Q=</a:t>
            </a:r>
            <a:r>
              <a:rPr lang="en-US" sz="1600" dirty="0" smtClean="0"/>
              <a:t>0.55   </a:t>
            </a:r>
            <a:r>
              <a:rPr lang="en-US" sz="1600" dirty="0"/>
              <a:t>f </a:t>
            </a:r>
            <a:r>
              <a:rPr lang="en-US" sz="1600" dirty="0" smtClean="0"/>
              <a:t>=1.3GHz   </a:t>
            </a:r>
            <a:endParaRPr lang="en-US" sz="1600" dirty="0"/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114331" y="2119747"/>
            <a:ext cx="321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R</a:t>
            </a:r>
            <a:r>
              <a:rPr lang="en-US" sz="1600" dirty="0" smtClean="0"/>
              <a:t>=27.67MΩ</a:t>
            </a:r>
            <a:r>
              <a:rPr lang="en-US" sz="1600" dirty="0"/>
              <a:t>/m,   Q=1   f </a:t>
            </a:r>
            <a:r>
              <a:rPr lang="en-US" sz="1600" dirty="0" smtClean="0"/>
              <a:t>=</a:t>
            </a:r>
            <a:r>
              <a:rPr lang="en-US" sz="1600" dirty="0"/>
              <a:t>1</a:t>
            </a:r>
            <a:r>
              <a:rPr lang="en-US" sz="1600" dirty="0" smtClean="0"/>
              <a:t>GHz   </a:t>
            </a:r>
            <a:endParaRPr lang="en-US" sz="1600" dirty="0"/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6064250" y="2778125"/>
            <a:ext cx="321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R</a:t>
            </a:r>
            <a:r>
              <a:rPr lang="en-US" sz="1600" dirty="0" smtClean="0"/>
              <a:t>=25.415MΩ</a:t>
            </a:r>
            <a:r>
              <a:rPr lang="en-US" sz="1600" dirty="0"/>
              <a:t>/m,   Q=2   f =</a:t>
            </a:r>
            <a:r>
              <a:rPr lang="en-US" sz="1600" dirty="0" smtClean="0"/>
              <a:t>0.9GHz   </a:t>
            </a:r>
            <a:endParaRPr lang="en-US" sz="1600" dirty="0"/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5929313" y="3559121"/>
            <a:ext cx="3214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R</a:t>
            </a:r>
            <a:r>
              <a:rPr lang="en-US" sz="1600" dirty="0" smtClean="0"/>
              <a:t>=12.89MΩ</a:t>
            </a:r>
            <a:r>
              <a:rPr lang="en-US" sz="1600" dirty="0"/>
              <a:t>/m,   Q=</a:t>
            </a:r>
            <a:r>
              <a:rPr lang="en-US" sz="1600" dirty="0" smtClean="0"/>
              <a:t>1.5   </a:t>
            </a:r>
            <a:r>
              <a:rPr lang="en-US" sz="1600" dirty="0"/>
              <a:t>f =</a:t>
            </a:r>
            <a:r>
              <a:rPr lang="en-US" sz="1600" dirty="0" smtClean="0"/>
              <a:t>0.6GHz   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3275" y="4045952"/>
            <a:ext cx="643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86475" y="2342363"/>
            <a:ext cx="143088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1"/>
          </p:cNvCxnSpPr>
          <p:nvPr/>
        </p:nvCxnSpPr>
        <p:spPr>
          <a:xfrm flipH="1">
            <a:off x="5334000" y="2946400"/>
            <a:ext cx="730250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5407025" y="3727396"/>
            <a:ext cx="522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09000" y="5977307"/>
            <a:ext cx="10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Re(ΔQ)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93347" y="1417638"/>
            <a:ext cx="106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Im</a:t>
            </a:r>
            <a:r>
              <a:rPr lang="en-US" dirty="0" smtClean="0"/>
              <a:t>(ΔQ)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45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665" y="-17074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Head-Tail and not TMC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12</a:t>
            </a:fld>
            <a:endParaRPr kumimoji="0" lang="en-US"/>
          </a:p>
        </p:txBody>
      </p:sp>
      <p:pic>
        <p:nvPicPr>
          <p:cNvPr id="5" name="Picture 4" descr="24.5-0.55-1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4314"/>
            <a:ext cx="4069293" cy="3121884"/>
          </a:xfrm>
          <a:prstGeom prst="rect">
            <a:avLst/>
          </a:prstGeom>
        </p:spPr>
      </p:pic>
      <p:pic>
        <p:nvPicPr>
          <p:cNvPr id="6" name="Picture 5" descr="18.9-0.55-1.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458" y="1071224"/>
            <a:ext cx="3603950" cy="2799135"/>
          </a:xfrm>
          <a:prstGeom prst="rect">
            <a:avLst/>
          </a:prstGeom>
        </p:spPr>
      </p:pic>
      <p:pic>
        <p:nvPicPr>
          <p:cNvPr id="7" name="Picture 6" descr="27.67-1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76" y="1066356"/>
            <a:ext cx="3571256" cy="2777089"/>
          </a:xfrm>
          <a:prstGeom prst="rect">
            <a:avLst/>
          </a:prstGeom>
        </p:spPr>
      </p:pic>
      <p:pic>
        <p:nvPicPr>
          <p:cNvPr id="8" name="Picture 7" descr="25.415-2-0.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65" y="4061785"/>
            <a:ext cx="3146955" cy="2446647"/>
          </a:xfrm>
          <a:prstGeom prst="rect">
            <a:avLst/>
          </a:prstGeom>
        </p:spPr>
      </p:pic>
      <p:pic>
        <p:nvPicPr>
          <p:cNvPr id="9" name="Picture 8" descr="12.89-1.5-0.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825" y="4335153"/>
            <a:ext cx="2833165" cy="21732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92759" y="1369126"/>
            <a:ext cx="0" cy="225988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69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70665" y="-17074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Head-Tail and not TMC</a:t>
            </a:r>
            <a:endParaRPr lang="en-US" dirty="0"/>
          </a:p>
        </p:txBody>
      </p:sp>
      <p:pic>
        <p:nvPicPr>
          <p:cNvPr id="17" name="Picture 16" descr="27.67-1-1_zoo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2433"/>
            <a:ext cx="6606120" cy="5116505"/>
          </a:xfrm>
          <a:prstGeom prst="rect">
            <a:avLst/>
          </a:prstGeom>
        </p:spPr>
      </p:pic>
      <p:pic>
        <p:nvPicPr>
          <p:cNvPr id="6" name="Picture 5" descr="27.67-1-1_Zoom-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903" y="880218"/>
            <a:ext cx="3662164" cy="289724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059540" y="1439552"/>
            <a:ext cx="0" cy="203655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19542" y="2457828"/>
            <a:ext cx="0" cy="371148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8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191309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2779" y="935209"/>
            <a:ext cx="24946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HEADTAIL</a:t>
            </a:r>
          </a:p>
          <a:p>
            <a:endParaRPr lang="en-US" dirty="0"/>
          </a:p>
          <a:p>
            <a:r>
              <a:rPr lang="en-US" dirty="0" smtClean="0"/>
              <a:t>-&gt; average position</a:t>
            </a:r>
          </a:p>
          <a:p>
            <a:r>
              <a:rPr lang="en-US" dirty="0"/>
              <a:t> </a:t>
            </a:r>
            <a:r>
              <a:rPr lang="en-US" dirty="0" smtClean="0"/>
              <a:t>  -&gt; tune-shift</a:t>
            </a:r>
          </a:p>
          <a:p>
            <a:r>
              <a:rPr lang="en-US" dirty="0" smtClean="0"/>
              <a:t>      -&gt; stabilizing current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4877" y="935209"/>
            <a:ext cx="21098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THEORY</a:t>
            </a:r>
          </a:p>
          <a:p>
            <a:endParaRPr lang="en-US" dirty="0"/>
          </a:p>
          <a:p>
            <a:r>
              <a:rPr lang="en-US" dirty="0" smtClean="0"/>
              <a:t>-&gt; tune-shift</a:t>
            </a:r>
          </a:p>
          <a:p>
            <a:r>
              <a:rPr lang="en-US" dirty="0" smtClean="0"/>
              <a:t>-&gt; stabilizing current</a:t>
            </a:r>
          </a:p>
          <a:p>
            <a:r>
              <a:rPr lang="en-US" dirty="0" smtClean="0"/>
              <a:t>-&gt; stability diagram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2975" y="5598713"/>
            <a:ext cx="66817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charset="0"/>
              <a:buChar char="è"/>
              <a:defRPr/>
            </a:pPr>
            <a:r>
              <a:rPr lang="en-US" dirty="0" smtClean="0">
                <a:sym typeface="Wingdings"/>
              </a:rPr>
              <a:t> Compare HEADTAIL and Theory and try to plot the stability </a:t>
            </a:r>
          </a:p>
          <a:p>
            <a:pPr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diagram using HEADTAIL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  <p:pic>
        <p:nvPicPr>
          <p:cNvPr id="4" name="Picture 3" descr="Screen shot 2011-08-09 at 7.08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052" y="2547049"/>
            <a:ext cx="3985074" cy="2919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62793" y="2412537"/>
            <a:ext cx="106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Im</a:t>
            </a:r>
            <a:r>
              <a:rPr lang="en-US" dirty="0" smtClean="0"/>
              <a:t>(ΔQ)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46126" y="5129809"/>
            <a:ext cx="10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Re(ΔQ)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2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Main parameters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 MT" charset="0"/>
              </a:rPr>
              <a:t>Single bunch</a:t>
            </a:r>
          </a:p>
          <a:p>
            <a:pPr eaLnBrk="1" hangingPunct="1"/>
            <a:r>
              <a:rPr lang="en-US" dirty="0">
                <a:latin typeface="Gill Sans MT" charset="0"/>
              </a:rPr>
              <a:t>Energy: 3.5 </a:t>
            </a:r>
            <a:r>
              <a:rPr lang="en-US" dirty="0" err="1">
                <a:latin typeface="Gill Sans MT" charset="0"/>
              </a:rPr>
              <a:t>TeV</a:t>
            </a:r>
            <a:endParaRPr lang="en-US" dirty="0">
              <a:latin typeface="Gill Sans MT" charset="0"/>
            </a:endParaRPr>
          </a:p>
          <a:p>
            <a:pPr eaLnBrk="1" hangingPunct="1"/>
            <a:r>
              <a:rPr lang="en-US" dirty="0">
                <a:latin typeface="Gill Sans MT" charset="0"/>
              </a:rPr>
              <a:t>Collimator settings: MD May 17th 2010</a:t>
            </a:r>
          </a:p>
          <a:p>
            <a:pPr eaLnBrk="1" hangingPunct="1"/>
            <a:r>
              <a:rPr lang="en-US" dirty="0">
                <a:latin typeface="Gill Sans MT" charset="0"/>
              </a:rPr>
              <a:t>Impedance: Only dipolar component</a:t>
            </a:r>
          </a:p>
          <a:p>
            <a:pPr eaLnBrk="1" hangingPunct="1"/>
            <a:r>
              <a:rPr lang="en-US" dirty="0">
                <a:latin typeface="Gill Sans MT" charset="0"/>
              </a:rPr>
              <a:t>Linear bucket</a:t>
            </a:r>
          </a:p>
          <a:p>
            <a:pPr eaLnBrk="1" hangingPunct="1"/>
            <a:r>
              <a:rPr lang="en-US" dirty="0">
                <a:latin typeface="Gill Sans MT" charset="0"/>
              </a:rPr>
              <a:t>Intensity: 1.15e11 p/b</a:t>
            </a:r>
          </a:p>
          <a:p>
            <a:pPr eaLnBrk="1" hangingPunct="1"/>
            <a:r>
              <a:rPr lang="en-US" dirty="0" smtClean="0">
                <a:latin typeface="Gill Sans MT" charset="0"/>
              </a:rPr>
              <a:t>Horizontal chromaticity: 6 </a:t>
            </a:r>
            <a:endParaRPr lang="en-US" dirty="0">
              <a:latin typeface="Gill Sans M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8964F-7892-E54D-A0D6-EBA10A8F4B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263" y="-63500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Average horizontal position &amp; Imaginary tune-shift</a:t>
            </a:r>
            <a:endParaRPr lang="en-US" dirty="0"/>
          </a:p>
        </p:txBody>
      </p:sp>
      <p:pic>
        <p:nvPicPr>
          <p:cNvPr id="20482" name="Picture 8" descr="fit_200ki115lin_d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116013"/>
            <a:ext cx="73533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73238" y="6253163"/>
            <a:ext cx="6681787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ym typeface="Wingdings"/>
              </a:rPr>
              <a:t></a:t>
            </a:r>
            <a:r>
              <a:rPr lang="en-US" dirty="0"/>
              <a:t>Rise-time = 4.02s       which leads to         </a:t>
            </a:r>
            <a:r>
              <a:rPr lang="en-US" dirty="0" err="1"/>
              <a:t>Im</a:t>
            </a:r>
            <a:r>
              <a:rPr lang="en-US" dirty="0"/>
              <a:t>(ΔQ)= -3.5 E-6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2225675" y="1790700"/>
            <a:ext cx="491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 different fits with 3.9 ; 4 and 4.1 as time constant </a:t>
            </a:r>
          </a:p>
        </p:txBody>
      </p:sp>
      <p:pic>
        <p:nvPicPr>
          <p:cNvPr id="20485" name="Picture 11" descr="200ki115lin_di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4024313"/>
            <a:ext cx="23336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3565525" y="4024313"/>
            <a:ext cx="7397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Mode 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E37D6-EAC4-3548-A4CC-AC2F754456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7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038" y="-53975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Real tune-shift</a:t>
            </a:r>
            <a:endParaRPr lang="en-US" dirty="0"/>
          </a:p>
        </p:txBody>
      </p:sp>
      <p:pic>
        <p:nvPicPr>
          <p:cNvPr id="21506" name="Content Placeholder 4" descr="200ki115lin_di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r="4002"/>
          <a:stretch>
            <a:fillRect/>
          </a:stretch>
        </p:blipFill>
        <p:spPr>
          <a:xfrm>
            <a:off x="958850" y="2197100"/>
            <a:ext cx="5972175" cy="3287713"/>
          </a:xfrm>
        </p:spPr>
      </p:pic>
      <p:pic>
        <p:nvPicPr>
          <p:cNvPr id="21507" name="Picture 5" descr="200ki115lin_dip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2393950"/>
            <a:ext cx="31686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1201738" y="1282700"/>
            <a:ext cx="543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Obtained with an FFT of the average horizontal position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2725" y="5842000"/>
            <a:ext cx="2387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ym typeface="Wingdings"/>
              </a:rPr>
              <a:t>Re</a:t>
            </a:r>
            <a:r>
              <a:rPr lang="en-US" dirty="0"/>
              <a:t>(ΔQ)= -9.28 E-5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4103E-037F-6B44-866D-7655429D42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8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Sacherer's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A923D-6CFA-5C4D-A98D-A6CC887418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2531" name="Picture 5" descr="Screen shot 2011-06-15 at 4.28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1768475"/>
            <a:ext cx="6288088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Screen shot 2011-06-15 at 4.29.4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060700"/>
            <a:ext cx="479901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 descr="Screen shot 2011-06-15 at 4.29.1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4202113"/>
            <a:ext cx="35544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2247900" y="4202113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with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2247900" y="3260725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with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4725" y="5584825"/>
            <a:ext cx="304165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ym typeface="Wingdings"/>
              </a:rPr>
              <a:t></a:t>
            </a:r>
            <a:r>
              <a:rPr lang="en-US" dirty="0"/>
              <a:t>ΔQ= -1.64 E-4 – </a:t>
            </a:r>
            <a:r>
              <a:rPr lang="en-US" dirty="0" err="1"/>
              <a:t>i</a:t>
            </a:r>
            <a:r>
              <a:rPr lang="en-US" dirty="0"/>
              <a:t> 3.78E-6</a:t>
            </a:r>
          </a:p>
        </p:txBody>
      </p:sp>
    </p:spTree>
    <p:extLst>
      <p:ext uri="{BB962C8B-B14F-4D97-AF65-F5344CB8AC3E}">
        <p14:creationId xmlns:p14="http://schemas.microsoft.com/office/powerpoint/2010/main" val="417326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-225425"/>
            <a:ext cx="7407275" cy="6556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Stability diagrams</a:t>
            </a:r>
            <a:endParaRPr lang="en-US" sz="30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23554" name="Picture 4" descr="-16A Gaussi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930275"/>
            <a:ext cx="3468688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5" descr="+26.5A Gaussia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3986213"/>
            <a:ext cx="3468687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7" descr="-37A parabol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938213"/>
            <a:ext cx="3478212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9" descr="+31A parabol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4064000"/>
            <a:ext cx="3478212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87775" y="939800"/>
            <a:ext cx="890588" cy="161925"/>
          </a:xfrm>
          <a:prstGeom prst="rect">
            <a:avLst/>
          </a:prstGeom>
          <a:solidFill>
            <a:srgbClr val="C1C1C1"/>
          </a:solidFill>
          <a:ln>
            <a:solidFill>
              <a:srgbClr val="C1C1C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9" name="TextBox 4"/>
          <p:cNvSpPr txBox="1">
            <a:spLocks noChangeArrowheads="1"/>
          </p:cNvSpPr>
          <p:nvPr/>
        </p:nvSpPr>
        <p:spPr bwMode="auto">
          <a:xfrm>
            <a:off x="3775075" y="869950"/>
            <a:ext cx="684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-16 A</a:t>
            </a:r>
          </a:p>
        </p:txBody>
      </p:sp>
      <p:sp>
        <p:nvSpPr>
          <p:cNvPr id="9" name="Rectangle 8"/>
          <p:cNvSpPr/>
          <p:nvPr/>
        </p:nvSpPr>
        <p:spPr>
          <a:xfrm>
            <a:off x="3795713" y="4016375"/>
            <a:ext cx="869950" cy="161925"/>
          </a:xfrm>
          <a:prstGeom prst="rect">
            <a:avLst/>
          </a:prstGeom>
          <a:solidFill>
            <a:srgbClr val="C1C1C1"/>
          </a:solidFill>
          <a:ln>
            <a:solidFill>
              <a:srgbClr val="C1C1C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3751263" y="3933825"/>
            <a:ext cx="915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+26.5A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51763" y="966788"/>
            <a:ext cx="915987" cy="163512"/>
          </a:xfrm>
          <a:prstGeom prst="rect">
            <a:avLst/>
          </a:prstGeom>
          <a:solidFill>
            <a:srgbClr val="C1C1C1"/>
          </a:solidFill>
          <a:ln>
            <a:solidFill>
              <a:srgbClr val="C1C1C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7704138" y="881063"/>
            <a:ext cx="757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-37 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81925" y="4086225"/>
            <a:ext cx="787400" cy="161925"/>
          </a:xfrm>
          <a:prstGeom prst="rect">
            <a:avLst/>
          </a:prstGeom>
          <a:solidFill>
            <a:srgbClr val="C1C1C1"/>
          </a:solidFill>
          <a:ln>
            <a:solidFill>
              <a:srgbClr val="C1C1C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7704138" y="4016375"/>
            <a:ext cx="741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+31A</a:t>
            </a:r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1962150" y="468313"/>
            <a:ext cx="2152650" cy="369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Gaussian distribution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5953125" y="468313"/>
            <a:ext cx="2176463" cy="369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Parabolic distribution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F1D6A-86B3-AA48-9484-C81B43A08C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82738" y="3546475"/>
            <a:ext cx="2660650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6"/>
                </a:solidFill>
              </a:rPr>
              <a:t>HEADTAIL: between  -5 and -10A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9250" y="6570663"/>
            <a:ext cx="2792413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6"/>
                </a:solidFill>
              </a:rPr>
              <a:t>HEADTAIL: between +10 and +15A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507163" y="2222500"/>
            <a:ext cx="1371600" cy="798513"/>
          </a:xfrm>
          <a:prstGeom prst="straightConnector1">
            <a:avLst/>
          </a:prstGeom>
          <a:ln>
            <a:solidFill>
              <a:srgbClr val="A7558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72" name="TextBox 19"/>
          <p:cNvSpPr txBox="1">
            <a:spLocks noChangeArrowheads="1"/>
          </p:cNvSpPr>
          <p:nvPr/>
        </p:nvSpPr>
        <p:spPr bwMode="auto">
          <a:xfrm>
            <a:off x="7781925" y="1931988"/>
            <a:ext cx="1390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HDTL tune-shift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18188" y="2174875"/>
            <a:ext cx="47625" cy="796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574" name="TextBox 35"/>
          <p:cNvSpPr txBox="1">
            <a:spLocks noChangeArrowheads="1"/>
          </p:cNvSpPr>
          <p:nvPr/>
        </p:nvSpPr>
        <p:spPr bwMode="auto">
          <a:xfrm>
            <a:off x="5170488" y="1778000"/>
            <a:ext cx="155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Sacherer tune-shift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033463" y="3854450"/>
            <a:ext cx="80375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68499" y="734674"/>
            <a:ext cx="99611" cy="60486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84189" y="6319678"/>
            <a:ext cx="731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Re(ΔQ)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70488" y="3959661"/>
            <a:ext cx="771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</a:t>
            </a:r>
            <a:r>
              <a:rPr lang="en-US" sz="1200" dirty="0" err="1" smtClean="0"/>
              <a:t>Im</a:t>
            </a:r>
            <a:r>
              <a:rPr lang="en-US" sz="1200" dirty="0" smtClean="0"/>
              <a:t>(ΔQ)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167256" y="6279700"/>
            <a:ext cx="731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Re(ΔQ)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253555" y="3919683"/>
            <a:ext cx="771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</a:t>
            </a:r>
            <a:r>
              <a:rPr lang="en-US" sz="1200" dirty="0" err="1" smtClean="0"/>
              <a:t>Im</a:t>
            </a:r>
            <a:r>
              <a:rPr lang="en-US" sz="1200" dirty="0" smtClean="0"/>
              <a:t>(ΔQ)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119504" y="2979386"/>
            <a:ext cx="731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Re(ΔQ)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033463" y="824283"/>
            <a:ext cx="771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</a:t>
            </a:r>
            <a:r>
              <a:rPr lang="en-US" sz="1200" dirty="0" err="1" smtClean="0"/>
              <a:t>Im</a:t>
            </a:r>
            <a:r>
              <a:rPr lang="en-US" sz="1200" dirty="0" smtClean="0"/>
              <a:t>(ΔQ)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8422153" y="3188305"/>
            <a:ext cx="731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Re(ΔQ)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080647" y="791775"/>
            <a:ext cx="771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</a:t>
            </a:r>
            <a:r>
              <a:rPr lang="en-US" sz="1200" dirty="0" err="1" smtClean="0"/>
              <a:t>Im</a:t>
            </a:r>
            <a:r>
              <a:rPr lang="en-US" sz="1200" dirty="0" smtClean="0"/>
              <a:t>(ΔQ)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00067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-296863"/>
            <a:ext cx="7499350" cy="1143001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Resonator Impedance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025525" y="846138"/>
            <a:ext cx="8118475" cy="850900"/>
          </a:xfrm>
        </p:spPr>
        <p:txBody>
          <a:bodyPr/>
          <a:lstStyle/>
          <a:p>
            <a:pPr marL="82550" indent="0">
              <a:buFont typeface="Wingdings 2" charset="0"/>
              <a:buNone/>
            </a:pPr>
            <a:r>
              <a:rPr lang="en-US" sz="2400">
                <a:latin typeface="Gill Sans MT" charset="0"/>
              </a:rPr>
              <a:t>To scan the curve of stability,  a broad-band impedance model is used to obtain a second point on the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9420E-4CB9-1B44-9FD3-72CC26D6E6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6628" name="Picture 2" descr="Screen shot 2011-06-21 at 2.50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2" b="-2"/>
          <a:stretch>
            <a:fillRect/>
          </a:stretch>
        </p:blipFill>
        <p:spPr bwMode="auto">
          <a:xfrm>
            <a:off x="1098550" y="2309813"/>
            <a:ext cx="804545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079500" y="3978275"/>
            <a:ext cx="7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With:</a:t>
            </a:r>
          </a:p>
        </p:txBody>
      </p:sp>
      <p:pic>
        <p:nvPicPr>
          <p:cNvPr id="26630" name="Picture 5" descr="Screen shot 2011-06-21 at 2.51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7" b="5986"/>
          <a:stretch>
            <a:fillRect/>
          </a:stretch>
        </p:blipFill>
        <p:spPr bwMode="auto">
          <a:xfrm>
            <a:off x="5643563" y="3921125"/>
            <a:ext cx="13747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6" descr="Screen shot 2011-06-21 at 2.51.2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3"/>
          <a:stretch>
            <a:fillRect/>
          </a:stretch>
        </p:blipFill>
        <p:spPr bwMode="auto">
          <a:xfrm>
            <a:off x="5597525" y="4765675"/>
            <a:ext cx="3255963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7" descr="Screen shot 2011-06-21 at 2.57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5808663"/>
            <a:ext cx="2317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TextBox 8"/>
          <p:cNvSpPr txBox="1">
            <a:spLocks noChangeArrowheads="1"/>
          </p:cNvSpPr>
          <p:nvPr/>
        </p:nvSpPr>
        <p:spPr bwMode="auto">
          <a:xfrm>
            <a:off x="1911350" y="3978275"/>
            <a:ext cx="331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 resonance angular frequency:</a:t>
            </a:r>
          </a:p>
        </p:txBody>
      </p:sp>
      <p:sp>
        <p:nvSpPr>
          <p:cNvPr id="26634" name="TextBox 11"/>
          <p:cNvSpPr txBox="1">
            <a:spLocks noChangeArrowheads="1"/>
          </p:cNvSpPr>
          <p:nvPr/>
        </p:nvSpPr>
        <p:spPr bwMode="auto">
          <a:xfrm>
            <a:off x="1911350" y="4879975"/>
            <a:ext cx="153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Quality factor:</a:t>
            </a:r>
          </a:p>
        </p:txBody>
      </p:sp>
      <p:sp>
        <p:nvSpPr>
          <p:cNvPr id="26635" name="TextBox 12"/>
          <p:cNvSpPr txBox="1">
            <a:spLocks noChangeArrowheads="1"/>
          </p:cNvSpPr>
          <p:nvPr/>
        </p:nvSpPr>
        <p:spPr bwMode="auto">
          <a:xfrm>
            <a:off x="1911350" y="5716588"/>
            <a:ext cx="1827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Shunt Impedance:</a:t>
            </a:r>
          </a:p>
        </p:txBody>
      </p:sp>
    </p:spTree>
    <p:extLst>
      <p:ext uri="{BB962C8B-B14F-4D97-AF65-F5344CB8AC3E}">
        <p14:creationId xmlns:p14="http://schemas.microsoft.com/office/powerpoint/2010/main" val="371210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-307975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Resonator Impedance</a:t>
            </a:r>
            <a:endParaRPr lang="en-US" dirty="0"/>
          </a:p>
        </p:txBody>
      </p:sp>
      <p:pic>
        <p:nvPicPr>
          <p:cNvPr id="27650" name="Picture 8" descr="Screen shot 2011-06-28 at 11.51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027113"/>
            <a:ext cx="6453188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BCC87-15D3-3A40-BA4B-402E6F0EBC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7" name="Straight Arrow Connector 6"/>
          <p:cNvCxnSpPr>
            <a:stCxn id="27653" idx="3"/>
          </p:cNvCxnSpPr>
          <p:nvPr/>
        </p:nvCxnSpPr>
        <p:spPr>
          <a:xfrm flipV="1">
            <a:off x="2574925" y="5149850"/>
            <a:ext cx="1270000" cy="207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53" name="TextBox 19"/>
          <p:cNvSpPr txBox="1">
            <a:spLocks noChangeArrowheads="1"/>
          </p:cNvSpPr>
          <p:nvPr/>
        </p:nvSpPr>
        <p:spPr bwMode="auto">
          <a:xfrm>
            <a:off x="-58738" y="5172075"/>
            <a:ext cx="2633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Sacherer for LHC_dipolar</a:t>
            </a:r>
          </a:p>
        </p:txBody>
      </p:sp>
      <p:cxnSp>
        <p:nvCxnSpPr>
          <p:cNvPr id="14" name="Straight Arrow Connector 13"/>
          <p:cNvCxnSpPr>
            <a:stCxn id="27655" idx="1"/>
          </p:cNvCxnSpPr>
          <p:nvPr/>
        </p:nvCxnSpPr>
        <p:spPr>
          <a:xfrm flipV="1">
            <a:off x="4073525" y="5299075"/>
            <a:ext cx="220663" cy="1228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55" name="TextBox 18"/>
          <p:cNvSpPr txBox="1">
            <a:spLocks noChangeArrowheads="1"/>
          </p:cNvSpPr>
          <p:nvPr/>
        </p:nvSpPr>
        <p:spPr bwMode="auto">
          <a:xfrm>
            <a:off x="4073525" y="6342063"/>
            <a:ext cx="2405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HDTL for LHC_dipolar</a:t>
            </a:r>
          </a:p>
        </p:txBody>
      </p:sp>
      <p:sp>
        <p:nvSpPr>
          <p:cNvPr id="27656" name="TextBox 24"/>
          <p:cNvSpPr txBox="1">
            <a:spLocks noChangeArrowheads="1"/>
          </p:cNvSpPr>
          <p:nvPr/>
        </p:nvSpPr>
        <p:spPr bwMode="auto">
          <a:xfrm>
            <a:off x="104775" y="3876675"/>
            <a:ext cx="321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R=7.1MΩ/m,   Q=0.5   f =0.75GHz   </a:t>
            </a:r>
          </a:p>
        </p:txBody>
      </p:sp>
      <p:sp>
        <p:nvSpPr>
          <p:cNvPr id="27657" name="TextBox 24"/>
          <p:cNvSpPr txBox="1">
            <a:spLocks noChangeArrowheads="1"/>
          </p:cNvSpPr>
          <p:nvPr/>
        </p:nvSpPr>
        <p:spPr bwMode="auto">
          <a:xfrm>
            <a:off x="104775" y="2641600"/>
            <a:ext cx="321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R=17.5MΩ/m,   Q=1   f =0.64GHz   </a:t>
            </a:r>
          </a:p>
        </p:txBody>
      </p:sp>
      <p:sp>
        <p:nvSpPr>
          <p:cNvPr id="27658" name="TextBox 24"/>
          <p:cNvSpPr txBox="1">
            <a:spLocks noChangeArrowheads="1"/>
          </p:cNvSpPr>
          <p:nvPr/>
        </p:nvSpPr>
        <p:spPr bwMode="auto">
          <a:xfrm>
            <a:off x="5856288" y="1757363"/>
            <a:ext cx="32146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R=17.5MΩ/m,   Q=1   f =0.6GHz   </a:t>
            </a:r>
          </a:p>
        </p:txBody>
      </p:sp>
      <p:sp>
        <p:nvSpPr>
          <p:cNvPr id="27659" name="TextBox 24"/>
          <p:cNvSpPr txBox="1">
            <a:spLocks noChangeArrowheads="1"/>
          </p:cNvSpPr>
          <p:nvPr/>
        </p:nvSpPr>
        <p:spPr bwMode="auto">
          <a:xfrm>
            <a:off x="5856288" y="3152775"/>
            <a:ext cx="321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R=17.5MΩ/m,   Q=2   f =0.6GHz   </a:t>
            </a:r>
          </a:p>
        </p:txBody>
      </p:sp>
      <p:sp>
        <p:nvSpPr>
          <p:cNvPr id="27660" name="TextBox 24"/>
          <p:cNvSpPr txBox="1">
            <a:spLocks noChangeArrowheads="1"/>
          </p:cNvSpPr>
          <p:nvPr/>
        </p:nvSpPr>
        <p:spPr bwMode="auto">
          <a:xfrm>
            <a:off x="5856288" y="4306888"/>
            <a:ext cx="3214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R=22.5MΩ/m,   Q=1   f =0.1GHz   </a:t>
            </a:r>
          </a:p>
        </p:txBody>
      </p:sp>
      <p:cxnSp>
        <p:nvCxnSpPr>
          <p:cNvPr id="29" name="Straight Arrow Connector 28"/>
          <p:cNvCxnSpPr>
            <a:stCxn id="27656" idx="3"/>
          </p:cNvCxnSpPr>
          <p:nvPr/>
        </p:nvCxnSpPr>
        <p:spPr>
          <a:xfrm>
            <a:off x="3319463" y="4046538"/>
            <a:ext cx="6286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19463" y="2778125"/>
            <a:ext cx="6286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658" idx="1"/>
          </p:cNvCxnSpPr>
          <p:nvPr/>
        </p:nvCxnSpPr>
        <p:spPr>
          <a:xfrm flipH="1">
            <a:off x="4953000" y="1927225"/>
            <a:ext cx="903288" cy="80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659" idx="1"/>
          </p:cNvCxnSpPr>
          <p:nvPr/>
        </p:nvCxnSpPr>
        <p:spPr>
          <a:xfrm flipH="1">
            <a:off x="5126038" y="3321050"/>
            <a:ext cx="730250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7660" idx="1"/>
          </p:cNvCxnSpPr>
          <p:nvPr/>
        </p:nvCxnSpPr>
        <p:spPr>
          <a:xfrm flipH="1">
            <a:off x="5334000" y="4475163"/>
            <a:ext cx="522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4423" y="5916228"/>
            <a:ext cx="10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Re(ΔQ)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35100" y="899292"/>
            <a:ext cx="106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Im</a:t>
            </a:r>
            <a:r>
              <a:rPr lang="en-US" dirty="0" smtClean="0"/>
              <a:t>(ΔQ)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2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33</TotalTime>
  <Words>713</Words>
  <Application>Microsoft Macintosh PowerPoint</Application>
  <PresentationFormat>On-screen Show (4:3)</PresentationFormat>
  <Paragraphs>210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HEADTAIL simulation studies of Landau damping through octupoles in the LHC.</vt:lpstr>
      <vt:lpstr>Objective</vt:lpstr>
      <vt:lpstr>Main parameters</vt:lpstr>
      <vt:lpstr>Average horizontal position &amp; Imaginary tune-shift</vt:lpstr>
      <vt:lpstr>Real tune-shift</vt:lpstr>
      <vt:lpstr>Sacherer's analysis</vt:lpstr>
      <vt:lpstr>Stability diagrams</vt:lpstr>
      <vt:lpstr>Resonator Impedance</vt:lpstr>
      <vt:lpstr>Resonator Impedance</vt:lpstr>
      <vt:lpstr>Comparaison Sacherer/HDTL/MOSES</vt:lpstr>
      <vt:lpstr>Scan at -30A</vt:lpstr>
      <vt:lpstr>Head-Tail and not TMC</vt:lpstr>
      <vt:lpstr>Head-Tail and not TMC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HEADTAIL simulation studies of Landau damping through octupoles in the LHC.</dc:title>
  <dc:creator>Raymond WASEF</dc:creator>
  <cp:lastModifiedBy>Raymond WASEF</cp:lastModifiedBy>
  <cp:revision>6</cp:revision>
  <dcterms:created xsi:type="dcterms:W3CDTF">2011-08-09T16:40:21Z</dcterms:created>
  <dcterms:modified xsi:type="dcterms:W3CDTF">2011-08-09T17:16:17Z</dcterms:modified>
</cp:coreProperties>
</file>