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4" r:id="rId5"/>
    <p:sldId id="270" r:id="rId6"/>
    <p:sldId id="271" r:id="rId7"/>
    <p:sldId id="265" r:id="rId8"/>
    <p:sldId id="272" r:id="rId9"/>
    <p:sldId id="266" r:id="rId10"/>
    <p:sldId id="267" r:id="rId11"/>
    <p:sldId id="268" r:id="rId12"/>
    <p:sldId id="269" r:id="rId13"/>
    <p:sldId id="260" r:id="rId14"/>
    <p:sldId id="259" r:id="rId15"/>
    <p:sldId id="257" r:id="rId16"/>
    <p:sldId id="258" r:id="rId17"/>
    <p:sldId id="274" r:id="rId18"/>
    <p:sldId id="275"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878" y="-6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F6CD0A-B4EF-4C5C-8BCA-0CA3F17A54FA}" type="datetimeFigureOut">
              <a:rPr lang="en-US" smtClean="0"/>
              <a:pPr/>
              <a:t>6/1/2011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4A7F7-AC18-47B8-8B10-D680C3ADF45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F6CD0A-B4EF-4C5C-8BCA-0CA3F17A54FA}" type="datetimeFigureOut">
              <a:rPr lang="en-US" smtClean="0"/>
              <a:pPr/>
              <a:t>6/1/2011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4A7F7-AC18-47B8-8B10-D680C3ADF4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F6CD0A-B4EF-4C5C-8BCA-0CA3F17A54FA}" type="datetimeFigureOut">
              <a:rPr lang="en-US" smtClean="0"/>
              <a:pPr/>
              <a:t>6/1/2011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4A7F7-AC18-47B8-8B10-D680C3ADF4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F6CD0A-B4EF-4C5C-8BCA-0CA3F17A54FA}" type="datetimeFigureOut">
              <a:rPr lang="en-US" smtClean="0"/>
              <a:pPr/>
              <a:t>6/1/2011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4A7F7-AC18-47B8-8B10-D680C3ADF4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F6CD0A-B4EF-4C5C-8BCA-0CA3F17A54FA}" type="datetimeFigureOut">
              <a:rPr lang="en-US" smtClean="0"/>
              <a:pPr/>
              <a:t>6/1/2011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4A7F7-AC18-47B8-8B10-D680C3ADF45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F6CD0A-B4EF-4C5C-8BCA-0CA3F17A54FA}" type="datetimeFigureOut">
              <a:rPr lang="en-US" smtClean="0"/>
              <a:pPr/>
              <a:t>6/1/2011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4A7F7-AC18-47B8-8B10-D680C3ADF45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F6CD0A-B4EF-4C5C-8BCA-0CA3F17A54FA}" type="datetimeFigureOut">
              <a:rPr lang="en-US" smtClean="0"/>
              <a:pPr/>
              <a:t>6/1/2011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64A7F7-AC18-47B8-8B10-D680C3ADF4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F6CD0A-B4EF-4C5C-8BCA-0CA3F17A54FA}" type="datetimeFigureOut">
              <a:rPr lang="en-US" smtClean="0"/>
              <a:pPr/>
              <a:t>6/1/2011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64A7F7-AC18-47B8-8B10-D680C3ADF4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F6CD0A-B4EF-4C5C-8BCA-0CA3F17A54FA}" type="datetimeFigureOut">
              <a:rPr lang="en-US" smtClean="0"/>
              <a:pPr/>
              <a:t>6/1/2011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64A7F7-AC18-47B8-8B10-D680C3ADF4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F6CD0A-B4EF-4C5C-8BCA-0CA3F17A54FA}" type="datetimeFigureOut">
              <a:rPr lang="en-US" smtClean="0"/>
              <a:pPr/>
              <a:t>6/1/2011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4A7F7-AC18-47B8-8B10-D680C3ADF4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F6CD0A-B4EF-4C5C-8BCA-0CA3F17A54FA}" type="datetimeFigureOut">
              <a:rPr lang="en-US" smtClean="0"/>
              <a:pPr/>
              <a:t>6/1/2011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4A7F7-AC18-47B8-8B10-D680C3ADF45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F6CD0A-B4EF-4C5C-8BCA-0CA3F17A54FA}" type="datetimeFigureOut">
              <a:rPr lang="en-US" smtClean="0"/>
              <a:pPr/>
              <a:t>6/1/2011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64A7F7-AC18-47B8-8B10-D680C3ADF4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9.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ieeexplore.ieee.org/stamp/stamp.jsp?tp=&amp;arnumber=4445879" TargetMode="External"/><Relationship Id="rId2" Type="http://schemas.openxmlformats.org/officeDocument/2006/relationships/hyperlink" Target="http://ieeexplore.ieee.org/stamp/stamp.jsp?tp=&amp;arnumber=4697084" TargetMode="External"/><Relationship Id="rId1" Type="http://schemas.openxmlformats.org/officeDocument/2006/relationships/slideLayout" Target="../slideLayouts/slideLayout1.xml"/><Relationship Id="rId6" Type="http://schemas.openxmlformats.org/officeDocument/2006/relationships/hyperlink" Target="http://accelconf.web.cern.ch/accelconf/e96/papers/TUPG/TUP018G.PDF" TargetMode="External"/><Relationship Id="rId5" Type="http://schemas.openxmlformats.org/officeDocument/2006/relationships/hyperlink" Target="http://cdsweb.cern.ch/record/316949/files/p1.pdf" TargetMode="External"/><Relationship Id="rId4" Type="http://schemas.openxmlformats.org/officeDocument/2006/relationships/hyperlink" Target="http://www.sciencedirect.com/science?_ob=MImg&amp;_imagekey=B6WN1-45N4GXM-H-1&amp;_cdi=6949&amp;_user=107896&amp;_pii=S0888327096900151&amp;_origin=&amp;_coverDate=03/31/1996&amp;_sk=999899997&amp;view=c&amp;wchp=dGLzVtb-zSkWA&amp;md5=80995783836b322b2f31d9b6fcea4ea6&amp;ie=/sdarticle.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1\nbiancac\LOCALS~1\Temp\msohtmlclip1\01\clip_image001.png"/>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73968" y="0"/>
            <a:ext cx="9251126" cy="7086600"/>
          </a:xfrm>
          <a:prstGeom prst="rect">
            <a:avLst/>
          </a:prstGeom>
          <a:noFill/>
        </p:spPr>
      </p:pic>
      <p:sp>
        <p:nvSpPr>
          <p:cNvPr id="2" name="Title 1"/>
          <p:cNvSpPr>
            <a:spLocks noGrp="1"/>
          </p:cNvSpPr>
          <p:nvPr>
            <p:ph type="ctrTitle"/>
          </p:nvPr>
        </p:nvSpPr>
        <p:spPr>
          <a:xfrm>
            <a:off x="762000" y="1524000"/>
            <a:ext cx="7772400" cy="1470025"/>
          </a:xfrm>
        </p:spPr>
        <p:txBody>
          <a:bodyPr/>
          <a:lstStyle/>
          <a:p>
            <a:r>
              <a:rPr lang="en-US" b="1" dirty="0" smtClean="0"/>
              <a:t>FFT corrections for tune measurements</a:t>
            </a:r>
            <a:endParaRPr lang="en-US" b="1" dirty="0"/>
          </a:p>
        </p:txBody>
      </p:sp>
      <p:sp>
        <p:nvSpPr>
          <p:cNvPr id="3" name="Subtitle 2"/>
          <p:cNvSpPr>
            <a:spLocks noGrp="1"/>
          </p:cNvSpPr>
          <p:nvPr>
            <p:ph type="subTitle" idx="1"/>
          </p:nvPr>
        </p:nvSpPr>
        <p:spPr>
          <a:xfrm>
            <a:off x="1371600" y="2895600"/>
            <a:ext cx="6400800" cy="1752600"/>
          </a:xfrm>
        </p:spPr>
        <p:txBody>
          <a:bodyPr/>
          <a:lstStyle/>
          <a:p>
            <a:r>
              <a:rPr lang="en-US" dirty="0" smtClean="0">
                <a:solidFill>
                  <a:schemeClr val="tx1">
                    <a:lumMod val="65000"/>
                    <a:lumOff val="35000"/>
                  </a:schemeClr>
                </a:solidFill>
              </a:rPr>
              <a:t>N. Biancacci</a:t>
            </a:r>
            <a:endParaRPr lang="en-US" dirty="0">
              <a:solidFill>
                <a:schemeClr val="tx1">
                  <a:lumMod val="65000"/>
                  <a:lumOff val="35000"/>
                </a:schemeClr>
              </a:solidFill>
            </a:endParaRPr>
          </a:p>
        </p:txBody>
      </p:sp>
      <p:sp>
        <p:nvSpPr>
          <p:cNvPr id="4" name="TextBox 3"/>
          <p:cNvSpPr txBox="1"/>
          <p:nvPr/>
        </p:nvSpPr>
        <p:spPr>
          <a:xfrm>
            <a:off x="838200" y="6062246"/>
            <a:ext cx="8305800" cy="338554"/>
          </a:xfrm>
          <a:prstGeom prst="rect">
            <a:avLst/>
          </a:prstGeom>
          <a:noFill/>
        </p:spPr>
        <p:txBody>
          <a:bodyPr wrap="square" rtlCol="0">
            <a:spAutoFit/>
          </a:bodyPr>
          <a:lstStyle/>
          <a:p>
            <a:r>
              <a:rPr lang="en-US" sz="1600" b="1" dirty="0" smtClean="0"/>
              <a:t>Acknowledgements: </a:t>
            </a:r>
            <a:r>
              <a:rPr lang="en-US" sz="1600" dirty="0" smtClean="0"/>
              <a:t>M.Giovannozzi, </a:t>
            </a:r>
            <a:r>
              <a:rPr lang="en-US" sz="1600" dirty="0" smtClean="0">
                <a:latin typeface="Calibri" pitchFamily="34" charset="0"/>
              </a:rPr>
              <a:t>E.H. Maclean, </a:t>
            </a:r>
            <a:r>
              <a:rPr lang="en-US" sz="1600" dirty="0" smtClean="0"/>
              <a:t>E.Métral, </a:t>
            </a:r>
            <a:r>
              <a:rPr lang="en-US" sz="1600" dirty="0" err="1" smtClean="0"/>
              <a:t>Y.Papaphilippou</a:t>
            </a:r>
            <a:r>
              <a:rPr lang="en-US" sz="1600" dirty="0" smtClean="0"/>
              <a:t> , B.Salvant, R.Tomás.</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772400" cy="1470025"/>
          </a:xfrm>
        </p:spPr>
        <p:txBody>
          <a:bodyPr/>
          <a:lstStyle/>
          <a:p>
            <a:r>
              <a:rPr lang="en-US" dirty="0" err="1" smtClean="0"/>
              <a:t>Ap</a:t>
            </a:r>
            <a:r>
              <a:rPr lang="en-US" dirty="0" smtClean="0"/>
              <a:t>-FFT</a:t>
            </a:r>
            <a:endParaRPr lang="en-US" dirty="0"/>
          </a:p>
        </p:txBody>
      </p:sp>
      <p:sp>
        <p:nvSpPr>
          <p:cNvPr id="13" name="TextBox 12"/>
          <p:cNvSpPr txBox="1"/>
          <p:nvPr/>
        </p:nvSpPr>
        <p:spPr>
          <a:xfrm>
            <a:off x="457200" y="1524000"/>
            <a:ext cx="6934200" cy="738664"/>
          </a:xfrm>
          <a:prstGeom prst="rect">
            <a:avLst/>
          </a:prstGeom>
          <a:noFill/>
        </p:spPr>
        <p:txBody>
          <a:bodyPr wrap="square" rtlCol="0">
            <a:spAutoFit/>
          </a:bodyPr>
          <a:lstStyle/>
          <a:p>
            <a:r>
              <a:rPr lang="en-US" sz="1400" dirty="0" smtClean="0"/>
              <a:t>This is a preprocessing algorithm developed to correct</a:t>
            </a:r>
            <a:r>
              <a:rPr lang="en-US" sz="1400" b="1" i="1" dirty="0" smtClean="0"/>
              <a:t> the phase</a:t>
            </a:r>
            <a:r>
              <a:rPr lang="en-US" sz="1400" dirty="0" smtClean="0"/>
              <a:t> got out from the DFT operation. The computed phase is the </a:t>
            </a:r>
            <a:r>
              <a:rPr lang="en-US" sz="1400" b="1" i="1" dirty="0" smtClean="0"/>
              <a:t>central phase</a:t>
            </a:r>
            <a:r>
              <a:rPr lang="en-US" sz="1400" dirty="0" smtClean="0"/>
              <a:t>, i.e. the one corresponding to the central sample in case of an odd number of samples.</a:t>
            </a:r>
            <a:endParaRPr lang="en-US" sz="1400" dirty="0"/>
          </a:p>
        </p:txBody>
      </p:sp>
      <p:sp>
        <p:nvSpPr>
          <p:cNvPr id="5" name="TextBox 4"/>
          <p:cNvSpPr txBox="1"/>
          <p:nvPr/>
        </p:nvSpPr>
        <p:spPr>
          <a:xfrm>
            <a:off x="609600" y="2590800"/>
            <a:ext cx="7086600" cy="2677656"/>
          </a:xfrm>
          <a:prstGeom prst="rect">
            <a:avLst/>
          </a:prstGeom>
          <a:noFill/>
        </p:spPr>
        <p:txBody>
          <a:bodyPr wrap="square" rtlCol="0">
            <a:spAutoFit/>
          </a:bodyPr>
          <a:lstStyle/>
          <a:p>
            <a:pPr marL="342900" indent="-342900">
              <a:buFont typeface="+mj-lt"/>
              <a:buAutoNum type="arabicPeriod"/>
            </a:pPr>
            <a:r>
              <a:rPr lang="en-US" sz="1400" dirty="0" smtClean="0"/>
              <a:t>Multiply the signal with a triangular window: </a:t>
            </a:r>
          </a:p>
          <a:p>
            <a:pPr marL="342900" indent="-342900">
              <a:buFont typeface="+mj-lt"/>
              <a:buAutoNum type="arabicPeriod"/>
            </a:pPr>
            <a:endParaRPr lang="en-US" sz="1400" dirty="0"/>
          </a:p>
          <a:p>
            <a:pPr marL="342900" indent="-342900">
              <a:buFont typeface="+mj-lt"/>
              <a:buAutoNum type="arabicPeriod"/>
            </a:pPr>
            <a:endParaRPr lang="en-US" sz="1400" dirty="0" smtClean="0"/>
          </a:p>
          <a:p>
            <a:pPr marL="342900" indent="-342900">
              <a:buFont typeface="+mj-lt"/>
              <a:buAutoNum type="arabicPeriod"/>
            </a:pPr>
            <a:endParaRPr lang="en-US" sz="1400" dirty="0" smtClean="0"/>
          </a:p>
          <a:p>
            <a:pPr marL="342900" indent="-342900">
              <a:buFont typeface="+mj-lt"/>
              <a:buAutoNum type="arabicPeriod"/>
            </a:pPr>
            <a:r>
              <a:rPr lang="en-US" sz="1400" dirty="0" smtClean="0"/>
              <a:t>Fold the windowed signal:</a:t>
            </a:r>
          </a:p>
          <a:p>
            <a:pPr marL="342900" indent="-342900">
              <a:buFont typeface="+mj-lt"/>
              <a:buAutoNum type="arabicPeriod"/>
            </a:pPr>
            <a:endParaRPr lang="en-US" sz="1400" dirty="0"/>
          </a:p>
          <a:p>
            <a:pPr marL="342900" indent="-342900">
              <a:buFont typeface="+mj-lt"/>
              <a:buAutoNum type="arabicPeriod"/>
            </a:pPr>
            <a:endParaRPr lang="en-US" sz="1400" dirty="0" smtClean="0"/>
          </a:p>
          <a:p>
            <a:pPr marL="342900" indent="-342900">
              <a:buFont typeface="+mj-lt"/>
              <a:buAutoNum type="arabicPeriod"/>
            </a:pPr>
            <a:r>
              <a:rPr lang="en-US" sz="1400" dirty="0" smtClean="0"/>
              <a:t>Proceed to FFT evaluation and extract the phase:</a:t>
            </a:r>
          </a:p>
          <a:p>
            <a:pPr marL="342900" indent="-342900">
              <a:buFont typeface="+mj-lt"/>
              <a:buAutoNum type="arabicPeriod"/>
            </a:pPr>
            <a:endParaRPr lang="en-US" sz="1400" dirty="0"/>
          </a:p>
          <a:p>
            <a:pPr marL="342900" indent="-342900">
              <a:buFont typeface="+mj-lt"/>
              <a:buAutoNum type="arabicPeriod"/>
            </a:pPr>
            <a:endParaRPr lang="en-US" sz="1400" dirty="0" smtClean="0"/>
          </a:p>
          <a:p>
            <a:pPr marL="342900" indent="-342900">
              <a:buFont typeface="+mj-lt"/>
              <a:buAutoNum type="arabicPeriod"/>
            </a:pPr>
            <a:endParaRPr lang="en-US" sz="1400" dirty="0"/>
          </a:p>
          <a:p>
            <a:pPr marL="342900" indent="-342900"/>
            <a:endParaRPr lang="en-US" sz="1400" dirty="0" smtClean="0"/>
          </a:p>
        </p:txBody>
      </p:sp>
      <p:sp>
        <p:nvSpPr>
          <p:cNvPr id="6" name="TextBox 5"/>
          <p:cNvSpPr txBox="1"/>
          <p:nvPr/>
        </p:nvSpPr>
        <p:spPr>
          <a:xfrm>
            <a:off x="609600" y="5181600"/>
            <a:ext cx="6629400" cy="307777"/>
          </a:xfrm>
          <a:prstGeom prst="rect">
            <a:avLst/>
          </a:prstGeom>
          <a:noFill/>
        </p:spPr>
        <p:txBody>
          <a:bodyPr wrap="square" rtlCol="0">
            <a:spAutoFit/>
          </a:bodyPr>
          <a:lstStyle/>
          <a:p>
            <a:r>
              <a:rPr lang="en-US" sz="1400" dirty="0" smtClean="0"/>
              <a:t>The phase is no more dependent on </a:t>
            </a:r>
            <a:r>
              <a:rPr lang="el-GR" sz="1400" dirty="0" smtClean="0"/>
              <a:t>δ</a:t>
            </a:r>
            <a:r>
              <a:rPr lang="en-US" sz="1400" dirty="0" smtClean="0"/>
              <a:t>, i.e. doesn’t need to be corrected.</a:t>
            </a:r>
            <a:endParaRPr lang="en-US" sz="1400" dirty="0"/>
          </a:p>
        </p:txBody>
      </p:sp>
      <p:pic>
        <p:nvPicPr>
          <p:cNvPr id="9" name="Picture 1"/>
          <p:cNvPicPr>
            <a:picLocks noChangeAspect="1" noChangeArrowheads="1"/>
          </p:cNvPicPr>
          <p:nvPr/>
        </p:nvPicPr>
        <p:blipFill>
          <a:blip r:embed="rId2" cstate="print"/>
          <a:srcRect l="17266" t="25641" r="44364" b="48718"/>
          <a:stretch>
            <a:fillRect/>
          </a:stretch>
        </p:blipFill>
        <p:spPr bwMode="auto">
          <a:xfrm>
            <a:off x="5693542" y="2975502"/>
            <a:ext cx="1066800" cy="266700"/>
          </a:xfrm>
          <a:prstGeom prst="rect">
            <a:avLst/>
          </a:prstGeom>
          <a:noFill/>
          <a:ln w="9525">
            <a:noFill/>
            <a:miter lim="800000"/>
            <a:headEnd/>
            <a:tailEnd/>
          </a:ln>
        </p:spPr>
      </p:pic>
      <p:pic>
        <p:nvPicPr>
          <p:cNvPr id="14" name="Picture 3"/>
          <p:cNvPicPr>
            <a:picLocks noChangeAspect="1" noChangeArrowheads="1"/>
          </p:cNvPicPr>
          <p:nvPr/>
        </p:nvPicPr>
        <p:blipFill>
          <a:blip r:embed="rId3" cstate="print"/>
          <a:srcRect l="12903" t="69444" r="46544" b="16667"/>
          <a:stretch>
            <a:fillRect/>
          </a:stretch>
        </p:blipFill>
        <p:spPr bwMode="auto">
          <a:xfrm>
            <a:off x="1196268" y="2954044"/>
            <a:ext cx="1371600" cy="311727"/>
          </a:xfrm>
          <a:prstGeom prst="rect">
            <a:avLst/>
          </a:prstGeom>
          <a:noFill/>
          <a:ln w="9525">
            <a:noFill/>
            <a:miter lim="800000"/>
            <a:headEnd/>
            <a:tailEnd/>
          </a:ln>
        </p:spPr>
      </p:pic>
      <p:sp>
        <p:nvSpPr>
          <p:cNvPr id="15" name="Left Brace 14"/>
          <p:cNvSpPr/>
          <p:nvPr/>
        </p:nvSpPr>
        <p:spPr>
          <a:xfrm>
            <a:off x="2971800" y="2895600"/>
            <a:ext cx="152400" cy="457200"/>
          </a:xfrm>
          <a:prstGeom prst="leftBrace">
            <a:avLst>
              <a:gd name="adj1" fmla="val 8333"/>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6" name="Picture 3"/>
          <p:cNvPicPr>
            <a:picLocks noChangeAspect="1" noChangeArrowheads="1"/>
          </p:cNvPicPr>
          <p:nvPr/>
        </p:nvPicPr>
        <p:blipFill>
          <a:blip r:embed="rId3" cstate="print"/>
          <a:srcRect l="1843" t="83333"/>
          <a:stretch>
            <a:fillRect/>
          </a:stretch>
        </p:blipFill>
        <p:spPr bwMode="auto">
          <a:xfrm>
            <a:off x="1008355" y="3733800"/>
            <a:ext cx="3581401" cy="403538"/>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1123950" y="4419600"/>
            <a:ext cx="3219450" cy="638175"/>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3119563" y="3124200"/>
            <a:ext cx="2243137" cy="336016"/>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3200400" y="2871850"/>
            <a:ext cx="2133600" cy="3022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234366"/>
            <a:ext cx="8229600" cy="3947234"/>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en-US" sz="1200" dirty="0">
                <a:latin typeface="+mn-lt"/>
                <a:cs typeface="+mn-cs"/>
              </a:rPr>
              <a:t>At the core of SUSSIX is a Fortran Routine </a:t>
            </a:r>
            <a:r>
              <a:rPr lang="en-US" sz="1200" b="1" dirty="0">
                <a:latin typeface="+mn-lt"/>
                <a:cs typeface="+mn-cs"/>
              </a:rPr>
              <a:t>TUNENEWT</a:t>
            </a:r>
            <a:r>
              <a:rPr lang="en-GB" sz="1200" dirty="0">
                <a:latin typeface="Calibri" pitchFamily="34" charset="0"/>
                <a:cs typeface="+mn-cs"/>
              </a:rPr>
              <a:t>,</a:t>
            </a:r>
            <a:r>
              <a:rPr lang="en-GB" sz="1200" b="1" dirty="0">
                <a:latin typeface="Calibri" pitchFamily="34" charset="0"/>
                <a:cs typeface="+mn-cs"/>
              </a:rPr>
              <a:t> </a:t>
            </a:r>
            <a:r>
              <a:rPr lang="en-GB" sz="1200" dirty="0">
                <a:latin typeface="Calibri" pitchFamily="34" charset="0"/>
                <a:cs typeface="+mn-cs"/>
              </a:rPr>
              <a:t>developed by the Bologna Group in the mid-nineties   </a:t>
            </a:r>
            <a:r>
              <a:rPr lang="en-GB" sz="1200" i="1" dirty="0">
                <a:latin typeface="Calibri" pitchFamily="34" charset="0"/>
                <a:cs typeface="+mn-cs"/>
              </a:rPr>
              <a:t>(Author: A. </a:t>
            </a:r>
            <a:r>
              <a:rPr lang="en-GB" sz="1200" i="1" dirty="0" err="1">
                <a:latin typeface="Calibri" pitchFamily="34" charset="0"/>
                <a:cs typeface="+mn-cs"/>
              </a:rPr>
              <a:t>Bazzani</a:t>
            </a:r>
            <a:r>
              <a:rPr lang="en-GB" sz="1200" i="1" dirty="0">
                <a:latin typeface="Calibri" pitchFamily="34" charset="0"/>
                <a:cs typeface="+mn-cs"/>
              </a:rPr>
              <a:t> ; tests by R. Bartolini, M. Giovannozzi,  &amp; E. Todesco).</a:t>
            </a:r>
          </a:p>
          <a:p>
            <a:pPr fontAlgn="auto">
              <a:spcBef>
                <a:spcPts val="0"/>
              </a:spcBef>
              <a:spcAft>
                <a:spcPts val="0"/>
              </a:spcAft>
              <a:defRPr/>
            </a:pPr>
            <a:endParaRPr lang="en-GB" sz="1200" b="1" dirty="0">
              <a:latin typeface="Calibri" pitchFamily="34" charset="0"/>
              <a:cs typeface="+mn-cs"/>
            </a:endParaRPr>
          </a:p>
          <a:p>
            <a:pPr lvl="1" fontAlgn="auto">
              <a:spcBef>
                <a:spcPts val="0"/>
              </a:spcBef>
              <a:spcAft>
                <a:spcPts val="0"/>
              </a:spcAft>
              <a:buFont typeface="Wingdings" pitchFamily="2" charset="2"/>
              <a:buChar char="Ø"/>
              <a:defRPr/>
            </a:pPr>
            <a:r>
              <a:rPr lang="en-GB" sz="1200" b="1" dirty="0">
                <a:latin typeface="Calibri" pitchFamily="34" charset="0"/>
                <a:cs typeface="+mn-cs"/>
              </a:rPr>
              <a:t> TUNENEWT</a:t>
            </a:r>
            <a:r>
              <a:rPr lang="en-GB" sz="1200" dirty="0">
                <a:latin typeface="Calibri" pitchFamily="34" charset="0"/>
                <a:cs typeface="+mn-cs"/>
              </a:rPr>
              <a:t> determines the maximum of the amplitude of the </a:t>
            </a:r>
            <a:r>
              <a:rPr lang="en-GB" sz="1200" dirty="0" smtClean="0">
                <a:latin typeface="Calibri" pitchFamily="34" charset="0"/>
                <a:cs typeface="+mn-cs"/>
              </a:rPr>
              <a:t>FFT with an iterative Newton method..</a:t>
            </a:r>
            <a:endParaRPr lang="en-GB" sz="1200" dirty="0">
              <a:latin typeface="Calibri" pitchFamily="34" charset="0"/>
              <a:cs typeface="+mn-cs"/>
            </a:endParaRPr>
          </a:p>
          <a:p>
            <a:pPr fontAlgn="auto">
              <a:spcBef>
                <a:spcPts val="0"/>
              </a:spcBef>
              <a:spcAft>
                <a:spcPts val="0"/>
              </a:spcAft>
              <a:defRPr/>
            </a:pPr>
            <a:endParaRPr lang="en-GB" sz="1050" dirty="0">
              <a:latin typeface="Calibri" pitchFamily="34" charset="0"/>
              <a:cs typeface="+mn-cs"/>
            </a:endParaRPr>
          </a:p>
          <a:p>
            <a:pPr lvl="1" fontAlgn="auto">
              <a:spcBef>
                <a:spcPts val="0"/>
              </a:spcBef>
              <a:spcAft>
                <a:spcPts val="0"/>
              </a:spcAft>
              <a:buFont typeface="Wingdings" pitchFamily="2" charset="2"/>
              <a:buChar char="Ø"/>
              <a:defRPr/>
            </a:pPr>
            <a:r>
              <a:rPr lang="en-GB" sz="1200" dirty="0">
                <a:latin typeface="Calibri" pitchFamily="34" charset="0"/>
                <a:cs typeface="+mn-cs"/>
              </a:rPr>
              <a:t> SUSSIX uses TUNENEWT to analyse the full frequency </a:t>
            </a:r>
            <a:r>
              <a:rPr lang="en-GB" sz="1200" dirty="0" smtClean="0">
                <a:latin typeface="Calibri" pitchFamily="34" charset="0"/>
                <a:cs typeface="+mn-cs"/>
              </a:rPr>
              <a:t>spectrum:</a:t>
            </a:r>
            <a:endParaRPr lang="en-GB" sz="1200" dirty="0">
              <a:latin typeface="Calibri" pitchFamily="34" charset="0"/>
              <a:cs typeface="+mn-cs"/>
            </a:endParaRPr>
          </a:p>
          <a:p>
            <a:pPr fontAlgn="auto">
              <a:spcBef>
                <a:spcPts val="0"/>
              </a:spcBef>
              <a:spcAft>
                <a:spcPts val="0"/>
              </a:spcAft>
              <a:defRPr/>
            </a:pPr>
            <a:endParaRPr lang="en-GB" sz="1200" dirty="0">
              <a:latin typeface="Calibri" pitchFamily="34" charset="0"/>
              <a:cs typeface="+mn-cs"/>
            </a:endParaRPr>
          </a:p>
          <a:p>
            <a:pPr lvl="1" fontAlgn="auto">
              <a:spcBef>
                <a:spcPts val="0"/>
              </a:spcBef>
              <a:spcAft>
                <a:spcPts val="0"/>
              </a:spcAft>
              <a:defRPr/>
            </a:pPr>
            <a:endParaRPr lang="en-GB" sz="1200" dirty="0">
              <a:latin typeface="Calibri" pitchFamily="34" charset="0"/>
              <a:cs typeface="+mn-cs"/>
            </a:endParaRPr>
          </a:p>
          <a:p>
            <a:pPr lvl="3" fontAlgn="auto">
              <a:spcBef>
                <a:spcPts val="0"/>
              </a:spcBef>
              <a:spcAft>
                <a:spcPts val="0"/>
              </a:spcAft>
              <a:buFont typeface="Arial" pitchFamily="34" charset="0"/>
              <a:buChar char="•"/>
              <a:defRPr/>
            </a:pPr>
            <a:r>
              <a:rPr lang="en-GB" sz="1200" dirty="0">
                <a:latin typeface="Calibri" pitchFamily="34" charset="0"/>
                <a:cs typeface="+mn-cs"/>
              </a:rPr>
              <a:t> The fundamental frequencies are found </a:t>
            </a:r>
            <a:r>
              <a:rPr lang="en-GB" sz="1200" i="1" dirty="0" smtClean="0">
                <a:latin typeface="Calibri" pitchFamily="34" charset="0"/>
                <a:cs typeface="+mn-cs"/>
              </a:rPr>
              <a:t>and corrected </a:t>
            </a:r>
            <a:r>
              <a:rPr lang="en-GB" sz="1200" dirty="0" smtClean="0">
                <a:latin typeface="Calibri" pitchFamily="34" charset="0"/>
                <a:cs typeface="+mn-cs"/>
              </a:rPr>
              <a:t>using </a:t>
            </a:r>
            <a:r>
              <a:rPr lang="en-GB" sz="1200" dirty="0">
                <a:latin typeface="Calibri" pitchFamily="34" charset="0"/>
                <a:cs typeface="+mn-cs"/>
              </a:rPr>
              <a:t>TUNENEWT:</a:t>
            </a:r>
          </a:p>
          <a:p>
            <a:pPr lvl="3" fontAlgn="auto">
              <a:spcBef>
                <a:spcPts val="0"/>
              </a:spcBef>
              <a:spcAft>
                <a:spcPts val="0"/>
              </a:spcAft>
              <a:defRPr/>
            </a:pPr>
            <a:endParaRPr lang="en-GB" sz="600" dirty="0">
              <a:latin typeface="Calibri" pitchFamily="34" charset="0"/>
              <a:cs typeface="+mn-cs"/>
            </a:endParaRPr>
          </a:p>
          <a:p>
            <a:pPr lvl="6">
              <a:buFont typeface="Wingdings" pitchFamily="2" charset="2"/>
              <a:buChar char="Ø"/>
              <a:defRPr/>
            </a:pPr>
            <a:r>
              <a:rPr lang="en-GB" sz="1200" i="1" dirty="0">
                <a:latin typeface="Calibri" pitchFamily="34" charset="0"/>
                <a:cs typeface="+mn-cs"/>
              </a:rPr>
              <a:t>   Frequency</a:t>
            </a:r>
            <a:r>
              <a:rPr lang="en-GB" sz="1200" i="1" dirty="0">
                <a:latin typeface="Calibri" pitchFamily="34" charset="0"/>
                <a:cs typeface="+mn-cs"/>
                <a:sym typeface="Symbol" pitchFamily="18" charset="2"/>
              </a:rPr>
              <a:t> (</a:t>
            </a:r>
            <a:r>
              <a:rPr lang="en-GB" sz="1200" i="1" baseline="-25000" dirty="0">
                <a:latin typeface="Calibri" pitchFamily="34" charset="0"/>
                <a:cs typeface="+mn-cs"/>
                <a:sym typeface="Symbol" pitchFamily="18" charset="2"/>
              </a:rPr>
              <a:t> k</a:t>
            </a:r>
            <a:r>
              <a:rPr lang="en-GB" sz="1200" i="1" dirty="0">
                <a:latin typeface="Calibri" pitchFamily="34" charset="0"/>
                <a:cs typeface="+mn-cs"/>
              </a:rPr>
              <a:t>),     Amplitude (</a:t>
            </a:r>
            <a:r>
              <a:rPr lang="en-GB" sz="1200" i="1" dirty="0">
                <a:latin typeface="Calibri" pitchFamily="34" charset="0"/>
                <a:cs typeface="+mn-cs"/>
                <a:sym typeface="Symbol" pitchFamily="18" charset="2"/>
              </a:rPr>
              <a:t>a</a:t>
            </a:r>
            <a:r>
              <a:rPr lang="en-GB" sz="1200" i="1" baseline="-25000" dirty="0">
                <a:latin typeface="Calibri" pitchFamily="34" charset="0"/>
                <a:cs typeface="+mn-cs"/>
                <a:sym typeface="Symbol" pitchFamily="18" charset="2"/>
              </a:rPr>
              <a:t>k</a:t>
            </a:r>
            <a:r>
              <a:rPr lang="en-GB" sz="1200" i="1" dirty="0">
                <a:latin typeface="Calibri" pitchFamily="34" charset="0"/>
                <a:cs typeface="+mn-cs"/>
              </a:rPr>
              <a:t>),     Phase (</a:t>
            </a:r>
            <a:r>
              <a:rPr lang="en-GB" sz="1200" i="1" dirty="0">
                <a:latin typeface="Calibri" pitchFamily="34" charset="0"/>
                <a:cs typeface="+mn-cs"/>
                <a:sym typeface="Symbol" pitchFamily="18" charset="2"/>
              </a:rPr>
              <a:t></a:t>
            </a:r>
            <a:r>
              <a:rPr lang="en-GB" sz="1200" i="1" baseline="-25000" dirty="0">
                <a:latin typeface="Calibri" pitchFamily="34" charset="0"/>
                <a:cs typeface="+mn-cs"/>
                <a:sym typeface="Symbol" pitchFamily="18" charset="2"/>
              </a:rPr>
              <a:t>k</a:t>
            </a:r>
            <a:r>
              <a:rPr lang="en-GB" sz="1200" i="1" dirty="0">
                <a:latin typeface="Calibri" pitchFamily="34" charset="0"/>
                <a:cs typeface="+mn-cs"/>
                <a:sym typeface="Symbol" pitchFamily="18" charset="2"/>
              </a:rPr>
              <a:t>)</a:t>
            </a:r>
          </a:p>
          <a:p>
            <a:pPr lvl="6">
              <a:buFont typeface="Wingdings" pitchFamily="2" charset="2"/>
              <a:buChar char="Ø"/>
              <a:defRPr/>
            </a:pPr>
            <a:endParaRPr lang="en-GB" sz="1200" dirty="0">
              <a:latin typeface="Calibri" pitchFamily="34" charset="0"/>
              <a:cs typeface="+mn-cs"/>
              <a:sym typeface="Symbol" pitchFamily="18" charset="2"/>
            </a:endParaRPr>
          </a:p>
          <a:p>
            <a:pPr lvl="3" fontAlgn="auto">
              <a:spcBef>
                <a:spcPts val="0"/>
              </a:spcBef>
              <a:spcAft>
                <a:spcPts val="0"/>
              </a:spcAft>
              <a:buFont typeface="Arial" pitchFamily="34" charset="0"/>
              <a:buChar char="•"/>
              <a:defRPr/>
            </a:pPr>
            <a:r>
              <a:rPr lang="en-GB" sz="1200" dirty="0">
                <a:latin typeface="Calibri" pitchFamily="34" charset="0"/>
                <a:cs typeface="+mn-cs"/>
              </a:rPr>
              <a:t> Harmonic time </a:t>
            </a:r>
            <a:r>
              <a:rPr lang="en-GB" sz="1200" dirty="0" smtClean="0">
                <a:latin typeface="Calibri" pitchFamily="34" charset="0"/>
                <a:cs typeface="+mn-cs"/>
              </a:rPr>
              <a:t>series are </a:t>
            </a:r>
            <a:r>
              <a:rPr lang="en-GB" sz="1200" dirty="0">
                <a:latin typeface="Calibri" pitchFamily="34" charset="0"/>
                <a:cs typeface="+mn-cs"/>
              </a:rPr>
              <a:t>built:</a:t>
            </a:r>
          </a:p>
          <a:p>
            <a:pPr lvl="3" fontAlgn="auto">
              <a:spcBef>
                <a:spcPts val="0"/>
              </a:spcBef>
              <a:spcAft>
                <a:spcPts val="0"/>
              </a:spcAft>
              <a:defRPr/>
            </a:pPr>
            <a:endParaRPr lang="en-GB" sz="600" dirty="0">
              <a:latin typeface="Calibri" pitchFamily="34" charset="0"/>
              <a:cs typeface="+mn-cs"/>
            </a:endParaRPr>
          </a:p>
          <a:p>
            <a:pPr lvl="6">
              <a:buFont typeface="Wingdings" pitchFamily="2" charset="2"/>
              <a:buChar char="Ø"/>
              <a:defRPr/>
            </a:pPr>
            <a:r>
              <a:rPr lang="en-GB" sz="1200" dirty="0" smtClean="0">
                <a:latin typeface="Calibri" pitchFamily="34" charset="0"/>
                <a:cs typeface="+mn-cs"/>
              </a:rPr>
              <a:t> </a:t>
            </a:r>
            <a:endParaRPr lang="en-GB" sz="1200" dirty="0">
              <a:latin typeface="Calibri" pitchFamily="34" charset="0"/>
              <a:cs typeface="+mn-cs"/>
            </a:endParaRPr>
          </a:p>
          <a:p>
            <a:pPr lvl="3" fontAlgn="auto">
              <a:spcBef>
                <a:spcPts val="0"/>
              </a:spcBef>
              <a:spcAft>
                <a:spcPts val="0"/>
              </a:spcAft>
              <a:defRPr/>
            </a:pPr>
            <a:endParaRPr lang="en-GB" sz="1200" dirty="0">
              <a:latin typeface="Calibri" pitchFamily="34" charset="0"/>
              <a:cs typeface="+mn-cs"/>
            </a:endParaRPr>
          </a:p>
          <a:p>
            <a:pPr lvl="3" fontAlgn="auto">
              <a:spcBef>
                <a:spcPts val="0"/>
              </a:spcBef>
              <a:spcAft>
                <a:spcPts val="0"/>
              </a:spcAft>
              <a:buFont typeface="Arial" pitchFamily="34" charset="0"/>
              <a:buChar char="•"/>
              <a:defRPr/>
            </a:pPr>
            <a:r>
              <a:rPr lang="en-GB" sz="1200" dirty="0">
                <a:latin typeface="Calibri" pitchFamily="34" charset="0"/>
                <a:cs typeface="+mn-cs"/>
              </a:rPr>
              <a:t> </a:t>
            </a:r>
            <a:r>
              <a:rPr lang="en-GB" sz="1200" dirty="0" smtClean="0">
                <a:latin typeface="Calibri" pitchFamily="34" charset="0"/>
                <a:cs typeface="+mn-cs"/>
              </a:rPr>
              <a:t>and </a:t>
            </a:r>
            <a:r>
              <a:rPr lang="en-GB" sz="1200" dirty="0">
                <a:latin typeface="Calibri" pitchFamily="34" charset="0"/>
                <a:cs typeface="+mn-cs"/>
              </a:rPr>
              <a:t>subtracted from the original signal</a:t>
            </a:r>
          </a:p>
          <a:p>
            <a:pPr lvl="3" fontAlgn="auto">
              <a:spcBef>
                <a:spcPts val="0"/>
              </a:spcBef>
              <a:spcAft>
                <a:spcPts val="0"/>
              </a:spcAft>
              <a:defRPr/>
            </a:pPr>
            <a:endParaRPr lang="en-GB" sz="1200" dirty="0">
              <a:latin typeface="Calibri" pitchFamily="34" charset="0"/>
              <a:cs typeface="+mn-cs"/>
            </a:endParaRPr>
          </a:p>
          <a:p>
            <a:pPr lvl="3" fontAlgn="auto">
              <a:spcBef>
                <a:spcPts val="0"/>
              </a:spcBef>
              <a:spcAft>
                <a:spcPts val="0"/>
              </a:spcAft>
              <a:buFont typeface="Arial" pitchFamily="34" charset="0"/>
              <a:buChar char="•"/>
              <a:defRPr/>
            </a:pPr>
            <a:r>
              <a:rPr lang="en-GB" sz="1200" dirty="0" smtClean="0">
                <a:latin typeface="Calibri" pitchFamily="34" charset="0"/>
              </a:rPr>
              <a:t>The n</a:t>
            </a:r>
            <a:r>
              <a:rPr lang="en-GB" sz="1200" dirty="0" smtClean="0">
                <a:latin typeface="Calibri" pitchFamily="34" charset="0"/>
                <a:cs typeface="+mn-cs"/>
              </a:rPr>
              <a:t>ew </a:t>
            </a:r>
            <a:r>
              <a:rPr lang="en-GB" sz="1200" dirty="0">
                <a:latin typeface="Calibri" pitchFamily="34" charset="0"/>
                <a:cs typeface="+mn-cs"/>
              </a:rPr>
              <a:t>signal z(n) – </a:t>
            </a:r>
            <a:r>
              <a:rPr lang="en-GB" sz="1200" dirty="0" err="1">
                <a:latin typeface="Calibri" pitchFamily="34" charset="0"/>
                <a:cs typeface="+mn-cs"/>
              </a:rPr>
              <a:t>z</a:t>
            </a:r>
            <a:r>
              <a:rPr lang="en-GB" sz="1200" baseline="-25000" dirty="0" err="1">
                <a:latin typeface="Calibri" pitchFamily="34" charset="0"/>
                <a:cs typeface="+mn-cs"/>
              </a:rPr>
              <a:t>k</a:t>
            </a:r>
            <a:r>
              <a:rPr lang="en-GB" sz="1200" dirty="0">
                <a:latin typeface="Calibri" pitchFamily="34" charset="0"/>
                <a:cs typeface="+mn-cs"/>
              </a:rPr>
              <a:t>(n) is re-analysed with </a:t>
            </a:r>
            <a:r>
              <a:rPr lang="en-GB" sz="1200" dirty="0" smtClean="0">
                <a:latin typeface="Calibri" pitchFamily="34" charset="0"/>
                <a:cs typeface="+mn-cs"/>
              </a:rPr>
              <a:t>TUNENEWT...</a:t>
            </a:r>
            <a:endParaRPr lang="en-GB" sz="1200" dirty="0">
              <a:latin typeface="Calibri" pitchFamily="34" charset="0"/>
              <a:cs typeface="+mn-cs"/>
            </a:endParaRPr>
          </a:p>
          <a:p>
            <a:pPr lvl="1" fontAlgn="auto">
              <a:spcBef>
                <a:spcPts val="0"/>
              </a:spcBef>
              <a:spcAft>
                <a:spcPts val="0"/>
              </a:spcAft>
              <a:defRPr/>
            </a:pPr>
            <a:endParaRPr lang="en-GB" sz="1200" dirty="0">
              <a:latin typeface="Calibri" pitchFamily="34" charset="0"/>
              <a:cs typeface="+mn-cs"/>
            </a:endParaRPr>
          </a:p>
          <a:p>
            <a:pPr fontAlgn="auto">
              <a:spcBef>
                <a:spcPts val="0"/>
              </a:spcBef>
              <a:spcAft>
                <a:spcPts val="0"/>
              </a:spcAft>
              <a:defRPr/>
            </a:pPr>
            <a:endParaRPr lang="en-GB" sz="1200" dirty="0">
              <a:latin typeface="Calibri" pitchFamily="34" charset="0"/>
              <a:cs typeface="+mn-cs"/>
            </a:endParaRPr>
          </a:p>
          <a:p>
            <a:pPr fontAlgn="auto">
              <a:spcBef>
                <a:spcPts val="0"/>
              </a:spcBef>
              <a:spcAft>
                <a:spcPts val="0"/>
              </a:spcAft>
              <a:defRPr/>
            </a:pPr>
            <a:r>
              <a:rPr lang="en-GB" sz="1200" dirty="0">
                <a:latin typeface="Calibri" pitchFamily="34" charset="0"/>
                <a:cs typeface="+mn-cs"/>
              </a:rPr>
              <a:t>The spectral lines are ordered, as linear combinations of the tunes, in decreasing amplitude.</a:t>
            </a:r>
            <a:endParaRPr lang="en-US" sz="1200" dirty="0">
              <a:latin typeface="+mn-lt"/>
              <a:cs typeface="+mn-cs"/>
            </a:endParaRPr>
          </a:p>
        </p:txBody>
      </p:sp>
      <p:sp>
        <p:nvSpPr>
          <p:cNvPr id="2" name="Title 1"/>
          <p:cNvSpPr>
            <a:spLocks noGrp="1"/>
          </p:cNvSpPr>
          <p:nvPr>
            <p:ph type="ctrTitle"/>
          </p:nvPr>
        </p:nvSpPr>
        <p:spPr>
          <a:xfrm>
            <a:off x="533400" y="0"/>
            <a:ext cx="7772400" cy="1470025"/>
          </a:xfrm>
        </p:spPr>
        <p:txBody>
          <a:bodyPr/>
          <a:lstStyle/>
          <a:p>
            <a:r>
              <a:rPr lang="en-US" dirty="0" smtClean="0"/>
              <a:t>Sussix</a:t>
            </a:r>
            <a:endParaRPr lang="en-US" dirty="0"/>
          </a:p>
        </p:txBody>
      </p:sp>
      <p:sp>
        <p:nvSpPr>
          <p:cNvPr id="5" name="TextBox 4"/>
          <p:cNvSpPr txBox="1"/>
          <p:nvPr/>
        </p:nvSpPr>
        <p:spPr>
          <a:xfrm>
            <a:off x="6473298" y="4800600"/>
            <a:ext cx="2133600" cy="307777"/>
          </a:xfrm>
          <a:prstGeom prst="rect">
            <a:avLst/>
          </a:prstGeom>
          <a:ln>
            <a:prstDash val="sysDot"/>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smtClean="0"/>
              <a:t>Courtesy of </a:t>
            </a:r>
            <a:r>
              <a:rPr lang="en-US" sz="1400" dirty="0" smtClean="0">
                <a:latin typeface="Calibri" pitchFamily="34" charset="0"/>
              </a:rPr>
              <a:t>E.H. Maclean </a:t>
            </a:r>
            <a:endParaRPr lang="en-US" sz="1400" dirty="0"/>
          </a:p>
        </p:txBody>
      </p:sp>
      <p:cxnSp>
        <p:nvCxnSpPr>
          <p:cNvPr id="6" name="Straight Connector 5"/>
          <p:cNvCxnSpPr/>
          <p:nvPr/>
        </p:nvCxnSpPr>
        <p:spPr>
          <a:xfrm>
            <a:off x="5656556" y="4495800"/>
            <a:ext cx="228600"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5715000" y="4648200"/>
            <a:ext cx="304800"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1447800" y="4800600"/>
            <a:ext cx="4419600"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flipH="1" flipV="1">
            <a:off x="457571" y="3808889"/>
            <a:ext cx="1979718" cy="74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435220" y="2819400"/>
            <a:ext cx="304800" cy="1588"/>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1944688" y="3160714"/>
            <a:ext cx="381001" cy="31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1943894" y="3771106"/>
            <a:ext cx="3810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2058194" y="4266406"/>
            <a:ext cx="1524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26625" name="Picture 1"/>
          <p:cNvPicPr>
            <a:picLocks noChangeAspect="1" noChangeArrowheads="1"/>
          </p:cNvPicPr>
          <p:nvPr/>
        </p:nvPicPr>
        <p:blipFill>
          <a:blip r:embed="rId2" cstate="print"/>
          <a:srcRect t="20943"/>
          <a:stretch>
            <a:fillRect/>
          </a:stretch>
        </p:blipFill>
        <p:spPr bwMode="auto">
          <a:xfrm>
            <a:off x="3354274" y="3581400"/>
            <a:ext cx="1985436" cy="421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7" name="Picture 7"/>
          <p:cNvPicPr>
            <a:picLocks noChangeAspect="1" noChangeArrowheads="1"/>
          </p:cNvPicPr>
          <p:nvPr/>
        </p:nvPicPr>
        <p:blipFill>
          <a:blip r:embed="rId2" cstate="print"/>
          <a:srcRect/>
          <a:stretch>
            <a:fillRect/>
          </a:stretch>
        </p:blipFill>
        <p:spPr bwMode="auto">
          <a:xfrm>
            <a:off x="347298" y="4697766"/>
            <a:ext cx="2444275" cy="1931634"/>
          </a:xfrm>
          <a:prstGeom prst="rect">
            <a:avLst/>
          </a:prstGeom>
          <a:noFill/>
          <a:ln w="9525">
            <a:noFill/>
            <a:miter lim="800000"/>
            <a:headEnd/>
            <a:tailEnd/>
          </a:ln>
        </p:spPr>
      </p:pic>
      <p:sp>
        <p:nvSpPr>
          <p:cNvPr id="2" name="Title 1"/>
          <p:cNvSpPr>
            <a:spLocks noGrp="1"/>
          </p:cNvSpPr>
          <p:nvPr>
            <p:ph type="ctrTitle"/>
          </p:nvPr>
        </p:nvSpPr>
        <p:spPr>
          <a:xfrm>
            <a:off x="533400" y="0"/>
            <a:ext cx="7772400" cy="1470025"/>
          </a:xfrm>
        </p:spPr>
        <p:txBody>
          <a:bodyPr/>
          <a:lstStyle/>
          <a:p>
            <a:r>
              <a:rPr lang="en-US" dirty="0" smtClean="0"/>
              <a:t>Comparisons</a:t>
            </a:r>
            <a:endParaRPr lang="en-US" dirty="0"/>
          </a:p>
        </p:txBody>
      </p:sp>
      <p:sp>
        <p:nvSpPr>
          <p:cNvPr id="13" name="TextBox 12"/>
          <p:cNvSpPr txBox="1"/>
          <p:nvPr/>
        </p:nvSpPr>
        <p:spPr>
          <a:xfrm>
            <a:off x="457200" y="1524000"/>
            <a:ext cx="6934200" cy="523220"/>
          </a:xfrm>
          <a:prstGeom prst="rect">
            <a:avLst/>
          </a:prstGeom>
          <a:noFill/>
        </p:spPr>
        <p:txBody>
          <a:bodyPr wrap="square" rtlCol="0">
            <a:spAutoFit/>
          </a:bodyPr>
          <a:lstStyle/>
          <a:p>
            <a:r>
              <a:rPr lang="en-US" sz="1400" dirty="0" smtClean="0"/>
              <a:t>Different simulations were set up on detecting phase, amplitude and frequency using the three different methods.</a:t>
            </a:r>
            <a:endParaRPr lang="en-US" sz="1400" dirty="0"/>
          </a:p>
        </p:txBody>
      </p:sp>
      <p:sp>
        <p:nvSpPr>
          <p:cNvPr id="4" name="TextBox 3"/>
          <p:cNvSpPr txBox="1"/>
          <p:nvPr/>
        </p:nvSpPr>
        <p:spPr>
          <a:xfrm>
            <a:off x="457200" y="2067580"/>
            <a:ext cx="6934200" cy="738664"/>
          </a:xfrm>
          <a:prstGeom prst="rect">
            <a:avLst/>
          </a:prstGeom>
          <a:noFill/>
        </p:spPr>
        <p:txBody>
          <a:bodyPr wrap="square" rtlCol="0">
            <a:spAutoFit/>
          </a:bodyPr>
          <a:lstStyle/>
          <a:p>
            <a:r>
              <a:rPr lang="en-US" sz="1400" dirty="0" smtClean="0"/>
              <a:t>In order to properly compare the phase accuracy, the phase difference between two signals at the same frequency will be analyzed. In real life the absolute phase has no sense cause to the decoherence in the signal.</a:t>
            </a:r>
            <a:endParaRPr lang="en-US" sz="1400" dirty="0"/>
          </a:p>
        </p:txBody>
      </p:sp>
      <p:sp>
        <p:nvSpPr>
          <p:cNvPr id="5" name="TextBox 4"/>
          <p:cNvSpPr txBox="1"/>
          <p:nvPr/>
        </p:nvSpPr>
        <p:spPr>
          <a:xfrm>
            <a:off x="457200" y="2895600"/>
            <a:ext cx="6934200" cy="307777"/>
          </a:xfrm>
          <a:prstGeom prst="rect">
            <a:avLst/>
          </a:prstGeom>
          <a:noFill/>
        </p:spPr>
        <p:txBody>
          <a:bodyPr wrap="square" rtlCol="0">
            <a:spAutoFit/>
          </a:bodyPr>
          <a:lstStyle/>
          <a:p>
            <a:r>
              <a:rPr lang="en-US" sz="1400" dirty="0" smtClean="0"/>
              <a:t>All the simulations are set in presence of noise. The level is set in terms of power of noise:</a:t>
            </a:r>
            <a:endParaRPr lang="en-US" sz="1400" dirty="0"/>
          </a:p>
        </p:txBody>
      </p:sp>
      <p:sp>
        <p:nvSpPr>
          <p:cNvPr id="7" name="TextBox 6"/>
          <p:cNvSpPr txBox="1"/>
          <p:nvPr/>
        </p:nvSpPr>
        <p:spPr>
          <a:xfrm>
            <a:off x="457200" y="3581400"/>
            <a:ext cx="6934200" cy="523220"/>
          </a:xfrm>
          <a:prstGeom prst="rect">
            <a:avLst/>
          </a:prstGeom>
          <a:noFill/>
        </p:spPr>
        <p:txBody>
          <a:bodyPr wrap="square" rtlCol="0">
            <a:spAutoFit/>
          </a:bodyPr>
          <a:lstStyle/>
          <a:p>
            <a:r>
              <a:rPr lang="en-US" sz="1400" dirty="0" smtClean="0"/>
              <a:t>We consider the case of 0, -10, -100 dB. These values correspond to 100%, 30%, 0% the amplitude of a unitary sinusoid. </a:t>
            </a:r>
            <a:endParaRPr lang="en-US" sz="1400" dirty="0"/>
          </a:p>
        </p:txBody>
      </p:sp>
      <p:pic>
        <p:nvPicPr>
          <p:cNvPr id="25602" name="Picture 2"/>
          <p:cNvPicPr>
            <a:picLocks noChangeAspect="1" noChangeArrowheads="1"/>
          </p:cNvPicPr>
          <p:nvPr/>
        </p:nvPicPr>
        <p:blipFill>
          <a:blip r:embed="rId3" cstate="print"/>
          <a:srcRect t="48485" r="-1408"/>
          <a:stretch>
            <a:fillRect/>
          </a:stretch>
        </p:blipFill>
        <p:spPr bwMode="auto">
          <a:xfrm>
            <a:off x="1295400" y="3244790"/>
            <a:ext cx="1752600" cy="275873"/>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r="-1408" b="51515"/>
          <a:stretch>
            <a:fillRect/>
          </a:stretch>
        </p:blipFill>
        <p:spPr bwMode="auto">
          <a:xfrm>
            <a:off x="3200400" y="3244790"/>
            <a:ext cx="1752600" cy="259644"/>
          </a:xfrm>
          <a:prstGeom prst="rect">
            <a:avLst/>
          </a:prstGeom>
          <a:noFill/>
          <a:ln w="9525">
            <a:noFill/>
            <a:miter lim="800000"/>
            <a:headEnd/>
            <a:tailEnd/>
          </a:ln>
        </p:spPr>
      </p:pic>
      <p:sp>
        <p:nvSpPr>
          <p:cNvPr id="11" name="TextBox 10"/>
          <p:cNvSpPr txBox="1"/>
          <p:nvPr/>
        </p:nvSpPr>
        <p:spPr>
          <a:xfrm>
            <a:off x="1905000" y="4724400"/>
            <a:ext cx="914400" cy="307777"/>
          </a:xfrm>
          <a:prstGeom prst="rect">
            <a:avLst/>
          </a:prstGeom>
          <a:noFill/>
        </p:spPr>
        <p:txBody>
          <a:bodyPr wrap="square" rtlCol="0">
            <a:spAutoFit/>
          </a:bodyPr>
          <a:lstStyle/>
          <a:p>
            <a:r>
              <a:rPr lang="en-US" sz="1400" dirty="0" err="1" smtClean="0"/>
              <a:t>P</a:t>
            </a:r>
            <a:r>
              <a:rPr lang="en-US" sz="1050" dirty="0" err="1" smtClean="0"/>
              <a:t>n</a:t>
            </a:r>
            <a:r>
              <a:rPr lang="en-US" sz="1400" dirty="0" smtClean="0"/>
              <a:t> = 0dB</a:t>
            </a:r>
            <a:endParaRPr lang="en-US" sz="1400" dirty="0"/>
          </a:p>
        </p:txBody>
      </p:sp>
      <p:pic>
        <p:nvPicPr>
          <p:cNvPr id="25604" name="Picture 4"/>
          <p:cNvPicPr>
            <a:picLocks noChangeAspect="1" noChangeArrowheads="1"/>
          </p:cNvPicPr>
          <p:nvPr/>
        </p:nvPicPr>
        <p:blipFill>
          <a:blip r:embed="rId4" cstate="print"/>
          <a:srcRect/>
          <a:stretch>
            <a:fillRect/>
          </a:stretch>
        </p:blipFill>
        <p:spPr bwMode="auto">
          <a:xfrm>
            <a:off x="2819400" y="4698004"/>
            <a:ext cx="2362199" cy="1887918"/>
          </a:xfrm>
          <a:prstGeom prst="rect">
            <a:avLst/>
          </a:prstGeom>
          <a:noFill/>
          <a:ln w="9525">
            <a:noFill/>
            <a:miter lim="800000"/>
            <a:headEnd/>
            <a:tailEnd/>
          </a:ln>
        </p:spPr>
      </p:pic>
      <p:sp>
        <p:nvSpPr>
          <p:cNvPr id="14" name="TextBox 13"/>
          <p:cNvSpPr txBox="1"/>
          <p:nvPr/>
        </p:nvSpPr>
        <p:spPr>
          <a:xfrm>
            <a:off x="4222810" y="4706644"/>
            <a:ext cx="1066800" cy="307777"/>
          </a:xfrm>
          <a:prstGeom prst="rect">
            <a:avLst/>
          </a:prstGeom>
          <a:noFill/>
        </p:spPr>
        <p:txBody>
          <a:bodyPr wrap="square" rtlCol="0">
            <a:spAutoFit/>
          </a:bodyPr>
          <a:lstStyle/>
          <a:p>
            <a:r>
              <a:rPr lang="en-US" sz="1400" dirty="0" err="1" smtClean="0"/>
              <a:t>P</a:t>
            </a:r>
            <a:r>
              <a:rPr lang="en-US" sz="1050" dirty="0" err="1" smtClean="0"/>
              <a:t>n</a:t>
            </a:r>
            <a:r>
              <a:rPr lang="en-US" sz="1400" dirty="0" smtClean="0"/>
              <a:t> = -10dB</a:t>
            </a:r>
            <a:endParaRPr lang="en-US" sz="1400" dirty="0"/>
          </a:p>
        </p:txBody>
      </p:sp>
      <p:pic>
        <p:nvPicPr>
          <p:cNvPr id="25606" name="Picture 6" descr="C:\DOCUME~1\nbiancac\LOCALS~1\Temp\msohtmlclip1\01\clip_image001.png"/>
          <p:cNvPicPr>
            <a:picLocks noChangeAspect="1" noChangeArrowheads="1"/>
          </p:cNvPicPr>
          <p:nvPr/>
        </p:nvPicPr>
        <p:blipFill>
          <a:blip r:embed="rId5" cstate="print"/>
          <a:srcRect/>
          <a:stretch>
            <a:fillRect/>
          </a:stretch>
        </p:blipFill>
        <p:spPr bwMode="auto">
          <a:xfrm>
            <a:off x="5462306" y="4701495"/>
            <a:ext cx="2310093" cy="1851705"/>
          </a:xfrm>
          <a:prstGeom prst="rect">
            <a:avLst/>
          </a:prstGeom>
          <a:noFill/>
        </p:spPr>
      </p:pic>
      <p:sp>
        <p:nvSpPr>
          <p:cNvPr id="16" name="TextBox 15"/>
          <p:cNvSpPr txBox="1"/>
          <p:nvPr/>
        </p:nvSpPr>
        <p:spPr>
          <a:xfrm>
            <a:off x="6732234" y="4724400"/>
            <a:ext cx="1066800" cy="307777"/>
          </a:xfrm>
          <a:prstGeom prst="rect">
            <a:avLst/>
          </a:prstGeom>
          <a:noFill/>
        </p:spPr>
        <p:txBody>
          <a:bodyPr wrap="square" rtlCol="0">
            <a:spAutoFit/>
          </a:bodyPr>
          <a:lstStyle/>
          <a:p>
            <a:r>
              <a:rPr lang="en-US" sz="1400" dirty="0" err="1" smtClean="0"/>
              <a:t>P</a:t>
            </a:r>
            <a:r>
              <a:rPr lang="en-US" sz="1050" dirty="0" err="1" smtClean="0"/>
              <a:t>n</a:t>
            </a:r>
            <a:r>
              <a:rPr lang="en-US" sz="1400" dirty="0" smtClean="0"/>
              <a:t> = -100dB</a:t>
            </a:r>
            <a:endParaRPr 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cstate="print"/>
          <a:srcRect/>
          <a:stretch>
            <a:fillRect/>
          </a:stretch>
        </p:blipFill>
        <p:spPr bwMode="auto">
          <a:xfrm>
            <a:off x="44390" y="0"/>
            <a:ext cx="4419600" cy="3625227"/>
          </a:xfrm>
          <a:prstGeom prst="rect">
            <a:avLst/>
          </a:prstGeom>
          <a:noFill/>
          <a:ln w="9525">
            <a:noFill/>
            <a:miter lim="800000"/>
            <a:headEnd/>
            <a:tailEnd/>
          </a:ln>
        </p:spPr>
      </p:pic>
      <p:pic>
        <p:nvPicPr>
          <p:cNvPr id="17413" name="Picture 5" descr="C:\DOCUME~1\nbiancac\LOCALS~1\Temp\msohtmlclip1\01\clip_image001.png"/>
          <p:cNvPicPr>
            <a:picLocks noChangeAspect="1" noChangeArrowheads="1"/>
          </p:cNvPicPr>
          <p:nvPr/>
        </p:nvPicPr>
        <p:blipFill>
          <a:blip r:embed="rId3" cstate="print"/>
          <a:srcRect/>
          <a:stretch>
            <a:fillRect/>
          </a:stretch>
        </p:blipFill>
        <p:spPr bwMode="auto">
          <a:xfrm>
            <a:off x="0" y="3200400"/>
            <a:ext cx="4360149" cy="3657600"/>
          </a:xfrm>
          <a:prstGeom prst="rect">
            <a:avLst/>
          </a:prstGeom>
          <a:noFill/>
        </p:spPr>
      </p:pic>
      <p:pic>
        <p:nvPicPr>
          <p:cNvPr id="17415" name="Picture 7" descr="C:\DOCUME~1\nbiancac\LOCALS~1\Temp\msohtmlclip1\01\clip_image001.png"/>
          <p:cNvPicPr>
            <a:picLocks noChangeAspect="1" noChangeArrowheads="1"/>
          </p:cNvPicPr>
          <p:nvPr/>
        </p:nvPicPr>
        <p:blipFill>
          <a:blip r:embed="rId4" cstate="print"/>
          <a:srcRect/>
          <a:stretch>
            <a:fillRect/>
          </a:stretch>
        </p:blipFill>
        <p:spPr bwMode="auto">
          <a:xfrm>
            <a:off x="4719494" y="3214455"/>
            <a:ext cx="4424506" cy="3581400"/>
          </a:xfrm>
          <a:prstGeom prst="rect">
            <a:avLst/>
          </a:prstGeom>
          <a:noFill/>
        </p:spPr>
      </p:pic>
      <p:sp>
        <p:nvSpPr>
          <p:cNvPr id="14" name="TextBox 13"/>
          <p:cNvSpPr txBox="1"/>
          <p:nvPr/>
        </p:nvSpPr>
        <p:spPr>
          <a:xfrm>
            <a:off x="6248400" y="228600"/>
            <a:ext cx="1219200" cy="369332"/>
          </a:xfrm>
          <a:prstGeom prst="rect">
            <a:avLst/>
          </a:prstGeom>
          <a:noFill/>
        </p:spPr>
        <p:txBody>
          <a:bodyPr wrap="square" rtlCol="0">
            <a:spAutoFit/>
          </a:bodyPr>
          <a:lstStyle/>
          <a:p>
            <a:r>
              <a:rPr lang="en-US" dirty="0" smtClean="0"/>
              <a:t>Frequency</a:t>
            </a:r>
            <a:endParaRPr lang="en-US" dirty="0"/>
          </a:p>
        </p:txBody>
      </p:sp>
      <p:sp>
        <p:nvSpPr>
          <p:cNvPr id="15" name="TextBox 14"/>
          <p:cNvSpPr txBox="1"/>
          <p:nvPr/>
        </p:nvSpPr>
        <p:spPr>
          <a:xfrm>
            <a:off x="4572000" y="1066800"/>
            <a:ext cx="4419600" cy="1708160"/>
          </a:xfrm>
          <a:prstGeom prst="rect">
            <a:avLst/>
          </a:prstGeom>
          <a:noFill/>
        </p:spPr>
        <p:txBody>
          <a:bodyPr wrap="square" rtlCol="0">
            <a:spAutoFit/>
          </a:bodyPr>
          <a:lstStyle/>
          <a:p>
            <a:pPr>
              <a:lnSpc>
                <a:spcPct val="150000"/>
              </a:lnSpc>
              <a:buFont typeface="Arial" pitchFamily="34" charset="0"/>
              <a:buChar char="•"/>
            </a:pPr>
            <a:r>
              <a:rPr lang="en-US" sz="1400" dirty="0" smtClean="0"/>
              <a:t> Both FFT and Sussix have </a:t>
            </a:r>
            <a:r>
              <a:rPr lang="en-US" sz="1400" dirty="0" err="1" smtClean="0"/>
              <a:t>Hanning</a:t>
            </a:r>
            <a:r>
              <a:rPr lang="en-US" sz="1400" dirty="0" smtClean="0"/>
              <a:t> window on the signal.</a:t>
            </a:r>
          </a:p>
          <a:p>
            <a:pPr>
              <a:lnSpc>
                <a:spcPct val="150000"/>
              </a:lnSpc>
              <a:buFont typeface="Arial" pitchFamily="34" charset="0"/>
              <a:buChar char="•"/>
            </a:pPr>
            <a:r>
              <a:rPr lang="en-US" sz="1400" dirty="0"/>
              <a:t> </a:t>
            </a:r>
            <a:r>
              <a:rPr lang="en-US" sz="1400" dirty="0" smtClean="0"/>
              <a:t>The FFT is corrected with the formulae seen before.</a:t>
            </a:r>
          </a:p>
          <a:p>
            <a:pPr>
              <a:lnSpc>
                <a:spcPct val="150000"/>
              </a:lnSpc>
              <a:buFont typeface="Arial" pitchFamily="34" charset="0"/>
              <a:buChar char="•"/>
            </a:pPr>
            <a:r>
              <a:rPr lang="en-US" sz="1400" dirty="0"/>
              <a:t> </a:t>
            </a:r>
            <a:r>
              <a:rPr lang="en-US" sz="1400" dirty="0" smtClean="0"/>
              <a:t>Sussix does the correction in</a:t>
            </a:r>
            <a:r>
              <a:rPr lang="en-US" sz="1100" dirty="0" smtClean="0"/>
              <a:t> TUNENEWT </a:t>
            </a:r>
            <a:r>
              <a:rPr lang="en-US" sz="1400" dirty="0" smtClean="0"/>
              <a:t>iteratively.</a:t>
            </a:r>
          </a:p>
          <a:p>
            <a:pPr>
              <a:lnSpc>
                <a:spcPct val="150000"/>
              </a:lnSpc>
              <a:buFont typeface="Arial" pitchFamily="34" charset="0"/>
              <a:buChar char="•"/>
            </a:pPr>
            <a:r>
              <a:rPr lang="en-US" sz="1400" dirty="0"/>
              <a:t> </a:t>
            </a:r>
            <a:r>
              <a:rPr lang="en-US" sz="1400" dirty="0" err="1" smtClean="0"/>
              <a:t>ApFFT</a:t>
            </a:r>
            <a:r>
              <a:rPr lang="en-US" sz="1400" dirty="0" smtClean="0"/>
              <a:t> has a </a:t>
            </a:r>
            <a:r>
              <a:rPr lang="en-US" sz="1400" dirty="0" err="1" smtClean="0"/>
              <a:t>rect</a:t>
            </a:r>
            <a:r>
              <a:rPr lang="en-US" sz="1400" dirty="0" smtClean="0"/>
              <a:t> window and doesn’t implement any  correction in frequency.</a:t>
            </a:r>
            <a:endParaRPr lang="en-US" sz="1400" dirty="0"/>
          </a:p>
        </p:txBody>
      </p:sp>
      <p:pic>
        <p:nvPicPr>
          <p:cNvPr id="17" name="Picture 8"/>
          <p:cNvPicPr>
            <a:picLocks noChangeAspect="1" noChangeArrowheads="1"/>
          </p:cNvPicPr>
          <p:nvPr/>
        </p:nvPicPr>
        <p:blipFill>
          <a:blip r:embed="rId5" cstate="print"/>
          <a:srcRect l="15748" r="24409" b="65405"/>
          <a:stretch>
            <a:fillRect/>
          </a:stretch>
        </p:blipFill>
        <p:spPr bwMode="auto">
          <a:xfrm>
            <a:off x="480132" y="2739189"/>
            <a:ext cx="914400" cy="385011"/>
          </a:xfrm>
          <a:prstGeom prst="rect">
            <a:avLst/>
          </a:prstGeom>
          <a:noFill/>
          <a:ln w="9525">
            <a:noFill/>
            <a:miter lim="800000"/>
            <a:headEnd/>
            <a:tailEnd/>
          </a:ln>
        </p:spPr>
      </p:pic>
      <p:sp>
        <p:nvSpPr>
          <p:cNvPr id="19" name="TextBox 18"/>
          <p:cNvSpPr txBox="1"/>
          <p:nvPr/>
        </p:nvSpPr>
        <p:spPr>
          <a:xfrm>
            <a:off x="1905000" y="0"/>
            <a:ext cx="91440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b="1" dirty="0" err="1" smtClean="0"/>
              <a:t>P</a:t>
            </a:r>
            <a:r>
              <a:rPr lang="en-US" sz="1050" b="1" dirty="0" err="1" smtClean="0"/>
              <a:t>n</a:t>
            </a:r>
            <a:r>
              <a:rPr lang="en-US" sz="1400" b="1" dirty="0" smtClean="0"/>
              <a:t> = 0dB</a:t>
            </a:r>
            <a:endParaRPr lang="en-US" sz="1400" b="1" dirty="0"/>
          </a:p>
        </p:txBody>
      </p:sp>
      <p:sp>
        <p:nvSpPr>
          <p:cNvPr id="20" name="TextBox 19"/>
          <p:cNvSpPr txBox="1"/>
          <p:nvPr/>
        </p:nvSpPr>
        <p:spPr>
          <a:xfrm>
            <a:off x="1752600" y="3276600"/>
            <a:ext cx="106680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b="1" dirty="0" err="1" smtClean="0"/>
              <a:t>P</a:t>
            </a:r>
            <a:r>
              <a:rPr lang="en-US" sz="1050" b="1" dirty="0" err="1" smtClean="0"/>
              <a:t>n</a:t>
            </a:r>
            <a:r>
              <a:rPr lang="en-US" sz="1400" b="1" dirty="0" smtClean="0"/>
              <a:t> = -10dB</a:t>
            </a:r>
            <a:endParaRPr lang="en-US" sz="1400" b="1" dirty="0"/>
          </a:p>
        </p:txBody>
      </p:sp>
      <p:sp>
        <p:nvSpPr>
          <p:cNvPr id="21" name="TextBox 20"/>
          <p:cNvSpPr txBox="1"/>
          <p:nvPr/>
        </p:nvSpPr>
        <p:spPr>
          <a:xfrm>
            <a:off x="6553200" y="3276600"/>
            <a:ext cx="106680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b="1" dirty="0" err="1" smtClean="0"/>
              <a:t>P</a:t>
            </a:r>
            <a:r>
              <a:rPr lang="en-US" sz="1050" b="1" dirty="0" err="1" smtClean="0"/>
              <a:t>n</a:t>
            </a:r>
            <a:r>
              <a:rPr lang="en-US" sz="1400" b="1" dirty="0" smtClean="0"/>
              <a:t> = -100dB</a:t>
            </a:r>
            <a:endParaRPr lang="en-US" sz="1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endParaRPr kumimoji="0" lang="en-US" sz="260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rPr>
              <a:t> </a:t>
            </a:r>
            <a:endParaRPr kumimoji="0" lang="en-US" sz="6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666666"/>
                </a:solidFill>
                <a:effectLst/>
                <a:latin typeface="Tahoma" pitchFamily="34" charset="0"/>
                <a:cs typeface="Tahoma" pitchFamily="34" charset="0"/>
              </a:rPr>
              <a:t>Screen clipping taken: 5/27/2011, 3:44 PM</a:t>
            </a:r>
            <a:endParaRPr kumimoji="0" lang="en-US" sz="6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rPr>
              <a:t> </a:t>
            </a:r>
            <a:endParaRPr kumimoji="0" lang="en-US" sz="6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rPr>
              <a:t> </a:t>
            </a:r>
            <a:endParaRPr kumimoji="0" lang="en-US" sz="26000" b="0" i="0" u="none" strike="noStrike" cap="none" normalizeH="0" baseline="0" smtClean="0">
              <a:ln>
                <a:noFill/>
              </a:ln>
              <a:solidFill>
                <a:schemeClr val="tx1"/>
              </a:solidFill>
              <a:effectLst/>
              <a:latin typeface="Arial" pitchFamily="34" charset="0"/>
            </a:endParaRPr>
          </a:p>
        </p:txBody>
      </p:sp>
      <p:pic>
        <p:nvPicPr>
          <p:cNvPr id="16386" name="Picture 2" descr="C:\DOCUME~1\nbiancac\LOCALS~1\Temp\msohtmlclip1\01\clip_image001.png"/>
          <p:cNvPicPr>
            <a:picLocks noChangeAspect="1" noChangeArrowheads="1"/>
          </p:cNvPicPr>
          <p:nvPr/>
        </p:nvPicPr>
        <p:blipFill>
          <a:blip r:embed="rId2" cstate="print"/>
          <a:srcRect/>
          <a:stretch>
            <a:fillRect/>
          </a:stretch>
        </p:blipFill>
        <p:spPr bwMode="auto">
          <a:xfrm>
            <a:off x="0" y="0"/>
            <a:ext cx="4191000" cy="3343555"/>
          </a:xfrm>
          <a:prstGeom prst="rect">
            <a:avLst/>
          </a:prstGeom>
          <a:noFill/>
        </p:spPr>
      </p:pic>
      <p:pic>
        <p:nvPicPr>
          <p:cNvPr id="16388" name="Picture 4" descr="C:\DOCUME~1\nbiancac\LOCALS~1\Temp\msohtmlclip1\01\clip_image001.png"/>
          <p:cNvPicPr>
            <a:picLocks noChangeAspect="1" noChangeArrowheads="1"/>
          </p:cNvPicPr>
          <p:nvPr/>
        </p:nvPicPr>
        <p:blipFill>
          <a:blip r:embed="rId3" cstate="print"/>
          <a:srcRect/>
          <a:stretch>
            <a:fillRect/>
          </a:stretch>
        </p:blipFill>
        <p:spPr bwMode="auto">
          <a:xfrm>
            <a:off x="1" y="3352800"/>
            <a:ext cx="4372612" cy="3505200"/>
          </a:xfrm>
          <a:prstGeom prst="rect">
            <a:avLst/>
          </a:prstGeom>
          <a:noFill/>
        </p:spPr>
      </p:pic>
      <p:pic>
        <p:nvPicPr>
          <p:cNvPr id="16389" name="Picture 5"/>
          <p:cNvPicPr>
            <a:picLocks noChangeAspect="1" noChangeArrowheads="1"/>
          </p:cNvPicPr>
          <p:nvPr/>
        </p:nvPicPr>
        <p:blipFill>
          <a:blip r:embed="rId4" cstate="print"/>
          <a:srcRect/>
          <a:stretch>
            <a:fillRect/>
          </a:stretch>
        </p:blipFill>
        <p:spPr bwMode="auto">
          <a:xfrm>
            <a:off x="4800600" y="3349826"/>
            <a:ext cx="4343400" cy="3543686"/>
          </a:xfrm>
          <a:prstGeom prst="rect">
            <a:avLst/>
          </a:prstGeom>
          <a:noFill/>
          <a:ln w="9525">
            <a:noFill/>
            <a:miter lim="800000"/>
            <a:headEnd/>
            <a:tailEnd/>
          </a:ln>
        </p:spPr>
      </p:pic>
      <p:sp>
        <p:nvSpPr>
          <p:cNvPr id="10" name="TextBox 9"/>
          <p:cNvSpPr txBox="1"/>
          <p:nvPr/>
        </p:nvSpPr>
        <p:spPr>
          <a:xfrm>
            <a:off x="6248400" y="228600"/>
            <a:ext cx="1219200" cy="369332"/>
          </a:xfrm>
          <a:prstGeom prst="rect">
            <a:avLst/>
          </a:prstGeom>
          <a:noFill/>
        </p:spPr>
        <p:txBody>
          <a:bodyPr wrap="square" rtlCol="0">
            <a:spAutoFit/>
          </a:bodyPr>
          <a:lstStyle/>
          <a:p>
            <a:r>
              <a:rPr lang="en-US" dirty="0" smtClean="0"/>
              <a:t>Amplitude</a:t>
            </a:r>
            <a:endParaRPr lang="en-US" dirty="0"/>
          </a:p>
        </p:txBody>
      </p:sp>
      <p:sp>
        <p:nvSpPr>
          <p:cNvPr id="11" name="TextBox 10"/>
          <p:cNvSpPr txBox="1"/>
          <p:nvPr/>
        </p:nvSpPr>
        <p:spPr>
          <a:xfrm>
            <a:off x="4648200" y="1066800"/>
            <a:ext cx="4495800" cy="846386"/>
          </a:xfrm>
          <a:prstGeom prst="rect">
            <a:avLst/>
          </a:prstGeom>
          <a:noFill/>
        </p:spPr>
        <p:txBody>
          <a:bodyPr wrap="square" rtlCol="0">
            <a:spAutoFit/>
          </a:bodyPr>
          <a:lstStyle/>
          <a:p>
            <a:pPr>
              <a:buFont typeface="Arial" pitchFamily="34" charset="0"/>
              <a:buChar char="•"/>
            </a:pPr>
            <a:r>
              <a:rPr lang="en-US" sz="1400" dirty="0" smtClean="0"/>
              <a:t> Neither Sussix nor </a:t>
            </a:r>
            <a:r>
              <a:rPr lang="en-US" sz="1400" dirty="0" err="1" smtClean="0"/>
              <a:t>ApFFT</a:t>
            </a:r>
            <a:r>
              <a:rPr lang="en-US" sz="1400" dirty="0" smtClean="0"/>
              <a:t> implement any amplitude correction.</a:t>
            </a:r>
          </a:p>
          <a:p>
            <a:pPr>
              <a:lnSpc>
                <a:spcPct val="150000"/>
              </a:lnSpc>
              <a:buFont typeface="Arial" pitchFamily="34" charset="0"/>
              <a:buChar char="•"/>
            </a:pPr>
            <a:r>
              <a:rPr lang="en-US" sz="1400" dirty="0"/>
              <a:t> </a:t>
            </a:r>
            <a:r>
              <a:rPr lang="en-US" sz="1400" dirty="0" smtClean="0"/>
              <a:t>The FFT is corrected with the formulae seen before.</a:t>
            </a:r>
            <a:endParaRPr lang="en-US" sz="1400" dirty="0"/>
          </a:p>
        </p:txBody>
      </p:sp>
      <p:pic>
        <p:nvPicPr>
          <p:cNvPr id="13" name="Picture 8"/>
          <p:cNvPicPr>
            <a:picLocks noChangeAspect="1" noChangeArrowheads="1"/>
          </p:cNvPicPr>
          <p:nvPr/>
        </p:nvPicPr>
        <p:blipFill>
          <a:blip r:embed="rId5" cstate="print"/>
          <a:srcRect l="9764" t="64865" r="2362" b="7540"/>
          <a:stretch>
            <a:fillRect/>
          </a:stretch>
        </p:blipFill>
        <p:spPr bwMode="auto">
          <a:xfrm>
            <a:off x="448322" y="2608556"/>
            <a:ext cx="1371600" cy="313710"/>
          </a:xfrm>
          <a:prstGeom prst="rect">
            <a:avLst/>
          </a:prstGeom>
          <a:noFill/>
          <a:ln w="9525">
            <a:noFill/>
            <a:miter lim="800000"/>
            <a:headEnd/>
            <a:tailEnd/>
          </a:ln>
        </p:spPr>
      </p:pic>
      <p:sp>
        <p:nvSpPr>
          <p:cNvPr id="14" name="TextBox 13"/>
          <p:cNvSpPr txBox="1"/>
          <p:nvPr/>
        </p:nvSpPr>
        <p:spPr>
          <a:xfrm>
            <a:off x="1905000" y="0"/>
            <a:ext cx="91440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b="1" dirty="0" err="1" smtClean="0"/>
              <a:t>P</a:t>
            </a:r>
            <a:r>
              <a:rPr lang="en-US" sz="1050" b="1" dirty="0" err="1" smtClean="0"/>
              <a:t>n</a:t>
            </a:r>
            <a:r>
              <a:rPr lang="en-US" sz="1400" b="1" dirty="0" smtClean="0"/>
              <a:t> = 0dB</a:t>
            </a:r>
            <a:endParaRPr lang="en-US" sz="1400" b="1" dirty="0"/>
          </a:p>
        </p:txBody>
      </p:sp>
      <p:sp>
        <p:nvSpPr>
          <p:cNvPr id="15" name="TextBox 14"/>
          <p:cNvSpPr txBox="1"/>
          <p:nvPr/>
        </p:nvSpPr>
        <p:spPr>
          <a:xfrm>
            <a:off x="1752600" y="3276600"/>
            <a:ext cx="106680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b="1" dirty="0" err="1" smtClean="0"/>
              <a:t>P</a:t>
            </a:r>
            <a:r>
              <a:rPr lang="en-US" sz="1050" b="1" dirty="0" err="1" smtClean="0"/>
              <a:t>n</a:t>
            </a:r>
            <a:r>
              <a:rPr lang="en-US" sz="1400" b="1" dirty="0" smtClean="0"/>
              <a:t> = -10dB</a:t>
            </a:r>
            <a:endParaRPr lang="en-US" sz="1400" b="1" dirty="0"/>
          </a:p>
        </p:txBody>
      </p:sp>
      <p:sp>
        <p:nvSpPr>
          <p:cNvPr id="16" name="TextBox 15"/>
          <p:cNvSpPr txBox="1"/>
          <p:nvPr/>
        </p:nvSpPr>
        <p:spPr>
          <a:xfrm>
            <a:off x="6553200" y="3276600"/>
            <a:ext cx="106680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b="1" dirty="0" err="1" smtClean="0"/>
              <a:t>P</a:t>
            </a:r>
            <a:r>
              <a:rPr lang="en-US" sz="1050" b="1" dirty="0" err="1" smtClean="0"/>
              <a:t>n</a:t>
            </a:r>
            <a:r>
              <a:rPr lang="en-US" sz="1400" b="1" dirty="0" smtClean="0"/>
              <a:t> = -100dB</a:t>
            </a:r>
            <a:endParaRPr lang="en-US" sz="1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1\nbiancac\LOCALS~1\Temp\msohtmlclip1\01\clip_image001.png"/>
          <p:cNvPicPr>
            <a:picLocks noChangeAspect="1" noChangeArrowheads="1"/>
          </p:cNvPicPr>
          <p:nvPr/>
        </p:nvPicPr>
        <p:blipFill>
          <a:blip r:embed="rId2" cstate="print"/>
          <a:srcRect/>
          <a:stretch>
            <a:fillRect/>
          </a:stretch>
        </p:blipFill>
        <p:spPr bwMode="auto">
          <a:xfrm>
            <a:off x="0" y="0"/>
            <a:ext cx="4343400" cy="3657600"/>
          </a:xfrm>
          <a:prstGeom prst="rect">
            <a:avLst/>
          </a:prstGeom>
          <a:noFill/>
        </p:spPr>
      </p:pic>
      <p:pic>
        <p:nvPicPr>
          <p:cNvPr id="11268" name="Picture 4" descr="C:\DOCUME~1\nbiancac\LOCALS~1\Temp\msohtmlclip1\01\clip_image001.png"/>
          <p:cNvPicPr>
            <a:picLocks noChangeAspect="1" noChangeArrowheads="1"/>
          </p:cNvPicPr>
          <p:nvPr/>
        </p:nvPicPr>
        <p:blipFill>
          <a:blip r:embed="rId3" cstate="print"/>
          <a:srcRect/>
          <a:stretch>
            <a:fillRect/>
          </a:stretch>
        </p:blipFill>
        <p:spPr bwMode="auto">
          <a:xfrm>
            <a:off x="4648200" y="3352800"/>
            <a:ext cx="4368585" cy="3505200"/>
          </a:xfrm>
          <a:prstGeom prst="rect">
            <a:avLst/>
          </a:prstGeom>
          <a:noFill/>
        </p:spPr>
      </p:pic>
      <p:pic>
        <p:nvPicPr>
          <p:cNvPr id="11270" name="Picture 6" descr="C:\DOCUME~1\nbiancac\LOCALS~1\Temp\msohtmlclip1\01\clip_image001.png"/>
          <p:cNvPicPr>
            <a:picLocks noChangeAspect="1" noChangeArrowheads="1"/>
          </p:cNvPicPr>
          <p:nvPr/>
        </p:nvPicPr>
        <p:blipFill>
          <a:blip r:embed="rId4" cstate="print"/>
          <a:srcRect/>
          <a:stretch>
            <a:fillRect/>
          </a:stretch>
        </p:blipFill>
        <p:spPr bwMode="auto">
          <a:xfrm>
            <a:off x="0" y="3352800"/>
            <a:ext cx="4258928" cy="3505200"/>
          </a:xfrm>
          <a:prstGeom prst="rect">
            <a:avLst/>
          </a:prstGeom>
          <a:noFill/>
        </p:spPr>
      </p:pic>
      <p:pic>
        <p:nvPicPr>
          <p:cNvPr id="13" name="Picture 8"/>
          <p:cNvPicPr>
            <a:picLocks noChangeAspect="1" noChangeArrowheads="1"/>
          </p:cNvPicPr>
          <p:nvPr/>
        </p:nvPicPr>
        <p:blipFill>
          <a:blip r:embed="rId5" cstate="print"/>
          <a:srcRect l="9449" t="34595" r="5512" b="35135"/>
          <a:stretch>
            <a:fillRect/>
          </a:stretch>
        </p:blipFill>
        <p:spPr bwMode="auto">
          <a:xfrm>
            <a:off x="421688" y="2819400"/>
            <a:ext cx="1600200" cy="414867"/>
          </a:xfrm>
          <a:prstGeom prst="rect">
            <a:avLst/>
          </a:prstGeom>
          <a:noFill/>
          <a:ln w="9525">
            <a:noFill/>
            <a:miter lim="800000"/>
            <a:headEnd/>
            <a:tailEnd/>
          </a:ln>
        </p:spPr>
      </p:pic>
      <p:sp>
        <p:nvSpPr>
          <p:cNvPr id="14" name="TextBox 13"/>
          <p:cNvSpPr txBox="1"/>
          <p:nvPr/>
        </p:nvSpPr>
        <p:spPr>
          <a:xfrm>
            <a:off x="1905000" y="0"/>
            <a:ext cx="91440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b="1" dirty="0" err="1" smtClean="0"/>
              <a:t>P</a:t>
            </a:r>
            <a:r>
              <a:rPr lang="en-US" sz="1050" b="1" dirty="0" err="1" smtClean="0"/>
              <a:t>n</a:t>
            </a:r>
            <a:r>
              <a:rPr lang="en-US" sz="1400" b="1" dirty="0" smtClean="0"/>
              <a:t> = 0dB</a:t>
            </a:r>
            <a:endParaRPr lang="en-US" sz="1400" b="1" dirty="0"/>
          </a:p>
        </p:txBody>
      </p:sp>
      <p:sp>
        <p:nvSpPr>
          <p:cNvPr id="15" name="TextBox 14"/>
          <p:cNvSpPr txBox="1"/>
          <p:nvPr/>
        </p:nvSpPr>
        <p:spPr>
          <a:xfrm>
            <a:off x="1905000" y="3429000"/>
            <a:ext cx="106680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b="1" dirty="0" err="1" smtClean="0"/>
              <a:t>P</a:t>
            </a:r>
            <a:r>
              <a:rPr lang="en-US" sz="1050" b="1" dirty="0" err="1" smtClean="0"/>
              <a:t>n</a:t>
            </a:r>
            <a:r>
              <a:rPr lang="en-US" sz="1400" b="1" dirty="0" smtClean="0"/>
              <a:t> = -10dB</a:t>
            </a:r>
            <a:endParaRPr lang="en-US" sz="1400" b="1" dirty="0"/>
          </a:p>
        </p:txBody>
      </p:sp>
      <p:sp>
        <p:nvSpPr>
          <p:cNvPr id="16" name="TextBox 15"/>
          <p:cNvSpPr txBox="1"/>
          <p:nvPr/>
        </p:nvSpPr>
        <p:spPr>
          <a:xfrm>
            <a:off x="6553200" y="3276600"/>
            <a:ext cx="106680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b="1" dirty="0" err="1" smtClean="0"/>
              <a:t>P</a:t>
            </a:r>
            <a:r>
              <a:rPr lang="en-US" sz="1050" b="1" dirty="0" err="1" smtClean="0"/>
              <a:t>n</a:t>
            </a:r>
            <a:r>
              <a:rPr lang="en-US" sz="1400" b="1" dirty="0" smtClean="0"/>
              <a:t> = -100dB</a:t>
            </a:r>
            <a:endParaRPr lang="en-US" sz="1400" b="1" dirty="0"/>
          </a:p>
        </p:txBody>
      </p:sp>
      <p:sp>
        <p:nvSpPr>
          <p:cNvPr id="17" name="Rounded Rectangle 16"/>
          <p:cNvSpPr/>
          <p:nvPr/>
        </p:nvSpPr>
        <p:spPr>
          <a:xfrm>
            <a:off x="327732" y="3285478"/>
            <a:ext cx="3886200" cy="76200"/>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TextBox 17"/>
          <p:cNvSpPr txBox="1"/>
          <p:nvPr/>
        </p:nvSpPr>
        <p:spPr>
          <a:xfrm>
            <a:off x="6248400" y="228600"/>
            <a:ext cx="1219200" cy="369332"/>
          </a:xfrm>
          <a:prstGeom prst="rect">
            <a:avLst/>
          </a:prstGeom>
          <a:noFill/>
        </p:spPr>
        <p:txBody>
          <a:bodyPr wrap="square" rtlCol="0">
            <a:spAutoFit/>
          </a:bodyPr>
          <a:lstStyle/>
          <a:p>
            <a:r>
              <a:rPr lang="en-US" dirty="0" smtClean="0"/>
              <a:t>Phase</a:t>
            </a:r>
            <a:endParaRPr lang="en-US" dirty="0"/>
          </a:p>
        </p:txBody>
      </p:sp>
      <p:sp>
        <p:nvSpPr>
          <p:cNvPr id="19" name="TextBox 18"/>
          <p:cNvSpPr txBox="1"/>
          <p:nvPr/>
        </p:nvSpPr>
        <p:spPr>
          <a:xfrm>
            <a:off x="4648200" y="1066800"/>
            <a:ext cx="4495800" cy="1061829"/>
          </a:xfrm>
          <a:prstGeom prst="rect">
            <a:avLst/>
          </a:prstGeom>
          <a:noFill/>
        </p:spPr>
        <p:txBody>
          <a:bodyPr wrap="square" rtlCol="0">
            <a:spAutoFit/>
          </a:bodyPr>
          <a:lstStyle/>
          <a:p>
            <a:pPr>
              <a:buFont typeface="Arial" pitchFamily="34" charset="0"/>
              <a:buChar char="•"/>
            </a:pPr>
            <a:r>
              <a:rPr lang="en-US" sz="1400" dirty="0" smtClean="0"/>
              <a:t> This simulation is set up with a ∆</a:t>
            </a:r>
            <a:r>
              <a:rPr lang="el-GR" sz="1400" dirty="0" smtClean="0"/>
              <a:t>φ</a:t>
            </a:r>
            <a:r>
              <a:rPr lang="en-US" sz="1100" dirty="0" smtClean="0"/>
              <a:t>s</a:t>
            </a:r>
            <a:r>
              <a:rPr lang="en-US" sz="1400" dirty="0" smtClean="0"/>
              <a:t>=90⁰.</a:t>
            </a:r>
          </a:p>
          <a:p>
            <a:pPr>
              <a:lnSpc>
                <a:spcPct val="150000"/>
              </a:lnSpc>
              <a:buFont typeface="Arial" pitchFamily="34" charset="0"/>
              <a:buChar char="•"/>
            </a:pPr>
            <a:r>
              <a:rPr lang="en-US" sz="1400" dirty="0"/>
              <a:t> </a:t>
            </a:r>
            <a:r>
              <a:rPr lang="en-US" sz="1400" dirty="0" smtClean="0"/>
              <a:t>The FFT is corrected with the formulae seen before.</a:t>
            </a:r>
          </a:p>
          <a:p>
            <a:pPr>
              <a:buFont typeface="Arial" pitchFamily="34" charset="0"/>
              <a:buChar char="•"/>
            </a:pPr>
            <a:r>
              <a:rPr lang="en-US" sz="1400" dirty="0"/>
              <a:t> </a:t>
            </a:r>
            <a:r>
              <a:rPr lang="en-US" sz="1400" dirty="0" smtClean="0"/>
              <a:t>In presence of noise all the approaches give almost the same results.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print"/>
          <a:srcRect/>
          <a:stretch>
            <a:fillRect/>
          </a:stretch>
        </p:blipFill>
        <p:spPr bwMode="auto">
          <a:xfrm>
            <a:off x="157351" y="3340925"/>
            <a:ext cx="4270368" cy="350520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204850" y="117878"/>
            <a:ext cx="4114800" cy="3439772"/>
          </a:xfrm>
          <a:prstGeom prst="rect">
            <a:avLst/>
          </a:prstGeom>
          <a:noFill/>
          <a:ln w="9525">
            <a:noFill/>
            <a:miter lim="800000"/>
            <a:headEnd/>
            <a:tailEnd/>
          </a:ln>
        </p:spPr>
      </p:pic>
      <p:sp>
        <p:nvSpPr>
          <p:cNvPr id="11" name="TextBox 10"/>
          <p:cNvSpPr txBox="1"/>
          <p:nvPr/>
        </p:nvSpPr>
        <p:spPr>
          <a:xfrm>
            <a:off x="6248400" y="228600"/>
            <a:ext cx="1219200" cy="369332"/>
          </a:xfrm>
          <a:prstGeom prst="rect">
            <a:avLst/>
          </a:prstGeom>
          <a:noFill/>
        </p:spPr>
        <p:txBody>
          <a:bodyPr wrap="square" rtlCol="0">
            <a:spAutoFit/>
          </a:bodyPr>
          <a:lstStyle/>
          <a:p>
            <a:r>
              <a:rPr lang="en-US" dirty="0" smtClean="0"/>
              <a:t>Phase</a:t>
            </a:r>
            <a:endParaRPr lang="en-US" dirty="0"/>
          </a:p>
        </p:txBody>
      </p:sp>
      <p:sp>
        <p:nvSpPr>
          <p:cNvPr id="12" name="TextBox 11"/>
          <p:cNvSpPr txBox="1"/>
          <p:nvPr/>
        </p:nvSpPr>
        <p:spPr>
          <a:xfrm>
            <a:off x="4648200" y="1066800"/>
            <a:ext cx="4495800" cy="954107"/>
          </a:xfrm>
          <a:prstGeom prst="rect">
            <a:avLst/>
          </a:prstGeom>
          <a:noFill/>
        </p:spPr>
        <p:txBody>
          <a:bodyPr wrap="square" rtlCol="0">
            <a:spAutoFit/>
          </a:bodyPr>
          <a:lstStyle/>
          <a:p>
            <a:pPr>
              <a:buFont typeface="Arial" pitchFamily="34" charset="0"/>
              <a:buChar char="•"/>
            </a:pPr>
            <a:r>
              <a:rPr lang="en-US" sz="1400" dirty="0" smtClean="0"/>
              <a:t> This simulation is set up fixing N to 512 Turns and spacing the ∆</a:t>
            </a:r>
            <a:r>
              <a:rPr lang="el-GR" sz="1400" dirty="0" smtClean="0"/>
              <a:t>φ</a:t>
            </a:r>
            <a:r>
              <a:rPr lang="en-US" sz="1100" dirty="0" smtClean="0"/>
              <a:t>s </a:t>
            </a:r>
            <a:r>
              <a:rPr lang="en-US" sz="1400" dirty="0" smtClean="0"/>
              <a:t>from ∆</a:t>
            </a:r>
            <a:r>
              <a:rPr lang="el-GR" sz="1400" dirty="0" smtClean="0"/>
              <a:t>φ</a:t>
            </a:r>
            <a:r>
              <a:rPr lang="en-US" sz="1100" dirty="0" smtClean="0"/>
              <a:t>s </a:t>
            </a:r>
            <a:r>
              <a:rPr lang="en-US" sz="1400" dirty="0" smtClean="0"/>
              <a:t>=0⁰ to ∆</a:t>
            </a:r>
            <a:r>
              <a:rPr lang="el-GR" sz="1400" dirty="0" smtClean="0"/>
              <a:t>φ</a:t>
            </a:r>
            <a:r>
              <a:rPr lang="en-US" sz="1100" dirty="0" smtClean="0"/>
              <a:t>s </a:t>
            </a:r>
            <a:r>
              <a:rPr lang="en-US" sz="1400" dirty="0" smtClean="0"/>
              <a:t>=180⁰.</a:t>
            </a:r>
          </a:p>
          <a:p>
            <a:pPr>
              <a:buFont typeface="Arial" pitchFamily="34" charset="0"/>
              <a:buChar char="•"/>
            </a:pPr>
            <a:r>
              <a:rPr lang="en-US" sz="1400" dirty="0"/>
              <a:t> </a:t>
            </a:r>
            <a:r>
              <a:rPr lang="en-US" sz="1400" dirty="0" smtClean="0"/>
              <a:t>In case of no noise (simulations) </a:t>
            </a:r>
            <a:r>
              <a:rPr lang="en-US" sz="1400" dirty="0" err="1" smtClean="0"/>
              <a:t>ApFFT</a:t>
            </a:r>
            <a:r>
              <a:rPr lang="en-US" sz="1400" dirty="0" smtClean="0"/>
              <a:t> and the corrected FFT give higher resolution.</a:t>
            </a:r>
          </a:p>
        </p:txBody>
      </p:sp>
      <p:sp>
        <p:nvSpPr>
          <p:cNvPr id="13" name="TextBox 12"/>
          <p:cNvSpPr txBox="1"/>
          <p:nvPr/>
        </p:nvSpPr>
        <p:spPr>
          <a:xfrm>
            <a:off x="1905000" y="0"/>
            <a:ext cx="91440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b="1" dirty="0" err="1" smtClean="0"/>
              <a:t>P</a:t>
            </a:r>
            <a:r>
              <a:rPr lang="en-US" sz="1050" b="1" dirty="0" err="1" smtClean="0"/>
              <a:t>n</a:t>
            </a:r>
            <a:r>
              <a:rPr lang="en-US" sz="1400" b="1" dirty="0" smtClean="0"/>
              <a:t> = 0dB</a:t>
            </a:r>
            <a:endParaRPr lang="en-US" sz="1400" b="1" dirty="0"/>
          </a:p>
        </p:txBody>
      </p:sp>
      <p:sp>
        <p:nvSpPr>
          <p:cNvPr id="14" name="TextBox 13"/>
          <p:cNvSpPr txBox="1"/>
          <p:nvPr/>
        </p:nvSpPr>
        <p:spPr>
          <a:xfrm>
            <a:off x="1828800" y="3429000"/>
            <a:ext cx="106680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b="1" dirty="0" err="1" smtClean="0"/>
              <a:t>P</a:t>
            </a:r>
            <a:r>
              <a:rPr lang="en-US" sz="1050" b="1" dirty="0" err="1" smtClean="0"/>
              <a:t>n</a:t>
            </a:r>
            <a:r>
              <a:rPr lang="en-US" sz="1400" b="1" dirty="0" smtClean="0"/>
              <a:t> = -10dB</a:t>
            </a:r>
            <a:endParaRPr lang="en-US" sz="1400" b="1" dirty="0"/>
          </a:p>
        </p:txBody>
      </p:sp>
      <p:pic>
        <p:nvPicPr>
          <p:cNvPr id="19" name="Picture 8"/>
          <p:cNvPicPr>
            <a:picLocks noChangeAspect="1" noChangeArrowheads="1"/>
          </p:cNvPicPr>
          <p:nvPr/>
        </p:nvPicPr>
        <p:blipFill>
          <a:blip r:embed="rId4" cstate="print"/>
          <a:srcRect l="9449" t="34595" r="5512" b="35135"/>
          <a:stretch>
            <a:fillRect/>
          </a:stretch>
        </p:blipFill>
        <p:spPr bwMode="auto">
          <a:xfrm>
            <a:off x="609600" y="2709333"/>
            <a:ext cx="1600200" cy="414867"/>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4953000" y="3477277"/>
            <a:ext cx="4114800" cy="3360890"/>
          </a:xfrm>
          <a:prstGeom prst="rect">
            <a:avLst/>
          </a:prstGeom>
          <a:noFill/>
          <a:ln w="9525">
            <a:noFill/>
            <a:miter lim="800000"/>
            <a:headEnd/>
            <a:tailEnd/>
          </a:ln>
        </p:spPr>
      </p:pic>
      <p:sp>
        <p:nvSpPr>
          <p:cNvPr id="15" name="TextBox 14"/>
          <p:cNvSpPr txBox="1"/>
          <p:nvPr/>
        </p:nvSpPr>
        <p:spPr>
          <a:xfrm>
            <a:off x="6562078" y="3426023"/>
            <a:ext cx="106680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b="1" dirty="0" err="1" smtClean="0"/>
              <a:t>P</a:t>
            </a:r>
            <a:r>
              <a:rPr lang="en-US" sz="1050" b="1" dirty="0" err="1" smtClean="0"/>
              <a:t>n</a:t>
            </a:r>
            <a:r>
              <a:rPr lang="en-US" sz="1400" b="1" dirty="0" smtClean="0"/>
              <a:t> = -100dB</a:t>
            </a:r>
            <a:endParaRPr lang="en-US" sz="1400" b="1" dirty="0"/>
          </a:p>
        </p:txBody>
      </p:sp>
      <p:pic>
        <p:nvPicPr>
          <p:cNvPr id="16" name="Picture 2" descr="C:\DOCUME~1\nbiancac\LOCALS~1\Temp\msohtmlclip1\01\clip_image001.png"/>
          <p:cNvPicPr>
            <a:picLocks noChangeAspect="1" noChangeArrowheads="1"/>
          </p:cNvPicPr>
          <p:nvPr/>
        </p:nvPicPr>
        <p:blipFill>
          <a:blip r:embed="rId6" cstate="print"/>
          <a:srcRect r="95853" b="920"/>
          <a:stretch>
            <a:fillRect/>
          </a:stretch>
        </p:blipFill>
        <p:spPr bwMode="auto">
          <a:xfrm>
            <a:off x="152400" y="152400"/>
            <a:ext cx="180109" cy="3623953"/>
          </a:xfrm>
          <a:prstGeom prst="rect">
            <a:avLst/>
          </a:prstGeom>
          <a:noFill/>
        </p:spPr>
      </p:pic>
      <p:pic>
        <p:nvPicPr>
          <p:cNvPr id="17" name="Picture 2" descr="C:\DOCUME~1\nbiancac\LOCALS~1\Temp\msohtmlclip1\01\clip_image001.png"/>
          <p:cNvPicPr>
            <a:picLocks noChangeAspect="1" noChangeArrowheads="1"/>
          </p:cNvPicPr>
          <p:nvPr/>
        </p:nvPicPr>
        <p:blipFill>
          <a:blip r:embed="rId6" cstate="print"/>
          <a:srcRect r="96127" b="541"/>
          <a:stretch>
            <a:fillRect/>
          </a:stretch>
        </p:blipFill>
        <p:spPr bwMode="auto">
          <a:xfrm>
            <a:off x="152400" y="3048000"/>
            <a:ext cx="168234" cy="3637808"/>
          </a:xfrm>
          <a:prstGeom prst="rect">
            <a:avLst/>
          </a:prstGeom>
          <a:noFill/>
        </p:spPr>
      </p:pic>
      <p:pic>
        <p:nvPicPr>
          <p:cNvPr id="18" name="Picture 2" descr="C:\DOCUME~1\nbiancac\LOCALS~1\Temp\msohtmlclip1\01\clip_image001.png"/>
          <p:cNvPicPr>
            <a:picLocks noChangeAspect="1" noChangeArrowheads="1"/>
          </p:cNvPicPr>
          <p:nvPr/>
        </p:nvPicPr>
        <p:blipFill>
          <a:blip r:embed="rId6" cstate="print"/>
          <a:srcRect r="96241" b="1001"/>
          <a:stretch>
            <a:fillRect/>
          </a:stretch>
        </p:blipFill>
        <p:spPr bwMode="auto">
          <a:xfrm>
            <a:off x="4800600" y="3124200"/>
            <a:ext cx="163286" cy="362098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772400" cy="1470025"/>
          </a:xfrm>
        </p:spPr>
        <p:txBody>
          <a:bodyPr/>
          <a:lstStyle/>
          <a:p>
            <a:r>
              <a:rPr lang="en-US" dirty="0" smtClean="0"/>
              <a:t>Conclusions and outlook</a:t>
            </a:r>
            <a:endParaRPr lang="en-US" dirty="0"/>
          </a:p>
        </p:txBody>
      </p:sp>
      <p:sp>
        <p:nvSpPr>
          <p:cNvPr id="13" name="TextBox 12"/>
          <p:cNvSpPr txBox="1"/>
          <p:nvPr/>
        </p:nvSpPr>
        <p:spPr>
          <a:xfrm>
            <a:off x="457200" y="1715631"/>
            <a:ext cx="7848600" cy="2677656"/>
          </a:xfrm>
          <a:prstGeom prst="rect">
            <a:avLst/>
          </a:prstGeom>
          <a:noFill/>
        </p:spPr>
        <p:txBody>
          <a:bodyPr wrap="square" rtlCol="0">
            <a:spAutoFit/>
          </a:bodyPr>
          <a:lstStyle/>
          <a:p>
            <a:pPr>
              <a:buFont typeface="Arial" pitchFamily="34" charset="0"/>
              <a:buChar char="•"/>
            </a:pPr>
            <a:r>
              <a:rPr lang="en-US" sz="1400" dirty="0" smtClean="0"/>
              <a:t>  The problem of getting correct phase, amplitude and frequency out of a harmonic signal was analyzed.</a:t>
            </a:r>
            <a:br>
              <a:rPr lang="en-US" sz="1400" dirty="0" smtClean="0"/>
            </a:br>
            <a:endParaRPr lang="en-US" sz="1400" dirty="0" smtClean="0"/>
          </a:p>
          <a:p>
            <a:pPr>
              <a:buFont typeface="Arial" pitchFamily="34" charset="0"/>
              <a:buChar char="•"/>
            </a:pPr>
            <a:r>
              <a:rPr lang="en-US" sz="1400" dirty="0"/>
              <a:t>  </a:t>
            </a:r>
            <a:r>
              <a:rPr lang="en-US" sz="1400" dirty="0" smtClean="0"/>
              <a:t>Corrected FFT, </a:t>
            </a:r>
            <a:r>
              <a:rPr lang="en-US" sz="1400" dirty="0" err="1" smtClean="0"/>
              <a:t>ApFFT</a:t>
            </a:r>
            <a:r>
              <a:rPr lang="en-US" sz="1400" dirty="0" smtClean="0"/>
              <a:t> and SUSSIX algorithm were presented in both a theoretical and practical point of view .</a:t>
            </a:r>
            <a:br>
              <a:rPr lang="en-US" sz="1400" dirty="0" smtClean="0"/>
            </a:br>
            <a:endParaRPr lang="en-US" sz="1400" dirty="0" smtClean="0"/>
          </a:p>
          <a:p>
            <a:pPr>
              <a:buFont typeface="Arial" pitchFamily="34" charset="0"/>
              <a:buChar char="•"/>
            </a:pPr>
            <a:r>
              <a:rPr lang="en-US" sz="1400" dirty="0"/>
              <a:t> </a:t>
            </a:r>
            <a:r>
              <a:rPr lang="en-US" sz="1400" dirty="0" smtClean="0"/>
              <a:t> We can improve SUSSIX speed implementing the analytical corrections (single shot corrections VS iterative loops). </a:t>
            </a:r>
            <a:br>
              <a:rPr lang="en-US" sz="1400" dirty="0" smtClean="0"/>
            </a:br>
            <a:endParaRPr lang="en-US" sz="1400" dirty="0" smtClean="0"/>
          </a:p>
          <a:p>
            <a:pPr>
              <a:buFont typeface="Arial" pitchFamily="34" charset="0"/>
              <a:buChar char="•"/>
            </a:pPr>
            <a:r>
              <a:rPr lang="en-US" sz="1400" dirty="0"/>
              <a:t> </a:t>
            </a:r>
            <a:r>
              <a:rPr lang="en-US" sz="1400" dirty="0" smtClean="0"/>
              <a:t> We can improve the corrected FFT in order to detect subsequent </a:t>
            </a:r>
            <a:r>
              <a:rPr lang="en-US" sz="1400" dirty="0" err="1" smtClean="0"/>
              <a:t>armonics</a:t>
            </a:r>
            <a:r>
              <a:rPr lang="en-US" sz="1400" dirty="0" smtClean="0"/>
              <a:t> in the betatron signal.</a:t>
            </a:r>
            <a:br>
              <a:rPr lang="en-US" sz="1400" dirty="0" smtClean="0"/>
            </a:br>
            <a:endParaRPr lang="en-US" sz="1400" dirty="0" smtClean="0"/>
          </a:p>
          <a:p>
            <a:pPr>
              <a:buFont typeface="Arial" pitchFamily="34" charset="0"/>
              <a:buChar char="•"/>
            </a:pPr>
            <a:r>
              <a:rPr lang="en-US" sz="1400" dirty="0" smtClean="0"/>
              <a:t>  We could also </a:t>
            </a:r>
            <a:r>
              <a:rPr lang="en-US" sz="1400" smtClean="0"/>
              <a:t>complete the comparison including  the NAF algorithm.</a:t>
            </a:r>
            <a:r>
              <a:rPr lang="en-US" sz="1400" dirty="0" smtClean="0"/>
              <a:t/>
            </a:r>
            <a:br>
              <a:rPr lang="en-US" sz="1400" dirty="0" smtClean="0"/>
            </a:br>
            <a:endParaRPr lang="en-US" sz="1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772400" cy="1470025"/>
          </a:xfrm>
        </p:spPr>
        <p:txBody>
          <a:bodyPr/>
          <a:lstStyle/>
          <a:p>
            <a:r>
              <a:rPr lang="en-US" dirty="0" smtClean="0"/>
              <a:t>Biography</a:t>
            </a:r>
            <a:endParaRPr lang="en-US" dirty="0"/>
          </a:p>
        </p:txBody>
      </p:sp>
      <p:sp>
        <p:nvSpPr>
          <p:cNvPr id="13" name="TextBox 12"/>
          <p:cNvSpPr txBox="1"/>
          <p:nvPr/>
        </p:nvSpPr>
        <p:spPr>
          <a:xfrm>
            <a:off x="609600" y="4114800"/>
            <a:ext cx="8305800" cy="1785104"/>
          </a:xfrm>
          <a:prstGeom prst="rect">
            <a:avLst/>
          </a:prstGeom>
          <a:noFill/>
        </p:spPr>
        <p:txBody>
          <a:bodyPr wrap="square" rtlCol="0">
            <a:spAutoFit/>
          </a:bodyPr>
          <a:lstStyle/>
          <a:p>
            <a:pPr>
              <a:lnSpc>
                <a:spcPct val="200000"/>
              </a:lnSpc>
              <a:buFont typeface="Arial" pitchFamily="34" charset="0"/>
              <a:buChar char="•"/>
            </a:pPr>
            <a:r>
              <a:rPr lang="en-US" sz="1100" dirty="0" smtClean="0"/>
              <a:t>  </a:t>
            </a:r>
            <a:r>
              <a:rPr lang="en-US" sz="1100" dirty="0" smtClean="0">
                <a:hlinkClick r:id="rId2"/>
              </a:rPr>
              <a:t>X. Huang, Z. Wang, L. </a:t>
            </a:r>
            <a:r>
              <a:rPr lang="en-US" sz="1100" dirty="0" err="1" smtClean="0">
                <a:hlinkClick r:id="rId2"/>
              </a:rPr>
              <a:t>Ren</a:t>
            </a:r>
            <a:r>
              <a:rPr lang="en-US" sz="1100" dirty="0" smtClean="0">
                <a:hlinkClick r:id="rId2"/>
              </a:rPr>
              <a:t> et al. “A novel High-accuracy Digitalized Measuring Phase Method”  IEEE</a:t>
            </a:r>
            <a:endParaRPr lang="en-US" sz="1100" dirty="0" smtClean="0"/>
          </a:p>
          <a:p>
            <a:pPr>
              <a:lnSpc>
                <a:spcPct val="200000"/>
              </a:lnSpc>
              <a:buFont typeface="Arial" pitchFamily="34" charset="0"/>
              <a:buChar char="•"/>
            </a:pPr>
            <a:r>
              <a:rPr lang="en-US" sz="1100" dirty="0"/>
              <a:t>  </a:t>
            </a:r>
            <a:r>
              <a:rPr lang="en-US" sz="1100" dirty="0" err="1" smtClean="0">
                <a:hlinkClick r:id="rId3"/>
              </a:rPr>
              <a:t>X.Huang</a:t>
            </a:r>
            <a:r>
              <a:rPr lang="en-US" sz="1100" dirty="0" smtClean="0">
                <a:hlinkClick r:id="rId3"/>
              </a:rPr>
              <a:t>, </a:t>
            </a:r>
            <a:r>
              <a:rPr lang="en-US" sz="1100" dirty="0" err="1" smtClean="0">
                <a:hlinkClick r:id="rId3"/>
              </a:rPr>
              <a:t>Z.Wang</a:t>
            </a:r>
            <a:r>
              <a:rPr lang="en-US" sz="1100" dirty="0" smtClean="0">
                <a:hlinkClick r:id="rId3"/>
              </a:rPr>
              <a:t>, </a:t>
            </a:r>
            <a:r>
              <a:rPr lang="en-US" sz="1100" dirty="0" err="1" smtClean="0">
                <a:hlinkClick r:id="rId3"/>
              </a:rPr>
              <a:t>G.Hou</a:t>
            </a:r>
            <a:r>
              <a:rPr lang="en-US" sz="1100" dirty="0" smtClean="0">
                <a:hlinkClick r:id="rId3"/>
              </a:rPr>
              <a:t> “New method of estimation of phase, amplitude and frequency based on all phase FFT spectrum analysis” IEEE</a:t>
            </a:r>
            <a:endParaRPr lang="en-US" sz="1100" dirty="0" smtClean="0"/>
          </a:p>
          <a:p>
            <a:pPr>
              <a:lnSpc>
                <a:spcPct val="200000"/>
              </a:lnSpc>
              <a:buFont typeface="Arial" pitchFamily="34" charset="0"/>
              <a:buChar char="•"/>
            </a:pPr>
            <a:r>
              <a:rPr lang="en-US" sz="1100" dirty="0"/>
              <a:t> </a:t>
            </a:r>
            <a:r>
              <a:rPr lang="en-US" sz="1100" dirty="0" smtClean="0"/>
              <a:t> </a:t>
            </a:r>
            <a:r>
              <a:rPr lang="en-US" sz="1100" dirty="0" err="1" smtClean="0">
                <a:hlinkClick r:id="rId4"/>
              </a:rPr>
              <a:t>X.Ming</a:t>
            </a:r>
            <a:r>
              <a:rPr lang="en-US" sz="1100" dirty="0" smtClean="0">
                <a:hlinkClick r:id="rId4"/>
              </a:rPr>
              <a:t>, </a:t>
            </a:r>
            <a:r>
              <a:rPr lang="en-US" sz="1100" dirty="0" err="1" smtClean="0">
                <a:hlinkClick r:id="rId4"/>
              </a:rPr>
              <a:t>D.Kang</a:t>
            </a:r>
            <a:r>
              <a:rPr lang="en-US" sz="1100" dirty="0" smtClean="0">
                <a:hlinkClick r:id="rId4"/>
              </a:rPr>
              <a:t> “Corrections for frequency, amplitude and phase in a fast </a:t>
            </a:r>
            <a:r>
              <a:rPr lang="en-US" sz="1100" dirty="0" err="1" smtClean="0">
                <a:hlinkClick r:id="rId4"/>
              </a:rPr>
              <a:t>fourier</a:t>
            </a:r>
            <a:r>
              <a:rPr lang="en-US" sz="1100" dirty="0" smtClean="0">
                <a:hlinkClick r:id="rId4"/>
              </a:rPr>
              <a:t> transform of a harmonic signal” Mechanical Systems and Signal Processing V. 10,  2, March 1996, Pages 211-221</a:t>
            </a:r>
            <a:r>
              <a:rPr lang="en-US" sz="1100" dirty="0" smtClean="0"/>
              <a:t/>
            </a:r>
            <a:br>
              <a:rPr lang="en-US" sz="1100" dirty="0" smtClean="0"/>
            </a:br>
            <a:endParaRPr lang="en-US" sz="1100" dirty="0" smtClean="0"/>
          </a:p>
        </p:txBody>
      </p:sp>
      <p:sp>
        <p:nvSpPr>
          <p:cNvPr id="4" name="TextBox 3"/>
          <p:cNvSpPr txBox="1"/>
          <p:nvPr/>
        </p:nvSpPr>
        <p:spPr>
          <a:xfrm>
            <a:off x="609600" y="1676400"/>
            <a:ext cx="8305800" cy="1446550"/>
          </a:xfrm>
          <a:prstGeom prst="rect">
            <a:avLst/>
          </a:prstGeom>
          <a:noFill/>
        </p:spPr>
        <p:txBody>
          <a:bodyPr wrap="square" rtlCol="0">
            <a:spAutoFit/>
          </a:bodyPr>
          <a:lstStyle/>
          <a:p>
            <a:pPr>
              <a:lnSpc>
                <a:spcPct val="200000"/>
              </a:lnSpc>
              <a:buFont typeface="Arial" pitchFamily="34" charset="0"/>
              <a:buChar char="•"/>
            </a:pPr>
            <a:r>
              <a:rPr lang="en-US" sz="1100" dirty="0" smtClean="0">
                <a:hlinkClick r:id="rId5"/>
              </a:rPr>
              <a:t> R. </a:t>
            </a:r>
            <a:r>
              <a:rPr lang="en-US" sz="1100" dirty="0" err="1" smtClean="0">
                <a:hlinkClick r:id="rId5"/>
              </a:rPr>
              <a:t>Bartolini</a:t>
            </a:r>
            <a:r>
              <a:rPr lang="en-US" sz="1100" dirty="0" smtClean="0">
                <a:hlinkClick r:id="rId5"/>
              </a:rPr>
              <a:t>, M. Giovannozzi, W. </a:t>
            </a:r>
            <a:r>
              <a:rPr lang="en-US" sz="1100" dirty="0" err="1" smtClean="0">
                <a:hlinkClick r:id="rId5"/>
              </a:rPr>
              <a:t>Scandale</a:t>
            </a:r>
            <a:r>
              <a:rPr lang="en-US" sz="1100" dirty="0" smtClean="0">
                <a:hlinkClick r:id="rId5"/>
              </a:rPr>
              <a:t>, A. </a:t>
            </a:r>
            <a:r>
              <a:rPr lang="en-US" sz="1100" dirty="0" err="1" smtClean="0">
                <a:hlinkClick r:id="rId5"/>
              </a:rPr>
              <a:t>Bazzani</a:t>
            </a:r>
            <a:r>
              <a:rPr lang="en-US" sz="1100" dirty="0" smtClean="0">
                <a:hlinkClick r:id="rId5"/>
              </a:rPr>
              <a:t>  and E. </a:t>
            </a:r>
            <a:r>
              <a:rPr lang="en-US" sz="1100" dirty="0" err="1" smtClean="0">
                <a:hlinkClick r:id="rId5"/>
              </a:rPr>
              <a:t>Todesco</a:t>
            </a:r>
            <a:r>
              <a:rPr lang="en-US" sz="1100" dirty="0" smtClean="0">
                <a:hlinkClick r:id="rId5"/>
              </a:rPr>
              <a:t> “</a:t>
            </a:r>
            <a:r>
              <a:rPr lang="en-US" sz="1100" dirty="0">
                <a:hlinkClick r:id="rId5"/>
              </a:rPr>
              <a:t>P</a:t>
            </a:r>
            <a:r>
              <a:rPr lang="en-US" sz="1100" dirty="0" smtClean="0">
                <a:hlinkClick r:id="rId5"/>
              </a:rPr>
              <a:t>recise measurement of the betatron tune ” Particle Accelerators, 1996, Vol. 55, pp. [247-256] /1-10 </a:t>
            </a:r>
            <a:endParaRPr lang="en-US" sz="1100" dirty="0" smtClean="0"/>
          </a:p>
          <a:p>
            <a:pPr>
              <a:lnSpc>
                <a:spcPct val="200000"/>
              </a:lnSpc>
              <a:buFont typeface="Arial" pitchFamily="34" charset="0"/>
              <a:buChar char="•"/>
            </a:pPr>
            <a:r>
              <a:rPr lang="en-US" sz="1100" dirty="0"/>
              <a:t> </a:t>
            </a:r>
            <a:r>
              <a:rPr lang="it-IT" sz="1100" dirty="0" smtClean="0">
                <a:hlinkClick r:id="rId6"/>
              </a:rPr>
              <a:t>R.Bartolini, M.Giovannozzi, W.Scandale , </a:t>
            </a:r>
            <a:r>
              <a:rPr lang="en-US" sz="1100" dirty="0" err="1" smtClean="0">
                <a:hlinkClick r:id="rId6"/>
              </a:rPr>
              <a:t>A.Bazzani</a:t>
            </a:r>
            <a:r>
              <a:rPr lang="en-US" sz="1100" dirty="0" smtClean="0">
                <a:hlinkClick r:id="rId6"/>
              </a:rPr>
              <a:t>, </a:t>
            </a:r>
            <a:r>
              <a:rPr lang="en-US" sz="1100" dirty="0" err="1" smtClean="0">
                <a:hlinkClick r:id="rId6"/>
              </a:rPr>
              <a:t>E.Todesco</a:t>
            </a:r>
            <a:r>
              <a:rPr lang="en-US" sz="1100" dirty="0" smtClean="0">
                <a:hlinkClick r:id="rId6"/>
              </a:rPr>
              <a:t> “Algorithms for a precise determination of the betatron tune”</a:t>
            </a:r>
            <a:r>
              <a:rPr lang="en-US" sz="1100" dirty="0" smtClean="0"/>
              <a:t/>
            </a:r>
            <a:br>
              <a:rPr lang="en-US" sz="1100" dirty="0" smtClean="0"/>
            </a:br>
            <a:endParaRPr lang="en-US" sz="1100" dirty="0" smtClean="0"/>
          </a:p>
        </p:txBody>
      </p:sp>
      <p:sp>
        <p:nvSpPr>
          <p:cNvPr id="5" name="TextBox 4"/>
          <p:cNvSpPr txBox="1"/>
          <p:nvPr/>
        </p:nvSpPr>
        <p:spPr>
          <a:xfrm>
            <a:off x="609600" y="3048000"/>
            <a:ext cx="8305800" cy="1107996"/>
          </a:xfrm>
          <a:prstGeom prst="rect">
            <a:avLst/>
          </a:prstGeom>
          <a:noFill/>
        </p:spPr>
        <p:txBody>
          <a:bodyPr wrap="square" rtlCol="0">
            <a:spAutoFit/>
          </a:bodyPr>
          <a:lstStyle/>
          <a:p>
            <a:pPr>
              <a:lnSpc>
                <a:spcPct val="200000"/>
              </a:lnSpc>
              <a:buFont typeface="Arial" pitchFamily="34" charset="0"/>
              <a:buChar char="•"/>
            </a:pPr>
            <a:r>
              <a:rPr lang="en-US" sz="1100" dirty="0" smtClean="0">
                <a:hlinkClick r:id="rId4"/>
              </a:rPr>
              <a:t> </a:t>
            </a:r>
            <a:r>
              <a:rPr lang="en-US" sz="1100" dirty="0" err="1" smtClean="0">
                <a:hlinkClick r:id="rId4"/>
              </a:rPr>
              <a:t>X.Ming</a:t>
            </a:r>
            <a:r>
              <a:rPr lang="en-US" sz="1100" dirty="0" smtClean="0">
                <a:hlinkClick r:id="rId4"/>
              </a:rPr>
              <a:t>, </a:t>
            </a:r>
            <a:r>
              <a:rPr lang="en-US" sz="1100" dirty="0" err="1" smtClean="0">
                <a:hlinkClick r:id="rId4"/>
              </a:rPr>
              <a:t>D.Kang</a:t>
            </a:r>
            <a:r>
              <a:rPr lang="en-US" sz="1100" dirty="0" smtClean="0">
                <a:hlinkClick r:id="rId4"/>
              </a:rPr>
              <a:t> “Corrections for frequency, amplitude and phase in a fast </a:t>
            </a:r>
            <a:r>
              <a:rPr lang="en-US" sz="1100" dirty="0" err="1" smtClean="0">
                <a:hlinkClick r:id="rId4"/>
              </a:rPr>
              <a:t>fourier</a:t>
            </a:r>
            <a:r>
              <a:rPr lang="en-US" sz="1100" dirty="0" smtClean="0">
                <a:hlinkClick r:id="rId4"/>
              </a:rPr>
              <a:t> transform of a harmonic signal” Mechanical Systems and Signal Processing V. 10,  2, March 1996, Pages 211-221</a:t>
            </a:r>
            <a:r>
              <a:rPr lang="en-US" sz="1100" dirty="0" smtClean="0"/>
              <a:t/>
            </a:r>
            <a:br>
              <a:rPr lang="en-US" sz="1100" dirty="0" smtClean="0"/>
            </a:br>
            <a:endParaRPr lang="en-US" sz="1100" dirty="0" smtClean="0"/>
          </a:p>
        </p:txBody>
      </p:sp>
      <p:sp>
        <p:nvSpPr>
          <p:cNvPr id="6" name="TextBox 5"/>
          <p:cNvSpPr txBox="1"/>
          <p:nvPr/>
        </p:nvSpPr>
        <p:spPr>
          <a:xfrm>
            <a:off x="381000" y="1456678"/>
            <a:ext cx="1371600" cy="307777"/>
          </a:xfrm>
          <a:prstGeom prst="rect">
            <a:avLst/>
          </a:prstGeom>
          <a:noFill/>
        </p:spPr>
        <p:txBody>
          <a:bodyPr wrap="square" rtlCol="0">
            <a:spAutoFit/>
          </a:bodyPr>
          <a:lstStyle/>
          <a:p>
            <a:r>
              <a:rPr lang="en-US" sz="1400" dirty="0" smtClean="0"/>
              <a:t>On SUSSIX</a:t>
            </a:r>
            <a:endParaRPr lang="en-US" sz="1400" dirty="0"/>
          </a:p>
        </p:txBody>
      </p:sp>
      <p:sp>
        <p:nvSpPr>
          <p:cNvPr id="7" name="TextBox 6"/>
          <p:cNvSpPr txBox="1"/>
          <p:nvPr/>
        </p:nvSpPr>
        <p:spPr>
          <a:xfrm>
            <a:off x="381000" y="2819400"/>
            <a:ext cx="1981200" cy="307777"/>
          </a:xfrm>
          <a:prstGeom prst="rect">
            <a:avLst/>
          </a:prstGeom>
          <a:noFill/>
        </p:spPr>
        <p:txBody>
          <a:bodyPr wrap="square" rtlCol="0">
            <a:spAutoFit/>
          </a:bodyPr>
          <a:lstStyle/>
          <a:p>
            <a:r>
              <a:rPr lang="en-US" sz="1400" dirty="0" smtClean="0"/>
              <a:t>On FFT corrections</a:t>
            </a:r>
            <a:endParaRPr lang="en-US" sz="1400" dirty="0"/>
          </a:p>
        </p:txBody>
      </p:sp>
      <p:sp>
        <p:nvSpPr>
          <p:cNvPr id="8" name="TextBox 7"/>
          <p:cNvSpPr txBox="1"/>
          <p:nvPr/>
        </p:nvSpPr>
        <p:spPr>
          <a:xfrm>
            <a:off x="381000" y="3886200"/>
            <a:ext cx="1981200" cy="307777"/>
          </a:xfrm>
          <a:prstGeom prst="rect">
            <a:avLst/>
          </a:prstGeom>
          <a:noFill/>
        </p:spPr>
        <p:txBody>
          <a:bodyPr wrap="square" rtlCol="0">
            <a:spAutoFit/>
          </a:bodyPr>
          <a:lstStyle/>
          <a:p>
            <a:r>
              <a:rPr lang="en-US" sz="1400" dirty="0" smtClean="0"/>
              <a:t>On </a:t>
            </a:r>
            <a:r>
              <a:rPr lang="en-US" sz="1400" dirty="0" err="1" smtClean="0"/>
              <a:t>Ap</a:t>
            </a:r>
            <a:r>
              <a:rPr lang="en-US" sz="1400" dirty="0" smtClean="0"/>
              <a:t>-FFT</a:t>
            </a:r>
            <a:endParaRPr lang="en-US" sz="1400" dirty="0"/>
          </a:p>
        </p:txBody>
      </p:sp>
      <p:sp>
        <p:nvSpPr>
          <p:cNvPr id="9" name="TextBox 8"/>
          <p:cNvSpPr txBox="1"/>
          <p:nvPr/>
        </p:nvSpPr>
        <p:spPr>
          <a:xfrm>
            <a:off x="381000" y="5559623"/>
            <a:ext cx="2819400" cy="307777"/>
          </a:xfrm>
          <a:prstGeom prst="rect">
            <a:avLst/>
          </a:prstGeom>
          <a:noFill/>
        </p:spPr>
        <p:txBody>
          <a:bodyPr wrap="square" rtlCol="0">
            <a:spAutoFit/>
          </a:bodyPr>
          <a:lstStyle/>
          <a:p>
            <a:r>
              <a:rPr lang="en-US" sz="1400" dirty="0" smtClean="0"/>
              <a:t>On digital signal processing</a:t>
            </a:r>
            <a:endParaRPr lang="en-US" sz="1400" dirty="0"/>
          </a:p>
        </p:txBody>
      </p:sp>
      <p:sp>
        <p:nvSpPr>
          <p:cNvPr id="10" name="TextBox 9"/>
          <p:cNvSpPr txBox="1"/>
          <p:nvPr/>
        </p:nvSpPr>
        <p:spPr>
          <a:xfrm>
            <a:off x="609600" y="5754943"/>
            <a:ext cx="8305800" cy="383503"/>
          </a:xfrm>
          <a:prstGeom prst="rect">
            <a:avLst/>
          </a:prstGeom>
          <a:noFill/>
        </p:spPr>
        <p:txBody>
          <a:bodyPr wrap="square" rtlCol="0">
            <a:spAutoFit/>
          </a:bodyPr>
          <a:lstStyle/>
          <a:p>
            <a:pPr>
              <a:lnSpc>
                <a:spcPct val="200000"/>
              </a:lnSpc>
              <a:buFont typeface="Arial" pitchFamily="34" charset="0"/>
              <a:buChar char="•"/>
            </a:pPr>
            <a:r>
              <a:rPr lang="en-US" sz="1100" dirty="0" smtClean="0"/>
              <a:t>  </a:t>
            </a:r>
            <a:r>
              <a:rPr lang="en-US" sz="1100" dirty="0" err="1" smtClean="0"/>
              <a:t>J.G.Proakis</a:t>
            </a:r>
            <a:r>
              <a:rPr lang="en-US" sz="1100" dirty="0" smtClean="0"/>
              <a:t>, D.G. </a:t>
            </a:r>
            <a:r>
              <a:rPr lang="en-US" sz="1100" dirty="0" err="1" smtClean="0"/>
              <a:t>Manolakis</a:t>
            </a:r>
            <a:r>
              <a:rPr lang="en-US" sz="1100" dirty="0" smtClean="0"/>
              <a:t> “Digital Signal Processing, principles, algorithms and applications” 4</a:t>
            </a:r>
            <a:r>
              <a:rPr lang="en-US" sz="1100" baseline="30000" dirty="0" smtClean="0"/>
              <a:t>th</a:t>
            </a:r>
            <a:r>
              <a:rPr lang="en-US" sz="1100" dirty="0" smtClean="0"/>
              <a:t> edition.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667000"/>
            <a:ext cx="7772400" cy="1470025"/>
          </a:xfrm>
        </p:spPr>
        <p:txBody>
          <a:bodyPr/>
          <a:lstStyle/>
          <a:p>
            <a:r>
              <a:rPr lang="en-US" b="1" i="1" dirty="0" smtClean="0">
                <a:latin typeface="Bodoni" pitchFamily="18" charset="0"/>
              </a:rPr>
              <a:t>Many thanks!!</a:t>
            </a:r>
            <a:endParaRPr lang="en-US" b="1" i="1" dirty="0">
              <a:latin typeface="Bodoni"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772400" cy="1470025"/>
          </a:xfrm>
        </p:spPr>
        <p:txBody>
          <a:bodyPr/>
          <a:lstStyle/>
          <a:p>
            <a:r>
              <a:rPr lang="en-US" dirty="0" smtClean="0"/>
              <a:t>Outline</a:t>
            </a:r>
            <a:endParaRPr lang="en-US" dirty="0"/>
          </a:p>
        </p:txBody>
      </p:sp>
      <p:sp>
        <p:nvSpPr>
          <p:cNvPr id="4" name="TextBox 3"/>
          <p:cNvSpPr txBox="1"/>
          <p:nvPr/>
        </p:nvSpPr>
        <p:spPr>
          <a:xfrm>
            <a:off x="685800" y="2057400"/>
            <a:ext cx="7543800" cy="3139321"/>
          </a:xfrm>
          <a:prstGeom prst="rect">
            <a:avLst/>
          </a:prstGeom>
          <a:noFill/>
        </p:spPr>
        <p:txBody>
          <a:bodyPr wrap="square" rtlCol="0">
            <a:spAutoFit/>
          </a:bodyPr>
          <a:lstStyle/>
          <a:p>
            <a:pPr marL="342900" indent="-342900">
              <a:lnSpc>
                <a:spcPct val="150000"/>
              </a:lnSpc>
              <a:buFont typeface="+mj-lt"/>
              <a:buAutoNum type="arabicPeriod"/>
            </a:pPr>
            <a:r>
              <a:rPr lang="en-US" sz="2400" dirty="0" smtClean="0"/>
              <a:t>Discrete </a:t>
            </a:r>
            <a:r>
              <a:rPr lang="en-US" sz="2400" dirty="0" err="1" smtClean="0"/>
              <a:t>fourier</a:t>
            </a:r>
            <a:r>
              <a:rPr lang="en-US" sz="2400" dirty="0" smtClean="0"/>
              <a:t> transform (DFT) of harmonic signals</a:t>
            </a:r>
          </a:p>
          <a:p>
            <a:pPr marL="342900" indent="-342900">
              <a:lnSpc>
                <a:spcPct val="150000"/>
              </a:lnSpc>
              <a:buFont typeface="+mj-lt"/>
              <a:buAutoNum type="arabicPeriod"/>
            </a:pPr>
            <a:r>
              <a:rPr lang="en-US" sz="2400" dirty="0" err="1" smtClean="0"/>
              <a:t>ApFFT</a:t>
            </a:r>
            <a:r>
              <a:rPr lang="en-US" sz="2400" dirty="0" smtClean="0"/>
              <a:t>-FFT corrected- SUSSIX</a:t>
            </a:r>
          </a:p>
          <a:p>
            <a:pPr marL="342900" indent="-342900">
              <a:lnSpc>
                <a:spcPct val="150000"/>
              </a:lnSpc>
              <a:buFont typeface="+mj-lt"/>
              <a:buAutoNum type="arabicPeriod"/>
            </a:pPr>
            <a:r>
              <a:rPr lang="en-US" sz="2400" dirty="0" smtClean="0"/>
              <a:t>Comparisons between different  operations on spectra in order to achieve higher resolution.</a:t>
            </a:r>
          </a:p>
          <a:p>
            <a:pPr marL="342900" indent="-342900">
              <a:lnSpc>
                <a:spcPct val="150000"/>
              </a:lnSpc>
              <a:buFont typeface="+mj-lt"/>
              <a:buAutoNum type="arabicPeriod"/>
            </a:pPr>
            <a:r>
              <a:rPr lang="en-US" sz="2400" dirty="0" smtClean="0"/>
              <a:t>Conclusion and outlook</a:t>
            </a:r>
          </a:p>
          <a:p>
            <a:pPr marL="342900" indent="-342900">
              <a:buFont typeface="+mj-lt"/>
              <a:buAutoNum type="arabicPeriod"/>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772400" cy="1470025"/>
          </a:xfrm>
        </p:spPr>
        <p:txBody>
          <a:bodyPr/>
          <a:lstStyle/>
          <a:p>
            <a:r>
              <a:rPr lang="en-US" dirty="0" smtClean="0"/>
              <a:t>DFT on harmonic signals</a:t>
            </a:r>
            <a:endParaRPr lang="en-US" dirty="0"/>
          </a:p>
        </p:txBody>
      </p:sp>
      <p:sp>
        <p:nvSpPr>
          <p:cNvPr id="7" name="Rectangle 6"/>
          <p:cNvSpPr/>
          <p:nvPr/>
        </p:nvSpPr>
        <p:spPr>
          <a:xfrm>
            <a:off x="2203178" y="3535875"/>
            <a:ext cx="838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ADC</a:t>
            </a:r>
            <a:endParaRPr lang="en-US" dirty="0"/>
          </a:p>
        </p:txBody>
      </p:sp>
      <p:sp>
        <p:nvSpPr>
          <p:cNvPr id="8" name="Oval 7"/>
          <p:cNvSpPr/>
          <p:nvPr/>
        </p:nvSpPr>
        <p:spPr>
          <a:xfrm>
            <a:off x="2424853" y="4537365"/>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t>
            </a:r>
            <a:endParaRPr lang="en-US" b="1" dirty="0"/>
          </a:p>
        </p:txBody>
      </p:sp>
      <p:sp>
        <p:nvSpPr>
          <p:cNvPr id="13" name="Rectangle 12"/>
          <p:cNvSpPr/>
          <p:nvPr/>
        </p:nvSpPr>
        <p:spPr>
          <a:xfrm>
            <a:off x="3263053" y="4495800"/>
            <a:ext cx="762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Noise</a:t>
            </a:r>
            <a:endParaRPr lang="en-US" dirty="0"/>
          </a:p>
        </p:txBody>
      </p:sp>
      <p:sp>
        <p:nvSpPr>
          <p:cNvPr id="23" name="Arc 22"/>
          <p:cNvSpPr/>
          <p:nvPr/>
        </p:nvSpPr>
        <p:spPr>
          <a:xfrm rot="2863977">
            <a:off x="-3115592" y="801640"/>
            <a:ext cx="4465037" cy="4264120"/>
          </a:xfrm>
          <a:prstGeom prst="arc">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b="1" dirty="0"/>
          </a:p>
        </p:txBody>
      </p:sp>
      <p:sp>
        <p:nvSpPr>
          <p:cNvPr id="24" name="Oval 23"/>
          <p:cNvSpPr/>
          <p:nvPr/>
        </p:nvSpPr>
        <p:spPr>
          <a:xfrm rot="2576234">
            <a:off x="732899" y="4112582"/>
            <a:ext cx="184682" cy="486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Rectangle 5"/>
          <p:cNvSpPr/>
          <p:nvPr/>
        </p:nvSpPr>
        <p:spPr>
          <a:xfrm>
            <a:off x="900853" y="2743200"/>
            <a:ext cx="914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BPM</a:t>
            </a:r>
            <a:endParaRPr lang="en-US" dirty="0"/>
          </a:p>
        </p:txBody>
      </p:sp>
      <p:sp>
        <p:nvSpPr>
          <p:cNvPr id="27" name="Rectangle 26"/>
          <p:cNvSpPr/>
          <p:nvPr/>
        </p:nvSpPr>
        <p:spPr>
          <a:xfrm>
            <a:off x="2029998" y="6019800"/>
            <a:ext cx="121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Memory</a:t>
            </a:r>
            <a:endParaRPr lang="en-US" dirty="0"/>
          </a:p>
        </p:txBody>
      </p:sp>
      <p:cxnSp>
        <p:nvCxnSpPr>
          <p:cNvPr id="30" name="Straight Connector 29"/>
          <p:cNvCxnSpPr>
            <a:stCxn id="6" idx="3"/>
          </p:cNvCxnSpPr>
          <p:nvPr/>
        </p:nvCxnSpPr>
        <p:spPr>
          <a:xfrm>
            <a:off x="1815253" y="3048000"/>
            <a:ext cx="7755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7" idx="2"/>
            <a:endCxn id="8" idx="0"/>
          </p:cNvCxnSpPr>
          <p:nvPr/>
        </p:nvCxnSpPr>
        <p:spPr>
          <a:xfrm rot="5400000">
            <a:off x="2422871" y="4337958"/>
            <a:ext cx="391890" cy="6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3" idx="1"/>
            <a:endCxn id="8" idx="6"/>
          </p:cNvCxnSpPr>
          <p:nvPr/>
        </p:nvCxnSpPr>
        <p:spPr>
          <a:xfrm rot="10800000" flipV="1">
            <a:off x="2805853" y="4724399"/>
            <a:ext cx="457200" cy="34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8" idx="4"/>
            <a:endCxn id="27" idx="0"/>
          </p:cNvCxnSpPr>
          <p:nvPr/>
        </p:nvCxnSpPr>
        <p:spPr>
          <a:xfrm rot="16200000" flipH="1">
            <a:off x="2076758" y="5456959"/>
            <a:ext cx="1101435" cy="242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781800" y="2743200"/>
            <a:ext cx="22098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 </a:t>
            </a:r>
            <a:r>
              <a:rPr lang="en-US" dirty="0" smtClean="0">
                <a:cs typeface="Times New Roman" pitchFamily="18" charset="0"/>
              </a:rPr>
              <a:t>= number of turns</a:t>
            </a:r>
            <a:endParaRPr lang="en-US" dirty="0">
              <a:cs typeface="Times New Roman" pitchFamily="18" charset="0"/>
            </a:endParaRPr>
          </a:p>
        </p:txBody>
      </p:sp>
      <p:sp>
        <p:nvSpPr>
          <p:cNvPr id="47" name="Rectangle 46"/>
          <p:cNvSpPr/>
          <p:nvPr/>
        </p:nvSpPr>
        <p:spPr>
          <a:xfrm>
            <a:off x="1967653" y="3352800"/>
            <a:ext cx="2209800" cy="1905000"/>
          </a:xfrm>
          <a:prstGeom prst="rect">
            <a:avLst/>
          </a:prstGeom>
          <a:noFill/>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58" name="Picture 2"/>
          <p:cNvPicPr>
            <a:picLocks noChangeAspect="1" noChangeArrowheads="1"/>
          </p:cNvPicPr>
          <p:nvPr/>
        </p:nvPicPr>
        <p:blipFill>
          <a:blip r:embed="rId2" cstate="print"/>
          <a:srcRect l="6590" t="84211" r="69687"/>
          <a:stretch>
            <a:fillRect/>
          </a:stretch>
        </p:blipFill>
        <p:spPr bwMode="auto">
          <a:xfrm>
            <a:off x="5334000" y="2743200"/>
            <a:ext cx="1143000" cy="404813"/>
          </a:xfrm>
          <a:prstGeom prst="rect">
            <a:avLst/>
          </a:prstGeom>
          <a:noFill/>
          <a:ln w="9525">
            <a:noFill/>
            <a:miter lim="800000"/>
            <a:headEnd/>
            <a:tailEnd/>
          </a:ln>
        </p:spPr>
      </p:pic>
      <p:pic>
        <p:nvPicPr>
          <p:cNvPr id="59" name="Picture 2"/>
          <p:cNvPicPr>
            <a:picLocks noChangeAspect="1" noChangeArrowheads="1"/>
          </p:cNvPicPr>
          <p:nvPr/>
        </p:nvPicPr>
        <p:blipFill>
          <a:blip r:embed="rId2" cstate="print"/>
          <a:srcRect l="23032" t="84211" r="72208" b="5257"/>
          <a:stretch>
            <a:fillRect/>
          </a:stretch>
        </p:blipFill>
        <p:spPr bwMode="auto">
          <a:xfrm>
            <a:off x="6665024" y="2770252"/>
            <a:ext cx="242147" cy="285108"/>
          </a:xfrm>
          <a:prstGeom prst="rect">
            <a:avLst/>
          </a:prstGeom>
          <a:noFill/>
          <a:ln w="9525">
            <a:noFill/>
            <a:miter lim="800000"/>
            <a:headEnd/>
            <a:tailEnd/>
          </a:ln>
        </p:spPr>
      </p:pic>
      <p:pic>
        <p:nvPicPr>
          <p:cNvPr id="19459" name="Picture 3"/>
          <p:cNvPicPr>
            <a:picLocks noChangeAspect="1" noChangeArrowheads="1"/>
          </p:cNvPicPr>
          <p:nvPr/>
        </p:nvPicPr>
        <p:blipFill>
          <a:blip r:embed="rId3" cstate="print"/>
          <a:srcRect t="34632" r="19777" b="51515"/>
          <a:stretch>
            <a:fillRect/>
          </a:stretch>
        </p:blipFill>
        <p:spPr bwMode="auto">
          <a:xfrm>
            <a:off x="2590800" y="2743200"/>
            <a:ext cx="2743200" cy="304800"/>
          </a:xfrm>
          <a:prstGeom prst="rect">
            <a:avLst/>
          </a:prstGeom>
          <a:noFill/>
          <a:ln w="9525">
            <a:noFill/>
            <a:miter lim="800000"/>
            <a:headEnd/>
            <a:tailEnd/>
          </a:ln>
        </p:spPr>
      </p:pic>
      <p:pic>
        <p:nvPicPr>
          <p:cNvPr id="62" name="Picture 3"/>
          <p:cNvPicPr>
            <a:picLocks noChangeAspect="1" noChangeArrowheads="1"/>
          </p:cNvPicPr>
          <p:nvPr/>
        </p:nvPicPr>
        <p:blipFill>
          <a:blip r:embed="rId3" cstate="print"/>
          <a:srcRect t="17316" r="4178" b="65368"/>
          <a:stretch>
            <a:fillRect/>
          </a:stretch>
        </p:blipFill>
        <p:spPr bwMode="auto">
          <a:xfrm>
            <a:off x="2743200" y="5486400"/>
            <a:ext cx="3276600" cy="381000"/>
          </a:xfrm>
          <a:prstGeom prst="rect">
            <a:avLst/>
          </a:prstGeom>
          <a:noFill/>
          <a:ln w="9525">
            <a:noFill/>
            <a:miter lim="800000"/>
            <a:headEnd/>
            <a:tailEnd/>
          </a:ln>
        </p:spPr>
      </p:pic>
      <p:pic>
        <p:nvPicPr>
          <p:cNvPr id="63" name="Picture 3"/>
          <p:cNvPicPr>
            <a:picLocks noChangeAspect="1" noChangeArrowheads="1"/>
          </p:cNvPicPr>
          <p:nvPr/>
        </p:nvPicPr>
        <p:blipFill>
          <a:blip r:embed="rId3" cstate="print"/>
          <a:srcRect l="11142" t="65801" r="26462" b="20346"/>
          <a:stretch>
            <a:fillRect/>
          </a:stretch>
        </p:blipFill>
        <p:spPr bwMode="auto">
          <a:xfrm>
            <a:off x="2819400" y="2362200"/>
            <a:ext cx="2133600" cy="304800"/>
          </a:xfrm>
          <a:prstGeom prst="rect">
            <a:avLst/>
          </a:prstGeom>
          <a:noFill/>
          <a:ln w="9525">
            <a:noFill/>
            <a:miter lim="800000"/>
            <a:headEnd/>
            <a:tailEnd/>
          </a:ln>
        </p:spPr>
      </p:pic>
      <p:pic>
        <p:nvPicPr>
          <p:cNvPr id="64" name="Picture 3"/>
          <p:cNvPicPr>
            <a:picLocks noChangeAspect="1" noChangeArrowheads="1"/>
          </p:cNvPicPr>
          <p:nvPr/>
        </p:nvPicPr>
        <p:blipFill>
          <a:blip r:embed="rId3" cstate="print"/>
          <a:srcRect l="-6685" t="-3463" r="15320" b="82684"/>
          <a:stretch>
            <a:fillRect/>
          </a:stretch>
        </p:blipFill>
        <p:spPr bwMode="auto">
          <a:xfrm>
            <a:off x="762000" y="1371600"/>
            <a:ext cx="3124200" cy="457200"/>
          </a:xfrm>
          <a:prstGeom prst="rect">
            <a:avLst/>
          </a:prstGeom>
          <a:noFill/>
          <a:ln w="9525">
            <a:noFill/>
            <a:miter lim="800000"/>
            <a:headEnd/>
            <a:tailEnd/>
          </a:ln>
        </p:spPr>
      </p:pic>
      <p:pic>
        <p:nvPicPr>
          <p:cNvPr id="65" name="Picture 3"/>
          <p:cNvPicPr>
            <a:picLocks noChangeAspect="1" noChangeArrowheads="1"/>
          </p:cNvPicPr>
          <p:nvPr/>
        </p:nvPicPr>
        <p:blipFill>
          <a:blip r:embed="rId3" cstate="print"/>
          <a:srcRect l="8914" t="48485" r="44290" b="34199"/>
          <a:stretch>
            <a:fillRect/>
          </a:stretch>
        </p:blipFill>
        <p:spPr bwMode="auto">
          <a:xfrm>
            <a:off x="1524000" y="1752600"/>
            <a:ext cx="1600200" cy="381000"/>
          </a:xfrm>
          <a:prstGeom prst="rect">
            <a:avLst/>
          </a:prstGeom>
          <a:noFill/>
          <a:ln w="9525">
            <a:noFill/>
            <a:miter lim="800000"/>
            <a:headEnd/>
            <a:tailEnd/>
          </a:ln>
        </p:spPr>
      </p:pic>
      <p:pic>
        <p:nvPicPr>
          <p:cNvPr id="66" name="Picture 3"/>
          <p:cNvPicPr>
            <a:picLocks noChangeAspect="1" noChangeArrowheads="1"/>
          </p:cNvPicPr>
          <p:nvPr/>
        </p:nvPicPr>
        <p:blipFill>
          <a:blip r:embed="rId3" cstate="print"/>
          <a:srcRect l="82451" t="17316" r="4178" b="65368"/>
          <a:stretch>
            <a:fillRect/>
          </a:stretch>
        </p:blipFill>
        <p:spPr bwMode="auto">
          <a:xfrm>
            <a:off x="2895600" y="4393843"/>
            <a:ext cx="365760" cy="304800"/>
          </a:xfrm>
          <a:prstGeom prst="rect">
            <a:avLst/>
          </a:prstGeom>
          <a:noFill/>
          <a:ln w="9525">
            <a:noFill/>
            <a:miter lim="800000"/>
            <a:headEnd/>
            <a:tailEnd/>
          </a:ln>
        </p:spPr>
      </p:pic>
      <p:cxnSp>
        <p:nvCxnSpPr>
          <p:cNvPr id="28" name="Straight Arrow Connector 27"/>
          <p:cNvCxnSpPr>
            <a:endCxn id="7" idx="0"/>
          </p:cNvCxnSpPr>
          <p:nvPr/>
        </p:nvCxnSpPr>
        <p:spPr>
          <a:xfrm rot="5400000">
            <a:off x="2375470" y="3286894"/>
            <a:ext cx="495789" cy="21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772400" cy="1470025"/>
          </a:xfrm>
        </p:spPr>
        <p:txBody>
          <a:bodyPr/>
          <a:lstStyle/>
          <a:p>
            <a:r>
              <a:rPr lang="en-US" dirty="0" smtClean="0"/>
              <a:t>DFT on harmonic signals</a:t>
            </a:r>
            <a:endParaRPr lang="en-US" dirty="0"/>
          </a:p>
        </p:txBody>
      </p:sp>
      <p:sp>
        <p:nvSpPr>
          <p:cNvPr id="39" name="TextBox 38"/>
          <p:cNvSpPr txBox="1"/>
          <p:nvPr/>
        </p:nvSpPr>
        <p:spPr>
          <a:xfrm>
            <a:off x="228600" y="1371600"/>
            <a:ext cx="2895600" cy="369332"/>
          </a:xfrm>
          <a:prstGeom prst="rect">
            <a:avLst/>
          </a:prstGeom>
          <a:noFill/>
        </p:spPr>
        <p:txBody>
          <a:bodyPr wrap="square" rtlCol="0">
            <a:spAutoFit/>
          </a:bodyPr>
          <a:lstStyle/>
          <a:p>
            <a:r>
              <a:rPr lang="en-US" dirty="0" smtClean="0"/>
              <a:t>Continuum case:</a:t>
            </a:r>
            <a:endParaRPr lang="en-US" dirty="0"/>
          </a:p>
        </p:txBody>
      </p:sp>
      <p:pic>
        <p:nvPicPr>
          <p:cNvPr id="40" name="Picture 2"/>
          <p:cNvPicPr>
            <a:picLocks noChangeAspect="1" noChangeArrowheads="1"/>
          </p:cNvPicPr>
          <p:nvPr/>
        </p:nvPicPr>
        <p:blipFill>
          <a:blip r:embed="rId2" cstate="print"/>
          <a:srcRect l="19769" t="7430" r="21959" b="77709"/>
          <a:stretch>
            <a:fillRect/>
          </a:stretch>
        </p:blipFill>
        <p:spPr bwMode="auto">
          <a:xfrm>
            <a:off x="2269724" y="1322034"/>
            <a:ext cx="3369076" cy="457200"/>
          </a:xfrm>
          <a:prstGeom prst="rect">
            <a:avLst/>
          </a:prstGeom>
          <a:noFill/>
          <a:ln w="9525">
            <a:noFill/>
            <a:miter lim="800000"/>
            <a:headEnd/>
            <a:tailEnd/>
          </a:ln>
        </p:spPr>
      </p:pic>
      <p:pic>
        <p:nvPicPr>
          <p:cNvPr id="42" name="Picture 2"/>
          <p:cNvPicPr>
            <a:picLocks noChangeAspect="1" noChangeArrowheads="1"/>
          </p:cNvPicPr>
          <p:nvPr/>
        </p:nvPicPr>
        <p:blipFill>
          <a:blip r:embed="rId3" cstate="print"/>
          <a:srcRect t="22599" r="44885" b="36723"/>
          <a:stretch>
            <a:fillRect/>
          </a:stretch>
        </p:blipFill>
        <p:spPr bwMode="auto">
          <a:xfrm>
            <a:off x="2514600" y="2286000"/>
            <a:ext cx="2514600" cy="685800"/>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43" name="Picture 2"/>
          <p:cNvPicPr>
            <a:picLocks noChangeAspect="1" noChangeArrowheads="1"/>
          </p:cNvPicPr>
          <p:nvPr/>
        </p:nvPicPr>
        <p:blipFill>
          <a:blip r:embed="rId3" cstate="print"/>
          <a:srcRect t="63277" r="1461"/>
          <a:stretch>
            <a:fillRect/>
          </a:stretch>
        </p:blipFill>
        <p:spPr bwMode="auto">
          <a:xfrm>
            <a:off x="2133600" y="3581400"/>
            <a:ext cx="4495800" cy="619125"/>
          </a:xfrm>
          <a:prstGeom prst="rect">
            <a:avLst/>
          </a:prstGeom>
          <a:noFill/>
          <a:ln w="9525">
            <a:noFill/>
            <a:miter lim="800000"/>
            <a:headEnd/>
            <a:tailEnd/>
          </a:ln>
        </p:spPr>
      </p:pic>
      <p:pic>
        <p:nvPicPr>
          <p:cNvPr id="20483" name="Picture 3"/>
          <p:cNvPicPr>
            <a:picLocks noChangeAspect="1" noChangeArrowheads="1"/>
          </p:cNvPicPr>
          <p:nvPr/>
        </p:nvPicPr>
        <p:blipFill>
          <a:blip r:embed="rId4" cstate="print"/>
          <a:srcRect/>
          <a:stretch>
            <a:fillRect/>
          </a:stretch>
        </p:blipFill>
        <p:spPr bwMode="auto">
          <a:xfrm>
            <a:off x="6096000" y="1371600"/>
            <a:ext cx="1581150" cy="323850"/>
          </a:xfrm>
          <a:prstGeom prst="rect">
            <a:avLst/>
          </a:prstGeom>
          <a:noFill/>
          <a:ln w="9525">
            <a:noFill/>
            <a:miter lim="800000"/>
            <a:headEnd/>
            <a:tailEnd/>
          </a:ln>
        </p:spPr>
      </p:pic>
      <p:cxnSp>
        <p:nvCxnSpPr>
          <p:cNvPr id="47" name="Straight Arrow Connector 46"/>
          <p:cNvCxnSpPr/>
          <p:nvPr/>
        </p:nvCxnSpPr>
        <p:spPr>
          <a:xfrm rot="5400000">
            <a:off x="3619500" y="2019300"/>
            <a:ext cx="228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rot="5400000">
            <a:off x="3620294" y="3313906"/>
            <a:ext cx="228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0485" name="Picture 5" descr="C:\DOCUME~1\nbiancac\LOCALS~1\Temp\msohtmlclip1\01\clip_image001.png"/>
          <p:cNvPicPr>
            <a:picLocks noChangeAspect="1" noChangeArrowheads="1"/>
          </p:cNvPicPr>
          <p:nvPr/>
        </p:nvPicPr>
        <p:blipFill>
          <a:blip r:embed="rId5" cstate="print"/>
          <a:srcRect/>
          <a:stretch>
            <a:fillRect/>
          </a:stretch>
        </p:blipFill>
        <p:spPr bwMode="auto">
          <a:xfrm>
            <a:off x="4572000" y="4953000"/>
            <a:ext cx="1796928" cy="1371600"/>
          </a:xfrm>
          <a:prstGeom prst="rect">
            <a:avLst/>
          </a:prstGeom>
          <a:noFill/>
        </p:spPr>
      </p:pic>
      <p:cxnSp>
        <p:nvCxnSpPr>
          <p:cNvPr id="51" name="Straight Arrow Connector 50"/>
          <p:cNvCxnSpPr/>
          <p:nvPr/>
        </p:nvCxnSpPr>
        <p:spPr>
          <a:xfrm rot="16200000" flipV="1">
            <a:off x="5750511" y="5450889"/>
            <a:ext cx="396538" cy="10359"/>
          </a:xfrm>
          <a:prstGeom prst="straightConnector1">
            <a:avLst/>
          </a:prstGeom>
          <a:ln>
            <a:tailEnd type="oval"/>
          </a:ln>
        </p:spPr>
        <p:style>
          <a:lnRef idx="2">
            <a:schemeClr val="dk1"/>
          </a:lnRef>
          <a:fillRef idx="0">
            <a:schemeClr val="dk1"/>
          </a:fillRef>
          <a:effectRef idx="1">
            <a:schemeClr val="dk1"/>
          </a:effectRef>
          <a:fontRef idx="minor">
            <a:schemeClr val="tx1"/>
          </a:fontRef>
        </p:style>
      </p:cxnSp>
      <p:cxnSp>
        <p:nvCxnSpPr>
          <p:cNvPr id="53" name="Straight Arrow Connector 52"/>
          <p:cNvCxnSpPr/>
          <p:nvPr/>
        </p:nvCxnSpPr>
        <p:spPr>
          <a:xfrm rot="5400000">
            <a:off x="4800971" y="5867029"/>
            <a:ext cx="457200" cy="742"/>
          </a:xfrm>
          <a:prstGeom prst="straightConnector1">
            <a:avLst/>
          </a:prstGeom>
          <a:ln>
            <a:tailEnd type="oval"/>
          </a:ln>
        </p:spPr>
        <p:style>
          <a:lnRef idx="2">
            <a:schemeClr val="dk1"/>
          </a:lnRef>
          <a:fillRef idx="0">
            <a:schemeClr val="dk1"/>
          </a:fillRef>
          <a:effectRef idx="1">
            <a:schemeClr val="dk1"/>
          </a:effectRef>
          <a:fontRef idx="minor">
            <a:schemeClr val="tx1"/>
          </a:fontRef>
        </p:style>
      </p:cxnSp>
      <p:pic>
        <p:nvPicPr>
          <p:cNvPr id="55" name="Picture 5" descr="C:\DOCUME~1\nbiancac\LOCALS~1\Temp\msohtmlclip1\01\clip_image001.png"/>
          <p:cNvPicPr>
            <a:picLocks noChangeAspect="1" noChangeArrowheads="1"/>
          </p:cNvPicPr>
          <p:nvPr/>
        </p:nvPicPr>
        <p:blipFill>
          <a:blip r:embed="rId5" cstate="print"/>
          <a:srcRect/>
          <a:stretch>
            <a:fillRect/>
          </a:stretch>
        </p:blipFill>
        <p:spPr bwMode="auto">
          <a:xfrm>
            <a:off x="2312634" y="4944122"/>
            <a:ext cx="1796928" cy="1371600"/>
          </a:xfrm>
          <a:prstGeom prst="rect">
            <a:avLst/>
          </a:prstGeom>
          <a:noFill/>
        </p:spPr>
      </p:pic>
      <p:cxnSp>
        <p:nvCxnSpPr>
          <p:cNvPr id="58" name="Straight Arrow Connector 57"/>
          <p:cNvCxnSpPr/>
          <p:nvPr/>
        </p:nvCxnSpPr>
        <p:spPr>
          <a:xfrm rot="16200000" flipV="1">
            <a:off x="3472279" y="5432024"/>
            <a:ext cx="416512" cy="1036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59" name="Straight Arrow Connector 58"/>
          <p:cNvCxnSpPr/>
          <p:nvPr/>
        </p:nvCxnSpPr>
        <p:spPr>
          <a:xfrm rot="16200000" flipV="1">
            <a:off x="2584141" y="5442011"/>
            <a:ext cx="396538" cy="10359"/>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pic>
        <p:nvPicPr>
          <p:cNvPr id="61" name="Picture 2"/>
          <p:cNvPicPr>
            <a:picLocks noChangeAspect="1" noChangeArrowheads="1"/>
          </p:cNvPicPr>
          <p:nvPr/>
        </p:nvPicPr>
        <p:blipFill>
          <a:blip r:embed="rId3" cstate="print">
            <a:clrChange>
              <a:clrFrom>
                <a:srgbClr val="FFFFFF"/>
              </a:clrFrom>
              <a:clrTo>
                <a:srgbClr val="FFFFFF">
                  <a:alpha val="0"/>
                </a:srgbClr>
              </a:clrTo>
            </a:clrChange>
          </a:blip>
          <a:srcRect l="18372" t="63277" r="74948"/>
          <a:stretch>
            <a:fillRect/>
          </a:stretch>
        </p:blipFill>
        <p:spPr bwMode="auto">
          <a:xfrm>
            <a:off x="3352800" y="5022056"/>
            <a:ext cx="228600" cy="464344"/>
          </a:xfrm>
          <a:prstGeom prst="rect">
            <a:avLst/>
          </a:prstGeom>
          <a:noFill/>
          <a:ln w="9525">
            <a:noFill/>
            <a:miter lim="800000"/>
            <a:headEnd/>
            <a:tailEnd/>
          </a:ln>
        </p:spPr>
      </p:pic>
      <p:pic>
        <p:nvPicPr>
          <p:cNvPr id="62" name="Picture 2"/>
          <p:cNvPicPr>
            <a:picLocks noChangeAspect="1" noChangeArrowheads="1"/>
          </p:cNvPicPr>
          <p:nvPr/>
        </p:nvPicPr>
        <p:blipFill>
          <a:blip r:embed="rId3" cstate="print"/>
          <a:srcRect l="28393" t="67797" r="66597" b="18644"/>
          <a:stretch>
            <a:fillRect/>
          </a:stretch>
        </p:blipFill>
        <p:spPr bwMode="auto">
          <a:xfrm>
            <a:off x="6007220" y="5029200"/>
            <a:ext cx="228600" cy="228600"/>
          </a:xfrm>
          <a:prstGeom prst="rect">
            <a:avLst/>
          </a:prstGeom>
          <a:noFill/>
          <a:ln w="9525">
            <a:noFill/>
            <a:miter lim="800000"/>
            <a:headEnd/>
            <a:tailEnd/>
          </a:ln>
        </p:spPr>
      </p:pic>
      <p:pic>
        <p:nvPicPr>
          <p:cNvPr id="20486" name="Picture 6"/>
          <p:cNvPicPr>
            <a:picLocks noChangeAspect="1" noChangeArrowheads="1"/>
          </p:cNvPicPr>
          <p:nvPr/>
        </p:nvPicPr>
        <p:blipFill>
          <a:blip r:embed="rId6" cstate="print"/>
          <a:srcRect l="30769" t="52632" r="56044"/>
          <a:stretch>
            <a:fillRect/>
          </a:stretch>
        </p:blipFill>
        <p:spPr bwMode="auto">
          <a:xfrm>
            <a:off x="2362200" y="6248400"/>
            <a:ext cx="228600" cy="342900"/>
          </a:xfrm>
          <a:prstGeom prst="rect">
            <a:avLst/>
          </a:prstGeom>
          <a:noFill/>
          <a:ln w="9525">
            <a:noFill/>
            <a:miter lim="800000"/>
            <a:headEnd/>
            <a:tailEnd/>
          </a:ln>
        </p:spPr>
      </p:pic>
      <p:pic>
        <p:nvPicPr>
          <p:cNvPr id="63" name="Picture 6"/>
          <p:cNvPicPr>
            <a:picLocks noChangeAspect="1" noChangeArrowheads="1"/>
          </p:cNvPicPr>
          <p:nvPr/>
        </p:nvPicPr>
        <p:blipFill>
          <a:blip r:embed="rId6" cstate="print"/>
          <a:srcRect l="61538" b="47368"/>
          <a:stretch>
            <a:fillRect/>
          </a:stretch>
        </p:blipFill>
        <p:spPr bwMode="auto">
          <a:xfrm>
            <a:off x="4343400" y="4800600"/>
            <a:ext cx="666750" cy="381000"/>
          </a:xfrm>
          <a:prstGeom prst="rect">
            <a:avLst/>
          </a:prstGeom>
          <a:noFill/>
          <a:ln w="9525">
            <a:noFill/>
            <a:miter lim="800000"/>
            <a:headEnd/>
            <a:tailEnd/>
          </a:ln>
        </p:spPr>
      </p:pic>
      <p:pic>
        <p:nvPicPr>
          <p:cNvPr id="64" name="Picture 6"/>
          <p:cNvPicPr>
            <a:picLocks noChangeAspect="1" noChangeArrowheads="1"/>
          </p:cNvPicPr>
          <p:nvPr/>
        </p:nvPicPr>
        <p:blipFill>
          <a:blip r:embed="rId6" cstate="print"/>
          <a:srcRect r="56044" b="47368"/>
          <a:stretch>
            <a:fillRect/>
          </a:stretch>
        </p:blipFill>
        <p:spPr bwMode="auto">
          <a:xfrm>
            <a:off x="2057400" y="4800600"/>
            <a:ext cx="762000" cy="381000"/>
          </a:xfrm>
          <a:prstGeom prst="rect">
            <a:avLst/>
          </a:prstGeom>
          <a:noFill/>
          <a:ln w="9525">
            <a:noFill/>
            <a:miter lim="800000"/>
            <a:headEnd/>
            <a:tailEnd/>
          </a:ln>
        </p:spPr>
      </p:pic>
      <p:pic>
        <p:nvPicPr>
          <p:cNvPr id="65" name="Picture 6"/>
          <p:cNvPicPr>
            <a:picLocks noChangeAspect="1" noChangeArrowheads="1"/>
          </p:cNvPicPr>
          <p:nvPr/>
        </p:nvPicPr>
        <p:blipFill>
          <a:blip r:embed="rId6" cstate="print"/>
          <a:srcRect l="30769" t="52632" r="56044"/>
          <a:stretch>
            <a:fillRect/>
          </a:stretch>
        </p:blipFill>
        <p:spPr bwMode="auto">
          <a:xfrm>
            <a:off x="4572000" y="6248400"/>
            <a:ext cx="228600" cy="342900"/>
          </a:xfrm>
          <a:prstGeom prst="rect">
            <a:avLst/>
          </a:prstGeom>
          <a:noFill/>
          <a:ln w="9525">
            <a:noFill/>
            <a:miter lim="800000"/>
            <a:headEnd/>
            <a:tailEnd/>
          </a:ln>
        </p:spPr>
      </p:pic>
      <p:pic>
        <p:nvPicPr>
          <p:cNvPr id="67" name="Picture 2"/>
          <p:cNvPicPr>
            <a:picLocks noChangeAspect="1" noChangeArrowheads="1"/>
          </p:cNvPicPr>
          <p:nvPr/>
        </p:nvPicPr>
        <p:blipFill>
          <a:blip r:embed="rId3" cstate="print">
            <a:clrChange>
              <a:clrFrom>
                <a:srgbClr val="FFFFFF"/>
              </a:clrFrom>
              <a:clrTo>
                <a:srgbClr val="FFFFFF">
                  <a:alpha val="0"/>
                </a:srgbClr>
              </a:clrTo>
            </a:clrChange>
          </a:blip>
          <a:srcRect l="45094" t="72317" r="48225" b="9604"/>
          <a:stretch>
            <a:fillRect/>
          </a:stretch>
        </p:blipFill>
        <p:spPr bwMode="auto">
          <a:xfrm>
            <a:off x="5867400" y="5638800"/>
            <a:ext cx="304800" cy="304800"/>
          </a:xfrm>
          <a:prstGeom prst="rect">
            <a:avLst/>
          </a:prstGeom>
          <a:noFill/>
          <a:ln w="9525">
            <a:noFill/>
            <a:miter lim="800000"/>
            <a:headEnd/>
            <a:tailEnd/>
          </a:ln>
        </p:spPr>
      </p:pic>
      <p:pic>
        <p:nvPicPr>
          <p:cNvPr id="69" name="Picture 2"/>
          <p:cNvPicPr>
            <a:picLocks noChangeAspect="1" noChangeArrowheads="1"/>
          </p:cNvPicPr>
          <p:nvPr/>
        </p:nvPicPr>
        <p:blipFill>
          <a:blip r:embed="rId3" cstate="print">
            <a:clrChange>
              <a:clrFrom>
                <a:srgbClr val="FFFFFF"/>
              </a:clrFrom>
              <a:clrTo>
                <a:srgbClr val="FFFFFF">
                  <a:alpha val="0"/>
                </a:srgbClr>
              </a:clrTo>
            </a:clrChange>
          </a:blip>
          <a:srcRect l="45094" t="72317" r="48225" b="9604"/>
          <a:stretch>
            <a:fillRect/>
          </a:stretch>
        </p:blipFill>
        <p:spPr bwMode="auto">
          <a:xfrm>
            <a:off x="3505200" y="5638800"/>
            <a:ext cx="304800" cy="304800"/>
          </a:xfrm>
          <a:prstGeom prst="rect">
            <a:avLst/>
          </a:prstGeom>
          <a:noFill/>
          <a:ln w="9525">
            <a:noFill/>
            <a:miter lim="800000"/>
            <a:headEnd/>
            <a:tailEnd/>
          </a:ln>
        </p:spPr>
      </p:pic>
      <p:pic>
        <p:nvPicPr>
          <p:cNvPr id="70" name="Picture 2"/>
          <p:cNvPicPr>
            <a:picLocks noChangeAspect="1" noChangeArrowheads="1"/>
          </p:cNvPicPr>
          <p:nvPr/>
        </p:nvPicPr>
        <p:blipFill>
          <a:blip r:embed="rId3" cstate="print">
            <a:clrChange>
              <a:clrFrom>
                <a:srgbClr val="FFFFFF"/>
              </a:clrFrom>
              <a:clrTo>
                <a:srgbClr val="FFFFFF">
                  <a:alpha val="0"/>
                </a:srgbClr>
              </a:clrTo>
            </a:clrChange>
          </a:blip>
          <a:srcRect l="41754" t="76836" r="48225" b="14124"/>
          <a:stretch>
            <a:fillRect/>
          </a:stretch>
        </p:blipFill>
        <p:spPr bwMode="auto">
          <a:xfrm>
            <a:off x="2514600" y="5715000"/>
            <a:ext cx="457200" cy="152400"/>
          </a:xfrm>
          <a:prstGeom prst="rect">
            <a:avLst/>
          </a:prstGeom>
          <a:noFill/>
          <a:ln w="9525">
            <a:noFill/>
            <a:miter lim="800000"/>
            <a:headEnd/>
            <a:tailEnd/>
          </a:ln>
        </p:spPr>
      </p:pic>
      <p:pic>
        <p:nvPicPr>
          <p:cNvPr id="71" name="Picture 2"/>
          <p:cNvPicPr>
            <a:picLocks noChangeAspect="1" noChangeArrowheads="1"/>
          </p:cNvPicPr>
          <p:nvPr/>
        </p:nvPicPr>
        <p:blipFill>
          <a:blip r:embed="rId3" cstate="print">
            <a:clrChange>
              <a:clrFrom>
                <a:srgbClr val="FFFFFF"/>
              </a:clrFrom>
              <a:clrTo>
                <a:srgbClr val="FFFFFF">
                  <a:alpha val="0"/>
                </a:srgbClr>
              </a:clrTo>
            </a:clrChange>
          </a:blip>
          <a:srcRect l="41754" t="76836" r="48225" b="14124"/>
          <a:stretch>
            <a:fillRect/>
          </a:stretch>
        </p:blipFill>
        <p:spPr bwMode="auto">
          <a:xfrm>
            <a:off x="4876800" y="5700946"/>
            <a:ext cx="457200" cy="15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3"/>
          <p:cNvPicPr>
            <a:picLocks noChangeAspect="1" noChangeArrowheads="1"/>
          </p:cNvPicPr>
          <p:nvPr/>
        </p:nvPicPr>
        <p:blipFill>
          <a:blip r:embed="rId2" cstate="print"/>
          <a:srcRect l="39306" t="62850" r="6096" b="26498"/>
          <a:stretch>
            <a:fillRect/>
          </a:stretch>
        </p:blipFill>
        <p:spPr bwMode="auto">
          <a:xfrm>
            <a:off x="2514600" y="4724400"/>
            <a:ext cx="4191000" cy="558773"/>
          </a:xfrm>
          <a:prstGeom prst="rect">
            <a:avLst/>
          </a:prstGeom>
          <a:noFill/>
          <a:ln w="9525">
            <a:noFill/>
            <a:miter lim="800000"/>
            <a:headEnd/>
            <a:tailEnd/>
          </a:ln>
        </p:spPr>
      </p:pic>
      <p:pic>
        <p:nvPicPr>
          <p:cNvPr id="47" name="Picture 3"/>
          <p:cNvPicPr>
            <a:picLocks noChangeAspect="1" noChangeArrowheads="1"/>
          </p:cNvPicPr>
          <p:nvPr/>
        </p:nvPicPr>
        <p:blipFill>
          <a:blip r:embed="rId2" cstate="print"/>
          <a:srcRect l="15287" t="90546" r="73794" b="4128"/>
          <a:stretch>
            <a:fillRect/>
          </a:stretch>
        </p:blipFill>
        <p:spPr bwMode="auto">
          <a:xfrm>
            <a:off x="4639322" y="5064712"/>
            <a:ext cx="457200" cy="152400"/>
          </a:xfrm>
          <a:prstGeom prst="rect">
            <a:avLst/>
          </a:prstGeom>
          <a:noFill/>
          <a:ln w="9525">
            <a:noFill/>
            <a:miter lim="800000"/>
            <a:headEnd/>
            <a:tailEnd/>
          </a:ln>
        </p:spPr>
      </p:pic>
      <p:sp>
        <p:nvSpPr>
          <p:cNvPr id="2" name="Title 1"/>
          <p:cNvSpPr>
            <a:spLocks noGrp="1"/>
          </p:cNvSpPr>
          <p:nvPr>
            <p:ph type="ctrTitle"/>
          </p:nvPr>
        </p:nvSpPr>
        <p:spPr>
          <a:xfrm>
            <a:off x="533400" y="0"/>
            <a:ext cx="7772400" cy="1470025"/>
          </a:xfrm>
        </p:spPr>
        <p:txBody>
          <a:bodyPr/>
          <a:lstStyle/>
          <a:p>
            <a:r>
              <a:rPr lang="en-US" dirty="0" smtClean="0"/>
              <a:t>DFT on harmonic signals</a:t>
            </a:r>
            <a:endParaRPr lang="en-US" dirty="0"/>
          </a:p>
        </p:txBody>
      </p:sp>
      <p:sp>
        <p:nvSpPr>
          <p:cNvPr id="13" name="TextBox 12"/>
          <p:cNvSpPr txBox="1"/>
          <p:nvPr/>
        </p:nvSpPr>
        <p:spPr>
          <a:xfrm>
            <a:off x="228600" y="1371600"/>
            <a:ext cx="1752600" cy="369332"/>
          </a:xfrm>
          <a:prstGeom prst="rect">
            <a:avLst/>
          </a:prstGeom>
          <a:noFill/>
        </p:spPr>
        <p:txBody>
          <a:bodyPr wrap="square" rtlCol="0">
            <a:spAutoFit/>
          </a:bodyPr>
          <a:lstStyle/>
          <a:p>
            <a:r>
              <a:rPr lang="en-US" dirty="0" smtClean="0"/>
              <a:t>Discrete case:</a:t>
            </a:r>
            <a:endParaRPr lang="en-US" dirty="0"/>
          </a:p>
        </p:txBody>
      </p:sp>
      <p:pic>
        <p:nvPicPr>
          <p:cNvPr id="28" name="Picture 3"/>
          <p:cNvPicPr>
            <a:picLocks noChangeAspect="1" noChangeArrowheads="1"/>
          </p:cNvPicPr>
          <p:nvPr/>
        </p:nvPicPr>
        <p:blipFill>
          <a:blip r:embed="rId2" cstate="print"/>
          <a:srcRect l="21838" t="21305" r="62147" b="69108"/>
          <a:stretch>
            <a:fillRect/>
          </a:stretch>
        </p:blipFill>
        <p:spPr bwMode="auto">
          <a:xfrm>
            <a:off x="4495800" y="3962400"/>
            <a:ext cx="1143000" cy="467591"/>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30" name="Picture 3"/>
          <p:cNvPicPr>
            <a:picLocks noChangeAspect="1" noChangeArrowheads="1"/>
          </p:cNvPicPr>
          <p:nvPr/>
        </p:nvPicPr>
        <p:blipFill>
          <a:blip r:embed="rId2" cstate="print"/>
          <a:srcRect l="34107" t="11386" r="61144" b="82957"/>
          <a:stretch>
            <a:fillRect/>
          </a:stretch>
        </p:blipFill>
        <p:spPr bwMode="auto">
          <a:xfrm>
            <a:off x="2057400" y="1371600"/>
            <a:ext cx="497149" cy="404674"/>
          </a:xfrm>
          <a:prstGeom prst="rect">
            <a:avLst/>
          </a:prstGeom>
          <a:ln>
            <a:solidFill>
              <a:schemeClr val="bg1"/>
            </a:solidFill>
            <a:headEnd/>
            <a:tailEnd/>
          </a:ln>
        </p:spPr>
        <p:style>
          <a:lnRef idx="2">
            <a:schemeClr val="accent1"/>
          </a:lnRef>
          <a:fillRef idx="1">
            <a:schemeClr val="lt1"/>
          </a:fillRef>
          <a:effectRef idx="0">
            <a:schemeClr val="accent1"/>
          </a:effectRef>
          <a:fontRef idx="minor">
            <a:schemeClr val="dk1"/>
          </a:fontRef>
        </p:style>
      </p:pic>
      <p:pic>
        <p:nvPicPr>
          <p:cNvPr id="32" name="Picture 3"/>
          <p:cNvPicPr>
            <a:picLocks noChangeAspect="1" noChangeArrowheads="1"/>
          </p:cNvPicPr>
          <p:nvPr/>
        </p:nvPicPr>
        <p:blipFill>
          <a:blip r:embed="rId3" cstate="print"/>
          <a:srcRect l="19108" t="34632" r="19777" b="51515"/>
          <a:stretch>
            <a:fillRect/>
          </a:stretch>
        </p:blipFill>
        <p:spPr bwMode="auto">
          <a:xfrm>
            <a:off x="2558990" y="1362722"/>
            <a:ext cx="2612254" cy="381000"/>
          </a:xfrm>
          <a:prstGeom prst="rect">
            <a:avLst/>
          </a:prstGeom>
          <a:noFill/>
          <a:ln w="9525">
            <a:noFill/>
            <a:miter lim="800000"/>
            <a:headEnd/>
            <a:tailEnd/>
          </a:ln>
        </p:spPr>
      </p:pic>
      <p:sp>
        <p:nvSpPr>
          <p:cNvPr id="34" name="TextBox 33"/>
          <p:cNvSpPr txBox="1"/>
          <p:nvPr/>
        </p:nvSpPr>
        <p:spPr>
          <a:xfrm>
            <a:off x="1981200" y="1828800"/>
            <a:ext cx="6324600" cy="523220"/>
          </a:xfrm>
          <a:prstGeom prst="rect">
            <a:avLst/>
          </a:prstGeom>
          <a:noFill/>
        </p:spPr>
        <p:txBody>
          <a:bodyPr wrap="square" rtlCol="0">
            <a:spAutoFit/>
          </a:bodyPr>
          <a:lstStyle/>
          <a:p>
            <a:r>
              <a:rPr lang="en-US" sz="1400" dirty="0" smtClean="0"/>
              <a:t>Having a finite number of samples corresponds to </a:t>
            </a:r>
            <a:r>
              <a:rPr lang="en-US" sz="1400" i="1" dirty="0" smtClean="0"/>
              <a:t>windowing</a:t>
            </a:r>
            <a:r>
              <a:rPr lang="en-US" sz="1400" dirty="0" smtClean="0"/>
              <a:t> with a “</a:t>
            </a:r>
            <a:r>
              <a:rPr lang="en-US" sz="1400" dirty="0" err="1" smtClean="0"/>
              <a:t>rect</a:t>
            </a:r>
            <a:r>
              <a:rPr lang="en-US" sz="1400" dirty="0" smtClean="0"/>
              <a:t>” function r[n] the sampled signal.</a:t>
            </a:r>
            <a:endParaRPr lang="en-US" sz="1400" dirty="0"/>
          </a:p>
        </p:txBody>
      </p:sp>
      <p:pic>
        <p:nvPicPr>
          <p:cNvPr id="38" name="Picture 3"/>
          <p:cNvPicPr>
            <a:picLocks noChangeAspect="1" noChangeArrowheads="1"/>
          </p:cNvPicPr>
          <p:nvPr/>
        </p:nvPicPr>
        <p:blipFill>
          <a:blip r:embed="rId2" cstate="print"/>
          <a:srcRect l="19654" t="56458" r="55596" b="37150"/>
          <a:stretch>
            <a:fillRect/>
          </a:stretch>
        </p:blipFill>
        <p:spPr bwMode="auto">
          <a:xfrm>
            <a:off x="1981200" y="3124200"/>
            <a:ext cx="1905000" cy="319896"/>
          </a:xfrm>
          <a:prstGeom prst="rect">
            <a:avLst/>
          </a:prstGeom>
          <a:noFill/>
          <a:ln w="9525">
            <a:noFill/>
            <a:miter lim="800000"/>
            <a:headEnd/>
            <a:tailEnd/>
          </a:ln>
        </p:spPr>
      </p:pic>
      <p:pic>
        <p:nvPicPr>
          <p:cNvPr id="21507" name="Picture 3"/>
          <p:cNvPicPr>
            <a:picLocks noChangeAspect="1" noChangeArrowheads="1"/>
          </p:cNvPicPr>
          <p:nvPr/>
        </p:nvPicPr>
        <p:blipFill>
          <a:blip r:embed="rId4" cstate="print"/>
          <a:srcRect/>
          <a:stretch>
            <a:fillRect/>
          </a:stretch>
        </p:blipFill>
        <p:spPr bwMode="auto">
          <a:xfrm>
            <a:off x="1981201" y="2399187"/>
            <a:ext cx="1828800" cy="304800"/>
          </a:xfrm>
          <a:prstGeom prst="rect">
            <a:avLst/>
          </a:prstGeom>
          <a:noFill/>
          <a:ln w="9525">
            <a:noFill/>
            <a:miter lim="800000"/>
            <a:headEnd/>
            <a:tailEnd/>
          </a:ln>
        </p:spPr>
      </p:pic>
      <p:sp>
        <p:nvSpPr>
          <p:cNvPr id="39" name="TextBox 38"/>
          <p:cNvSpPr txBox="1"/>
          <p:nvPr/>
        </p:nvSpPr>
        <p:spPr>
          <a:xfrm>
            <a:off x="1981200" y="2819400"/>
            <a:ext cx="6324600" cy="307777"/>
          </a:xfrm>
          <a:prstGeom prst="rect">
            <a:avLst/>
          </a:prstGeom>
          <a:noFill/>
        </p:spPr>
        <p:txBody>
          <a:bodyPr wrap="square" rtlCol="0">
            <a:spAutoFit/>
          </a:bodyPr>
          <a:lstStyle/>
          <a:p>
            <a:r>
              <a:rPr lang="en-US" sz="1400" dirty="0" smtClean="0"/>
              <a:t>This operation is a </a:t>
            </a:r>
            <a:r>
              <a:rPr lang="en-US" sz="1400" i="1" dirty="0" smtClean="0"/>
              <a:t>convolution</a:t>
            </a:r>
            <a:r>
              <a:rPr lang="en-US" sz="1400" dirty="0" smtClean="0"/>
              <a:t> in the </a:t>
            </a:r>
            <a:r>
              <a:rPr lang="en-US" sz="1400" i="1" dirty="0" smtClean="0"/>
              <a:t>discrete frequency domain.</a:t>
            </a:r>
            <a:endParaRPr lang="en-US" sz="1400" i="1" dirty="0"/>
          </a:p>
        </p:txBody>
      </p:sp>
      <p:sp>
        <p:nvSpPr>
          <p:cNvPr id="41" name="TextBox 40"/>
          <p:cNvSpPr txBox="1"/>
          <p:nvPr/>
        </p:nvSpPr>
        <p:spPr>
          <a:xfrm>
            <a:off x="1981200" y="3429000"/>
            <a:ext cx="6705600" cy="307777"/>
          </a:xfrm>
          <a:prstGeom prst="rect">
            <a:avLst/>
          </a:prstGeom>
          <a:noFill/>
        </p:spPr>
        <p:txBody>
          <a:bodyPr wrap="square" rtlCol="0">
            <a:spAutoFit/>
          </a:bodyPr>
          <a:lstStyle/>
          <a:p>
            <a:r>
              <a:rPr lang="en-US" sz="1400" dirty="0" smtClean="0"/>
              <a:t>Applying the DFT formula on r[n] and applying translation property* from s[n], we get:</a:t>
            </a:r>
            <a:endParaRPr lang="en-US" sz="1400" dirty="0"/>
          </a:p>
        </p:txBody>
      </p:sp>
      <p:pic>
        <p:nvPicPr>
          <p:cNvPr id="42" name="Picture 3"/>
          <p:cNvPicPr>
            <a:picLocks noChangeAspect="1" noChangeArrowheads="1"/>
          </p:cNvPicPr>
          <p:nvPr/>
        </p:nvPicPr>
        <p:blipFill>
          <a:blip r:embed="rId2" cstate="print"/>
          <a:srcRect l="19655" t="62850" r="73606" b="26498"/>
          <a:stretch>
            <a:fillRect/>
          </a:stretch>
        </p:blipFill>
        <p:spPr bwMode="auto">
          <a:xfrm>
            <a:off x="2016712" y="4731159"/>
            <a:ext cx="487516" cy="526641"/>
          </a:xfrm>
          <a:prstGeom prst="rect">
            <a:avLst/>
          </a:prstGeom>
          <a:noFill/>
          <a:ln w="9525">
            <a:noFill/>
            <a:miter lim="800000"/>
            <a:headEnd/>
            <a:tailEnd/>
          </a:ln>
        </p:spPr>
      </p:pic>
      <p:pic>
        <p:nvPicPr>
          <p:cNvPr id="21508" name="Picture 4"/>
          <p:cNvPicPr>
            <a:picLocks noChangeAspect="1" noChangeArrowheads="1"/>
          </p:cNvPicPr>
          <p:nvPr/>
        </p:nvPicPr>
        <p:blipFill>
          <a:blip r:embed="rId5" cstate="print"/>
          <a:srcRect r="64000"/>
          <a:stretch>
            <a:fillRect/>
          </a:stretch>
        </p:blipFill>
        <p:spPr bwMode="auto">
          <a:xfrm>
            <a:off x="4052654" y="2379956"/>
            <a:ext cx="640510" cy="274264"/>
          </a:xfrm>
          <a:prstGeom prst="rect">
            <a:avLst/>
          </a:prstGeom>
          <a:noFill/>
          <a:ln w="9525">
            <a:noFill/>
            <a:miter lim="800000"/>
            <a:headEnd/>
            <a:tailEnd/>
          </a:ln>
        </p:spPr>
      </p:pic>
      <p:pic>
        <p:nvPicPr>
          <p:cNvPr id="45" name="Picture 3"/>
          <p:cNvPicPr>
            <a:picLocks noChangeAspect="1" noChangeArrowheads="1"/>
          </p:cNvPicPr>
          <p:nvPr/>
        </p:nvPicPr>
        <p:blipFill>
          <a:blip r:embed="rId2" cstate="print"/>
          <a:srcRect l="4368" t="73502" r="59236" b="19042"/>
          <a:stretch>
            <a:fillRect/>
          </a:stretch>
        </p:blipFill>
        <p:spPr bwMode="auto">
          <a:xfrm>
            <a:off x="1945688" y="6400800"/>
            <a:ext cx="2743200" cy="384048"/>
          </a:xfrm>
          <a:prstGeom prst="rect">
            <a:avLst/>
          </a:prstGeom>
          <a:ln>
            <a:solidFill>
              <a:schemeClr val="bg1"/>
            </a:solidFill>
            <a:headEnd/>
            <a:tailEnd/>
          </a:ln>
        </p:spPr>
        <p:style>
          <a:lnRef idx="2">
            <a:schemeClr val="accent1"/>
          </a:lnRef>
          <a:fillRef idx="1">
            <a:schemeClr val="lt1"/>
          </a:fillRef>
          <a:effectRef idx="0">
            <a:schemeClr val="accent1"/>
          </a:effectRef>
          <a:fontRef idx="minor">
            <a:schemeClr val="dk1"/>
          </a:fontRef>
        </p:style>
      </p:pic>
      <p:pic>
        <p:nvPicPr>
          <p:cNvPr id="21509" name="Picture 5"/>
          <p:cNvPicPr>
            <a:picLocks noChangeAspect="1" noChangeArrowheads="1"/>
          </p:cNvPicPr>
          <p:nvPr/>
        </p:nvPicPr>
        <p:blipFill>
          <a:blip r:embed="rId6" cstate="print"/>
          <a:srcRect/>
          <a:stretch>
            <a:fillRect/>
          </a:stretch>
        </p:blipFill>
        <p:spPr bwMode="auto">
          <a:xfrm>
            <a:off x="2133600" y="3810000"/>
            <a:ext cx="2157412" cy="736839"/>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49" name="TextBox 48"/>
          <p:cNvSpPr txBox="1"/>
          <p:nvPr/>
        </p:nvSpPr>
        <p:spPr>
          <a:xfrm>
            <a:off x="152400" y="6477000"/>
            <a:ext cx="1905000" cy="261610"/>
          </a:xfrm>
          <a:prstGeom prst="rect">
            <a:avLst/>
          </a:prstGeom>
          <a:noFill/>
        </p:spPr>
        <p:txBody>
          <a:bodyPr wrap="square" rtlCol="0">
            <a:spAutoFit/>
          </a:bodyPr>
          <a:lstStyle/>
          <a:p>
            <a:r>
              <a:rPr lang="en-US" sz="1100" i="1" dirty="0" smtClean="0"/>
              <a:t>* DFT translation property </a:t>
            </a:r>
            <a:endParaRPr lang="en-US" sz="1100" i="1" dirty="0"/>
          </a:p>
        </p:txBody>
      </p:sp>
      <p:cxnSp>
        <p:nvCxnSpPr>
          <p:cNvPr id="51" name="Straight Connector 50"/>
          <p:cNvCxnSpPr/>
          <p:nvPr/>
        </p:nvCxnSpPr>
        <p:spPr>
          <a:xfrm>
            <a:off x="81376" y="6400800"/>
            <a:ext cx="8991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21510" name="Picture 6"/>
          <p:cNvPicPr>
            <a:picLocks noChangeAspect="1" noChangeArrowheads="1"/>
          </p:cNvPicPr>
          <p:nvPr/>
        </p:nvPicPr>
        <p:blipFill>
          <a:blip r:embed="rId7" cstate="print"/>
          <a:srcRect/>
          <a:stretch>
            <a:fillRect/>
          </a:stretch>
        </p:blipFill>
        <p:spPr bwMode="auto">
          <a:xfrm>
            <a:off x="2057400" y="5334000"/>
            <a:ext cx="3976687" cy="995799"/>
          </a:xfrm>
          <a:prstGeom prst="rect">
            <a:avLst/>
          </a:prstGeom>
          <a:noFill/>
          <a:ln w="9525">
            <a:noFill/>
            <a:miter lim="800000"/>
            <a:headEnd/>
            <a:tailEnd/>
          </a:ln>
        </p:spPr>
      </p:pic>
      <p:pic>
        <p:nvPicPr>
          <p:cNvPr id="21511" name="Picture 7"/>
          <p:cNvPicPr>
            <a:picLocks noChangeAspect="1" noChangeArrowheads="1"/>
          </p:cNvPicPr>
          <p:nvPr/>
        </p:nvPicPr>
        <p:blipFill>
          <a:blip r:embed="rId8" cstate="print"/>
          <a:srcRect l="27673" t="5195" r="19497" b="68831"/>
          <a:stretch>
            <a:fillRect/>
          </a:stretch>
        </p:blipFill>
        <p:spPr bwMode="auto">
          <a:xfrm>
            <a:off x="5257800" y="1424868"/>
            <a:ext cx="1539240" cy="366486"/>
          </a:xfrm>
          <a:prstGeom prst="rect">
            <a:avLst/>
          </a:prstGeom>
          <a:noFill/>
          <a:ln w="9525">
            <a:noFill/>
            <a:miter lim="800000"/>
            <a:headEnd/>
            <a:tailEnd/>
          </a:ln>
        </p:spPr>
      </p:pic>
      <p:pic>
        <p:nvPicPr>
          <p:cNvPr id="55" name="Picture 7"/>
          <p:cNvPicPr>
            <a:picLocks noChangeAspect="1" noChangeArrowheads="1"/>
          </p:cNvPicPr>
          <p:nvPr/>
        </p:nvPicPr>
        <p:blipFill>
          <a:blip r:embed="rId8" cstate="print">
            <a:clrChange>
              <a:clrFrom>
                <a:srgbClr val="FFFFFF"/>
              </a:clrFrom>
              <a:clrTo>
                <a:srgbClr val="FFFFFF">
                  <a:alpha val="0"/>
                </a:srgbClr>
              </a:clrTo>
            </a:clrChange>
          </a:blip>
          <a:srcRect t="46753" r="1887"/>
          <a:stretch>
            <a:fillRect/>
          </a:stretch>
        </p:blipFill>
        <p:spPr bwMode="auto">
          <a:xfrm>
            <a:off x="4432180" y="2179464"/>
            <a:ext cx="2743200" cy="7209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l="52913" t="45528" r="4252" b="34960"/>
          <a:stretch>
            <a:fillRect/>
          </a:stretch>
        </p:blipFill>
        <p:spPr bwMode="auto">
          <a:xfrm>
            <a:off x="2743200" y="5334000"/>
            <a:ext cx="1752600" cy="309283"/>
          </a:xfrm>
          <a:prstGeom prst="rect">
            <a:avLst/>
          </a:prstGeom>
          <a:noFill/>
          <a:ln w="9525">
            <a:noFill/>
            <a:miter lim="800000"/>
            <a:headEnd/>
            <a:tailEnd/>
          </a:ln>
        </p:spPr>
      </p:pic>
      <p:sp>
        <p:nvSpPr>
          <p:cNvPr id="23" name="TextBox 22"/>
          <p:cNvSpPr txBox="1"/>
          <p:nvPr/>
        </p:nvSpPr>
        <p:spPr>
          <a:xfrm>
            <a:off x="765702" y="2655277"/>
            <a:ext cx="7006698" cy="523220"/>
          </a:xfrm>
          <a:prstGeom prst="rect">
            <a:avLst/>
          </a:prstGeom>
          <a:noFill/>
        </p:spPr>
        <p:txBody>
          <a:bodyPr wrap="square" rtlCol="0">
            <a:spAutoFit/>
          </a:bodyPr>
          <a:lstStyle/>
          <a:p>
            <a:r>
              <a:rPr lang="en-US" sz="1400" dirty="0" smtClean="0"/>
              <a:t>Naming  	</a:t>
            </a:r>
            <a:r>
              <a:rPr lang="en-US" sz="1400" dirty="0"/>
              <a:t> </a:t>
            </a:r>
            <a:r>
              <a:rPr lang="en-US" sz="1400" dirty="0" smtClean="0"/>
              <a:t>                        where m is the index corresponding to the highest peak in amplitude spectrum, one can see that</a:t>
            </a:r>
            <a:endParaRPr lang="en-US" sz="1400" dirty="0"/>
          </a:p>
        </p:txBody>
      </p:sp>
      <p:sp>
        <p:nvSpPr>
          <p:cNvPr id="2" name="Title 1"/>
          <p:cNvSpPr>
            <a:spLocks noGrp="1"/>
          </p:cNvSpPr>
          <p:nvPr>
            <p:ph type="ctrTitle"/>
          </p:nvPr>
        </p:nvSpPr>
        <p:spPr>
          <a:xfrm>
            <a:off x="533400" y="0"/>
            <a:ext cx="7772400" cy="1470025"/>
          </a:xfrm>
        </p:spPr>
        <p:txBody>
          <a:bodyPr/>
          <a:lstStyle/>
          <a:p>
            <a:r>
              <a:rPr lang="en-US" dirty="0" smtClean="0"/>
              <a:t>DFT on harmonic signals</a:t>
            </a:r>
            <a:endParaRPr lang="en-US" dirty="0"/>
          </a:p>
        </p:txBody>
      </p:sp>
      <p:sp>
        <p:nvSpPr>
          <p:cNvPr id="13" name="TextBox 12"/>
          <p:cNvSpPr txBox="1"/>
          <p:nvPr/>
        </p:nvSpPr>
        <p:spPr>
          <a:xfrm>
            <a:off x="228600" y="1371600"/>
            <a:ext cx="2895600" cy="369332"/>
          </a:xfrm>
          <a:prstGeom prst="rect">
            <a:avLst/>
          </a:prstGeom>
          <a:noFill/>
        </p:spPr>
        <p:txBody>
          <a:bodyPr wrap="square" rtlCol="0">
            <a:spAutoFit/>
          </a:bodyPr>
          <a:lstStyle/>
          <a:p>
            <a:r>
              <a:rPr lang="en-US" dirty="0" smtClean="0"/>
              <a:t>Observations:</a:t>
            </a:r>
            <a:endParaRPr lang="en-US" dirty="0"/>
          </a:p>
        </p:txBody>
      </p:sp>
      <p:sp>
        <p:nvSpPr>
          <p:cNvPr id="9" name="TextBox 8"/>
          <p:cNvSpPr txBox="1"/>
          <p:nvPr/>
        </p:nvSpPr>
        <p:spPr>
          <a:xfrm>
            <a:off x="815268" y="4671132"/>
            <a:ext cx="4343400" cy="1600438"/>
          </a:xfrm>
          <a:prstGeom prst="rect">
            <a:avLst/>
          </a:prstGeom>
          <a:noFill/>
        </p:spPr>
        <p:txBody>
          <a:bodyPr wrap="square" rtlCol="0">
            <a:spAutoFit/>
          </a:bodyPr>
          <a:lstStyle/>
          <a:p>
            <a:pPr marL="342900" indent="-342900">
              <a:buFont typeface="+mj-lt"/>
              <a:buAutoNum type="arabicPeriod"/>
            </a:pPr>
            <a:r>
              <a:rPr lang="en-US" sz="1400" dirty="0" smtClean="0"/>
              <a:t>Resolution in </a:t>
            </a:r>
            <a:r>
              <a:rPr lang="en-US" sz="1400" i="1" dirty="0" smtClean="0"/>
              <a:t>frequency </a:t>
            </a:r>
            <a:r>
              <a:rPr lang="en-US" sz="1400" dirty="0" smtClean="0"/>
              <a:t>is related to the length of samples but also to the value of </a:t>
            </a:r>
            <a:r>
              <a:rPr lang="el-GR" sz="1400" dirty="0" smtClean="0"/>
              <a:t>δ</a:t>
            </a:r>
            <a:r>
              <a:rPr lang="en-US" sz="1400" dirty="0" smtClean="0"/>
              <a:t> (correspond to the real value if </a:t>
            </a:r>
            <a:r>
              <a:rPr lang="el-GR" sz="1400" dirty="0" smtClean="0"/>
              <a:t>δ</a:t>
            </a:r>
            <a:r>
              <a:rPr lang="en-US" sz="1400" dirty="0" smtClean="0"/>
              <a:t>=0). </a:t>
            </a:r>
          </a:p>
          <a:p>
            <a:pPr marL="342900" indent="-342900">
              <a:buFont typeface="+mj-lt"/>
              <a:buAutoNum type="arabicPeriod"/>
            </a:pPr>
            <a:r>
              <a:rPr lang="en-US" sz="1400" dirty="0" smtClean="0"/>
              <a:t> Without correction, </a:t>
            </a:r>
            <a:br>
              <a:rPr lang="en-US" sz="1400" dirty="0" smtClean="0"/>
            </a:br>
            <a:r>
              <a:rPr lang="en-US" sz="1400" dirty="0" smtClean="0"/>
              <a:t>making the phase basically useless.</a:t>
            </a:r>
          </a:p>
          <a:p>
            <a:pPr marL="342900" indent="-342900">
              <a:buFont typeface="+mj-lt"/>
              <a:buAutoNum type="arabicPeriod"/>
            </a:pPr>
            <a:r>
              <a:rPr lang="en-US" sz="1400" dirty="0" smtClean="0"/>
              <a:t>Resolution in</a:t>
            </a:r>
            <a:r>
              <a:rPr lang="en-US" sz="1400" i="1" dirty="0" smtClean="0"/>
              <a:t> amplitude </a:t>
            </a:r>
            <a:r>
              <a:rPr lang="en-US" sz="1400" dirty="0" smtClean="0"/>
              <a:t>is dependent from the resolution in frequency and the window shape.</a:t>
            </a:r>
            <a:endParaRPr lang="en-US" sz="1400" dirty="0"/>
          </a:p>
        </p:txBody>
      </p:sp>
      <p:sp>
        <p:nvSpPr>
          <p:cNvPr id="10" name="TextBox 9"/>
          <p:cNvSpPr txBox="1"/>
          <p:nvPr/>
        </p:nvSpPr>
        <p:spPr>
          <a:xfrm>
            <a:off x="762000" y="4038600"/>
            <a:ext cx="4114800" cy="523220"/>
          </a:xfrm>
          <a:prstGeom prst="rect">
            <a:avLst/>
          </a:prstGeom>
          <a:noFill/>
        </p:spPr>
        <p:txBody>
          <a:bodyPr wrap="square" rtlCol="0">
            <a:spAutoFit/>
          </a:bodyPr>
          <a:lstStyle/>
          <a:p>
            <a:r>
              <a:rPr lang="en-US" sz="1400" dirty="0" smtClean="0"/>
              <a:t>Amplitude, phase and frequency resolutions depend on the error </a:t>
            </a:r>
            <a:r>
              <a:rPr lang="el-GR" sz="1400" dirty="0" smtClean="0"/>
              <a:t>δ </a:t>
            </a:r>
            <a:r>
              <a:rPr lang="en-US" sz="1400" dirty="0" smtClean="0"/>
              <a:t>in localizing the spectrum maximum.</a:t>
            </a:r>
            <a:endParaRPr lang="en-US" sz="1400" dirty="0"/>
          </a:p>
        </p:txBody>
      </p:sp>
      <p:pic>
        <p:nvPicPr>
          <p:cNvPr id="18" name="Picture 2"/>
          <p:cNvPicPr>
            <a:picLocks noChangeAspect="1" noChangeArrowheads="1"/>
          </p:cNvPicPr>
          <p:nvPr/>
        </p:nvPicPr>
        <p:blipFill>
          <a:blip r:embed="rId3" cstate="print"/>
          <a:srcRect/>
          <a:stretch>
            <a:fillRect/>
          </a:stretch>
        </p:blipFill>
        <p:spPr bwMode="auto">
          <a:xfrm>
            <a:off x="1905000" y="1295400"/>
            <a:ext cx="6229350" cy="714375"/>
          </a:xfrm>
          <a:prstGeom prst="rect">
            <a:avLst/>
          </a:prstGeom>
          <a:noFill/>
          <a:ln w="9525">
            <a:noFill/>
            <a:miter lim="800000"/>
            <a:headEnd/>
            <a:tailEnd/>
          </a:ln>
        </p:spPr>
      </p:pic>
      <p:sp>
        <p:nvSpPr>
          <p:cNvPr id="12" name="Right Brace 11"/>
          <p:cNvSpPr/>
          <p:nvPr/>
        </p:nvSpPr>
        <p:spPr>
          <a:xfrm rot="5400000">
            <a:off x="4387790" y="1305580"/>
            <a:ext cx="304800" cy="1219200"/>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5" name="Right Brace 14"/>
          <p:cNvSpPr/>
          <p:nvPr/>
        </p:nvSpPr>
        <p:spPr>
          <a:xfrm rot="5400000">
            <a:off x="6134100" y="886480"/>
            <a:ext cx="304800" cy="2057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4006790" y="2143780"/>
            <a:ext cx="1524000" cy="307777"/>
          </a:xfrm>
          <a:prstGeom prst="rect">
            <a:avLst/>
          </a:prstGeom>
          <a:noFill/>
        </p:spPr>
        <p:txBody>
          <a:bodyPr wrap="square" rtlCol="0">
            <a:spAutoFit/>
          </a:bodyPr>
          <a:lstStyle/>
          <a:p>
            <a:r>
              <a:rPr lang="en-US" sz="1400" dirty="0" smtClean="0"/>
              <a:t>Phase shift</a:t>
            </a:r>
            <a:endParaRPr lang="en-US" sz="1400" dirty="0"/>
          </a:p>
        </p:txBody>
      </p:sp>
      <p:sp>
        <p:nvSpPr>
          <p:cNvPr id="17" name="TextBox 16"/>
          <p:cNvSpPr txBox="1"/>
          <p:nvPr/>
        </p:nvSpPr>
        <p:spPr>
          <a:xfrm>
            <a:off x="5638800" y="2133600"/>
            <a:ext cx="2133600" cy="523220"/>
          </a:xfrm>
          <a:prstGeom prst="rect">
            <a:avLst/>
          </a:prstGeom>
          <a:noFill/>
        </p:spPr>
        <p:txBody>
          <a:bodyPr wrap="square" rtlCol="0">
            <a:spAutoFit/>
          </a:bodyPr>
          <a:lstStyle/>
          <a:p>
            <a:r>
              <a:rPr lang="en-US" sz="1400" dirty="0" smtClean="0"/>
              <a:t>Frequency shift</a:t>
            </a:r>
            <a:br>
              <a:rPr lang="en-US" sz="1400" dirty="0" smtClean="0"/>
            </a:br>
            <a:r>
              <a:rPr lang="en-US" sz="1400" dirty="0" smtClean="0"/>
              <a:t>Amplitude distortion</a:t>
            </a:r>
            <a:endParaRPr lang="en-US" sz="1400" dirty="0"/>
          </a:p>
        </p:txBody>
      </p:sp>
      <p:pic>
        <p:nvPicPr>
          <p:cNvPr id="20" name="Picture 2"/>
          <p:cNvPicPr>
            <a:picLocks noChangeAspect="1" noChangeArrowheads="1"/>
          </p:cNvPicPr>
          <p:nvPr/>
        </p:nvPicPr>
        <p:blipFill>
          <a:blip r:embed="rId2" cstate="print"/>
          <a:srcRect l="57953" t="26016" r="9291" b="54472"/>
          <a:stretch>
            <a:fillRect/>
          </a:stretch>
        </p:blipFill>
        <p:spPr bwMode="auto">
          <a:xfrm>
            <a:off x="3666478" y="2883877"/>
            <a:ext cx="1371600" cy="316523"/>
          </a:xfrm>
          <a:prstGeom prst="rect">
            <a:avLst/>
          </a:prstGeom>
          <a:noFill/>
          <a:ln w="9525">
            <a:noFill/>
            <a:miter lim="800000"/>
            <a:headEnd/>
            <a:tailEnd/>
          </a:ln>
        </p:spPr>
      </p:pic>
      <p:pic>
        <p:nvPicPr>
          <p:cNvPr id="21" name="Picture 2"/>
          <p:cNvPicPr>
            <a:picLocks noChangeAspect="1" noChangeArrowheads="1"/>
          </p:cNvPicPr>
          <p:nvPr/>
        </p:nvPicPr>
        <p:blipFill>
          <a:blip r:embed="rId2" cstate="print"/>
          <a:srcRect l="57953" t="6504" r="11811" b="73984"/>
          <a:stretch>
            <a:fillRect/>
          </a:stretch>
        </p:blipFill>
        <p:spPr bwMode="auto">
          <a:xfrm>
            <a:off x="1474434" y="2637521"/>
            <a:ext cx="1295400" cy="323850"/>
          </a:xfrm>
          <a:prstGeom prst="rect">
            <a:avLst/>
          </a:prstGeom>
          <a:noFill/>
          <a:ln w="9525">
            <a:noFill/>
            <a:miter lim="800000"/>
            <a:headEnd/>
            <a:tailEnd/>
          </a:ln>
        </p:spPr>
      </p:pic>
      <p:pic>
        <p:nvPicPr>
          <p:cNvPr id="24579" name="Picture 3"/>
          <p:cNvPicPr>
            <a:picLocks noChangeAspect="1" noChangeArrowheads="1"/>
          </p:cNvPicPr>
          <p:nvPr/>
        </p:nvPicPr>
        <p:blipFill>
          <a:blip r:embed="rId4" cstate="print"/>
          <a:srcRect r="773" b="4894"/>
          <a:stretch>
            <a:fillRect/>
          </a:stretch>
        </p:blipFill>
        <p:spPr bwMode="auto">
          <a:xfrm>
            <a:off x="5181600" y="3733800"/>
            <a:ext cx="3704948" cy="2782410"/>
          </a:xfrm>
          <a:prstGeom prst="rect">
            <a:avLst/>
          </a:prstGeom>
          <a:noFill/>
          <a:ln w="9525">
            <a:noFill/>
            <a:miter lim="800000"/>
            <a:headEnd/>
            <a:tailEnd/>
          </a:ln>
        </p:spPr>
      </p:pic>
      <p:cxnSp>
        <p:nvCxnSpPr>
          <p:cNvPr id="25" name="Straight Arrow Connector 24"/>
          <p:cNvCxnSpPr/>
          <p:nvPr/>
        </p:nvCxnSpPr>
        <p:spPr>
          <a:xfrm rot="16200000" flipV="1">
            <a:off x="6302406" y="5558162"/>
            <a:ext cx="1842856" cy="30332"/>
          </a:xfrm>
          <a:prstGeom prst="straightConnector1">
            <a:avLst/>
          </a:prstGeom>
          <a:ln>
            <a:tailEnd type="oval"/>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rot="16200000" flipV="1">
            <a:off x="6142239" y="5744962"/>
            <a:ext cx="1461857" cy="30333"/>
          </a:xfrm>
          <a:prstGeom prst="straightConnector1">
            <a:avLst/>
          </a:prstGeom>
          <a:ln>
            <a:tailEnd type="oval"/>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rot="16200000" flipV="1">
            <a:off x="6289828" y="6236564"/>
            <a:ext cx="498632" cy="10358"/>
          </a:xfrm>
          <a:prstGeom prst="straightConnector1">
            <a:avLst/>
          </a:prstGeom>
          <a:ln>
            <a:tailEnd type="oval"/>
          </a:ln>
        </p:spPr>
        <p:style>
          <a:lnRef idx="2">
            <a:schemeClr val="dk1"/>
          </a:lnRef>
          <a:fillRef idx="0">
            <a:schemeClr val="dk1"/>
          </a:fillRef>
          <a:effectRef idx="1">
            <a:schemeClr val="dk1"/>
          </a:effectRef>
          <a:fontRef idx="minor">
            <a:schemeClr val="tx1"/>
          </a:fontRef>
        </p:style>
      </p:cxnSp>
      <p:cxnSp>
        <p:nvCxnSpPr>
          <p:cNvPr id="30" name="Straight Arrow Connector 29"/>
          <p:cNvCxnSpPr/>
          <p:nvPr/>
        </p:nvCxnSpPr>
        <p:spPr>
          <a:xfrm rot="16200000" flipV="1">
            <a:off x="7250835" y="6234346"/>
            <a:ext cx="552639" cy="15536"/>
          </a:xfrm>
          <a:prstGeom prst="straightConnector1">
            <a:avLst/>
          </a:prstGeom>
          <a:ln>
            <a:tailEnd type="oval"/>
          </a:ln>
        </p:spPr>
        <p:style>
          <a:lnRef idx="2">
            <a:schemeClr val="dk1"/>
          </a:lnRef>
          <a:fillRef idx="0">
            <a:schemeClr val="dk1"/>
          </a:fillRef>
          <a:effectRef idx="1">
            <a:schemeClr val="dk1"/>
          </a:effectRef>
          <a:fontRef idx="minor">
            <a:schemeClr val="tx1"/>
          </a:fontRef>
        </p:style>
      </p:cxnSp>
      <p:cxnSp>
        <p:nvCxnSpPr>
          <p:cNvPr id="33" name="Straight Arrow Connector 32"/>
          <p:cNvCxnSpPr/>
          <p:nvPr/>
        </p:nvCxnSpPr>
        <p:spPr>
          <a:xfrm rot="16200000" flipV="1">
            <a:off x="6071216" y="6339767"/>
            <a:ext cx="321821" cy="3"/>
          </a:xfrm>
          <a:prstGeom prst="straightConnector1">
            <a:avLst/>
          </a:prstGeom>
          <a:ln>
            <a:prstDash val="sysDash"/>
            <a:tailEnd type="oval"/>
          </a:ln>
        </p:spPr>
        <p:style>
          <a:lnRef idx="2">
            <a:schemeClr val="dk1"/>
          </a:lnRef>
          <a:fillRef idx="0">
            <a:schemeClr val="dk1"/>
          </a:fillRef>
          <a:effectRef idx="1">
            <a:schemeClr val="dk1"/>
          </a:effectRef>
          <a:fontRef idx="minor">
            <a:schemeClr val="tx1"/>
          </a:fontRef>
        </p:style>
      </p:cxnSp>
      <p:cxnSp>
        <p:nvCxnSpPr>
          <p:cNvPr id="37" name="Straight Arrow Connector 36"/>
          <p:cNvCxnSpPr/>
          <p:nvPr/>
        </p:nvCxnSpPr>
        <p:spPr>
          <a:xfrm rot="16200000" flipV="1">
            <a:off x="7755010" y="6333110"/>
            <a:ext cx="321821" cy="3"/>
          </a:xfrm>
          <a:prstGeom prst="straightConnector1">
            <a:avLst/>
          </a:prstGeom>
          <a:ln>
            <a:prstDash val="sysDash"/>
            <a:tailEnd type="oval"/>
          </a:ln>
        </p:spPr>
        <p:style>
          <a:lnRef idx="2">
            <a:schemeClr val="dk1"/>
          </a:lnRef>
          <a:fillRef idx="0">
            <a:schemeClr val="dk1"/>
          </a:fillRef>
          <a:effectRef idx="1">
            <a:schemeClr val="dk1"/>
          </a:effectRef>
          <a:fontRef idx="minor">
            <a:schemeClr val="tx1"/>
          </a:fontRef>
        </p:style>
      </p:cxnSp>
      <p:sp>
        <p:nvSpPr>
          <p:cNvPr id="38" name="TextBox 37"/>
          <p:cNvSpPr txBox="1"/>
          <p:nvPr/>
        </p:nvSpPr>
        <p:spPr>
          <a:xfrm>
            <a:off x="7054790" y="6426522"/>
            <a:ext cx="533400" cy="369332"/>
          </a:xfrm>
          <a:prstGeom prst="rect">
            <a:avLst/>
          </a:prstGeom>
          <a:noFill/>
        </p:spPr>
        <p:txBody>
          <a:bodyPr wrap="square" rtlCol="0">
            <a:spAutoFit/>
          </a:bodyPr>
          <a:lstStyle/>
          <a:p>
            <a:r>
              <a:rPr lang="en-US" b="1" dirty="0" smtClean="0"/>
              <a:t>m</a:t>
            </a:r>
            <a:endParaRPr lang="en-US" b="1" dirty="0"/>
          </a:p>
        </p:txBody>
      </p:sp>
      <p:cxnSp>
        <p:nvCxnSpPr>
          <p:cNvPr id="39" name="Straight Arrow Connector 38"/>
          <p:cNvCxnSpPr/>
          <p:nvPr/>
        </p:nvCxnSpPr>
        <p:spPr>
          <a:xfrm rot="16200000" flipV="1">
            <a:off x="5728317" y="5146830"/>
            <a:ext cx="2673659" cy="14795"/>
          </a:xfrm>
          <a:prstGeom prst="straightConnector1">
            <a:avLst/>
          </a:prstGeom>
          <a:ln>
            <a:prstDash val="sysDash"/>
            <a:headEnd type="none" w="med" len="med"/>
            <a:tailEnd type="triangle" w="med" len="med"/>
          </a:ln>
        </p:spPr>
        <p:style>
          <a:lnRef idx="3">
            <a:schemeClr val="accent2"/>
          </a:lnRef>
          <a:fillRef idx="0">
            <a:schemeClr val="accent2"/>
          </a:fillRef>
          <a:effectRef idx="2">
            <a:schemeClr val="accent2"/>
          </a:effectRef>
          <a:fontRef idx="minor">
            <a:schemeClr val="tx1"/>
          </a:fontRef>
        </p:style>
      </p:cxnSp>
      <p:pic>
        <p:nvPicPr>
          <p:cNvPr id="41" name="Picture 2"/>
          <p:cNvPicPr>
            <a:picLocks noChangeAspect="1" noChangeArrowheads="1"/>
          </p:cNvPicPr>
          <p:nvPr/>
        </p:nvPicPr>
        <p:blipFill>
          <a:blip r:embed="rId2" cstate="print"/>
          <a:srcRect l="57953" t="6504" r="38490" b="73984"/>
          <a:stretch>
            <a:fillRect/>
          </a:stretch>
        </p:blipFill>
        <p:spPr bwMode="auto">
          <a:xfrm>
            <a:off x="7010400" y="5867400"/>
            <a:ext cx="152400" cy="323850"/>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48" name="Picture 2"/>
          <p:cNvPicPr>
            <a:picLocks noChangeAspect="1" noChangeArrowheads="1"/>
          </p:cNvPicPr>
          <p:nvPr/>
        </p:nvPicPr>
        <p:blipFill>
          <a:blip r:embed="rId2" cstate="print"/>
          <a:srcRect l="77517" t="6504" r="14781" b="75756"/>
          <a:stretch>
            <a:fillRect/>
          </a:stretch>
        </p:blipFill>
        <p:spPr bwMode="auto">
          <a:xfrm>
            <a:off x="6858000" y="3478566"/>
            <a:ext cx="329953" cy="294443"/>
          </a:xfrm>
          <a:prstGeom prst="rect">
            <a:avLst/>
          </a:prstGeom>
          <a:ln>
            <a:headEnd/>
            <a:tailEnd/>
          </a:ln>
        </p:spPr>
        <p:style>
          <a:lnRef idx="2">
            <a:schemeClr val="accent2"/>
          </a:lnRef>
          <a:fillRef idx="1">
            <a:schemeClr val="lt1"/>
          </a:fillRef>
          <a:effectRef idx="0">
            <a:schemeClr val="accent2"/>
          </a:effectRef>
          <a:fontRef idx="minor">
            <a:schemeClr val="dk1"/>
          </a:fontRef>
        </p:style>
      </p:pic>
      <p:cxnSp>
        <p:nvCxnSpPr>
          <p:cNvPr id="50" name="Straight Arrow Connector 49"/>
          <p:cNvCxnSpPr/>
          <p:nvPr/>
        </p:nvCxnSpPr>
        <p:spPr>
          <a:xfrm>
            <a:off x="7028156" y="5750512"/>
            <a:ext cx="228600" cy="1588"/>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772400" cy="1470025"/>
          </a:xfrm>
        </p:spPr>
        <p:txBody>
          <a:bodyPr/>
          <a:lstStyle/>
          <a:p>
            <a:r>
              <a:rPr lang="en-US" dirty="0" smtClean="0"/>
              <a:t>DFT on harmonic signals</a:t>
            </a:r>
            <a:endParaRPr lang="en-US" dirty="0"/>
          </a:p>
        </p:txBody>
      </p:sp>
      <p:sp>
        <p:nvSpPr>
          <p:cNvPr id="13" name="TextBox 12"/>
          <p:cNvSpPr txBox="1"/>
          <p:nvPr/>
        </p:nvSpPr>
        <p:spPr>
          <a:xfrm>
            <a:off x="533400" y="1219200"/>
            <a:ext cx="7010400" cy="954107"/>
          </a:xfrm>
          <a:prstGeom prst="rect">
            <a:avLst/>
          </a:prstGeom>
          <a:noFill/>
        </p:spPr>
        <p:txBody>
          <a:bodyPr wrap="square" rtlCol="0">
            <a:spAutoFit/>
          </a:bodyPr>
          <a:lstStyle/>
          <a:p>
            <a:r>
              <a:rPr lang="en-US" sz="1400" dirty="0" smtClean="0"/>
              <a:t>To overcome these limits and recover the real parameters for the harmonic signals different methods were proposed*:</a:t>
            </a:r>
          </a:p>
          <a:p>
            <a:endParaRPr lang="en-US" sz="1400" dirty="0"/>
          </a:p>
          <a:p>
            <a:endParaRPr lang="en-US" sz="1400" dirty="0"/>
          </a:p>
        </p:txBody>
      </p:sp>
      <p:sp>
        <p:nvSpPr>
          <p:cNvPr id="14" name="TextBox 13"/>
          <p:cNvSpPr txBox="1"/>
          <p:nvPr/>
        </p:nvSpPr>
        <p:spPr>
          <a:xfrm>
            <a:off x="533400" y="5026223"/>
            <a:ext cx="5791200" cy="307777"/>
          </a:xfrm>
          <a:prstGeom prst="rect">
            <a:avLst/>
          </a:prstGeom>
          <a:noFill/>
        </p:spPr>
        <p:txBody>
          <a:bodyPr wrap="square" rtlCol="0">
            <a:spAutoFit/>
          </a:bodyPr>
          <a:lstStyle/>
          <a:p>
            <a:r>
              <a:rPr lang="en-US" sz="1400" dirty="0" smtClean="0"/>
              <a:t>In the following we present comparisons between these three methods.</a:t>
            </a:r>
            <a:endParaRPr lang="en-US" sz="1400" dirty="0"/>
          </a:p>
        </p:txBody>
      </p:sp>
      <p:sp>
        <p:nvSpPr>
          <p:cNvPr id="16" name="TextBox 15"/>
          <p:cNvSpPr txBox="1"/>
          <p:nvPr/>
        </p:nvSpPr>
        <p:spPr>
          <a:xfrm>
            <a:off x="152400" y="6477000"/>
            <a:ext cx="3581400" cy="261610"/>
          </a:xfrm>
          <a:prstGeom prst="rect">
            <a:avLst/>
          </a:prstGeom>
          <a:noFill/>
        </p:spPr>
        <p:txBody>
          <a:bodyPr wrap="square" rtlCol="0">
            <a:spAutoFit/>
          </a:bodyPr>
          <a:lstStyle/>
          <a:p>
            <a:r>
              <a:rPr lang="en-US" sz="1100" i="1" dirty="0" smtClean="0"/>
              <a:t>* All references at the end of the presentation</a:t>
            </a:r>
            <a:endParaRPr lang="en-US" sz="1100" i="1" dirty="0"/>
          </a:p>
        </p:txBody>
      </p:sp>
      <p:cxnSp>
        <p:nvCxnSpPr>
          <p:cNvPr id="17" name="Straight Connector 16"/>
          <p:cNvCxnSpPr/>
          <p:nvPr/>
        </p:nvCxnSpPr>
        <p:spPr>
          <a:xfrm>
            <a:off x="81376" y="6400800"/>
            <a:ext cx="8991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533400" y="2046744"/>
            <a:ext cx="7010400" cy="2246769"/>
          </a:xfrm>
          <a:prstGeom prst="rect">
            <a:avLst/>
          </a:prstGeom>
          <a:noFill/>
        </p:spPr>
        <p:txBody>
          <a:bodyPr wrap="square" rtlCol="0">
            <a:spAutoFit/>
          </a:bodyPr>
          <a:lstStyle/>
          <a:p>
            <a:endParaRPr lang="en-US" sz="1400" dirty="0"/>
          </a:p>
          <a:p>
            <a:r>
              <a:rPr lang="en-US" sz="1400" b="1" dirty="0" smtClean="0"/>
              <a:t>CFFT</a:t>
            </a:r>
            <a:r>
              <a:rPr lang="en-US" sz="1400" dirty="0" smtClean="0"/>
              <a:t>    </a:t>
            </a:r>
            <a:r>
              <a:rPr lang="en-US" sz="1400" dirty="0" smtClean="0">
                <a:sym typeface="Wingdings" pitchFamily="2" charset="2"/>
              </a:rPr>
              <a:t></a:t>
            </a:r>
            <a:r>
              <a:rPr lang="en-US" sz="1400" dirty="0" smtClean="0"/>
              <a:t> ‘Corrected FFT’ Used to correct the amplitude, phase and frequency. Based on analytical properties of windowing functions.</a:t>
            </a:r>
            <a:br>
              <a:rPr lang="en-US" sz="1400" dirty="0" smtClean="0"/>
            </a:br>
            <a:endParaRPr lang="en-US" sz="1400" dirty="0" smtClean="0"/>
          </a:p>
          <a:p>
            <a:r>
              <a:rPr lang="en-US" sz="1400" b="1" dirty="0" err="1" smtClean="0"/>
              <a:t>ApFFT</a:t>
            </a:r>
            <a:r>
              <a:rPr lang="en-US" sz="1400" dirty="0" smtClean="0"/>
              <a:t> </a:t>
            </a:r>
            <a:r>
              <a:rPr lang="en-US" sz="1400" dirty="0" smtClean="0">
                <a:sym typeface="Wingdings" pitchFamily="2" charset="2"/>
              </a:rPr>
              <a:t></a:t>
            </a:r>
            <a:r>
              <a:rPr lang="en-US" sz="1400" dirty="0" smtClean="0"/>
              <a:t> ‘All phase - FFT’ Used to improve the phase resolution</a:t>
            </a:r>
            <a:r>
              <a:rPr lang="en-US" sz="1400" b="1" dirty="0" smtClean="0"/>
              <a:t>. </a:t>
            </a:r>
            <a:r>
              <a:rPr lang="en-US" sz="1400" dirty="0" smtClean="0"/>
              <a:t> Based on properly preprocessing the measured signal in order to cancel phase errors.</a:t>
            </a:r>
            <a:r>
              <a:rPr lang="en-US" sz="1400" b="1" dirty="0" smtClean="0"/>
              <a:t/>
            </a:r>
            <a:br>
              <a:rPr lang="en-US" sz="1400" b="1" dirty="0" smtClean="0"/>
            </a:br>
            <a:endParaRPr lang="en-US" sz="1400" b="1" dirty="0" smtClean="0"/>
          </a:p>
          <a:p>
            <a:r>
              <a:rPr lang="en-US" sz="1400" b="1" dirty="0" smtClean="0"/>
              <a:t>Sussix </a:t>
            </a:r>
            <a:r>
              <a:rPr lang="en-US" sz="1400" dirty="0" smtClean="0">
                <a:sym typeface="Wingdings" pitchFamily="2" charset="2"/>
              </a:rPr>
              <a:t></a:t>
            </a:r>
            <a:r>
              <a:rPr lang="en-US" sz="1400" dirty="0" smtClean="0"/>
              <a:t> Used to improve frequency resolution. Based on iterative routines to get the frequency of the tune.</a:t>
            </a:r>
          </a:p>
          <a:p>
            <a:endParaRPr 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772400" cy="1470025"/>
          </a:xfrm>
        </p:spPr>
        <p:txBody>
          <a:bodyPr/>
          <a:lstStyle/>
          <a:p>
            <a:r>
              <a:rPr lang="en-US" dirty="0" smtClean="0"/>
              <a:t>Corrected FFT</a:t>
            </a:r>
            <a:endParaRPr lang="en-US" dirty="0"/>
          </a:p>
        </p:txBody>
      </p:sp>
      <p:sp>
        <p:nvSpPr>
          <p:cNvPr id="13" name="TextBox 12"/>
          <p:cNvSpPr txBox="1"/>
          <p:nvPr/>
        </p:nvSpPr>
        <p:spPr>
          <a:xfrm>
            <a:off x="457200" y="1524000"/>
            <a:ext cx="8229600" cy="523220"/>
          </a:xfrm>
          <a:prstGeom prst="rect">
            <a:avLst/>
          </a:prstGeom>
          <a:noFill/>
        </p:spPr>
        <p:txBody>
          <a:bodyPr wrap="square" rtlCol="0">
            <a:spAutoFit/>
          </a:bodyPr>
          <a:lstStyle/>
          <a:p>
            <a:r>
              <a:rPr lang="en-US" sz="1400" dirty="0" smtClean="0"/>
              <a:t>Using a </a:t>
            </a:r>
            <a:r>
              <a:rPr lang="en-US" sz="1400" i="1" dirty="0" smtClean="0"/>
              <a:t>“</a:t>
            </a:r>
            <a:r>
              <a:rPr lang="en-US" sz="1400" i="1" dirty="0" err="1" smtClean="0"/>
              <a:t>rect</a:t>
            </a:r>
            <a:r>
              <a:rPr lang="en-US" sz="1400" i="1" dirty="0" smtClean="0"/>
              <a:t>”</a:t>
            </a:r>
            <a:r>
              <a:rPr lang="en-US" sz="1400" dirty="0" smtClean="0"/>
              <a:t> window we get a </a:t>
            </a:r>
            <a:r>
              <a:rPr lang="en-US" sz="1400" i="1" dirty="0" smtClean="0"/>
              <a:t>“</a:t>
            </a:r>
            <a:r>
              <a:rPr lang="en-US" sz="1400" i="1" dirty="0" err="1" smtClean="0"/>
              <a:t>sinc</a:t>
            </a:r>
            <a:r>
              <a:rPr lang="en-US" sz="1400" i="1" dirty="0" smtClean="0"/>
              <a:t>”</a:t>
            </a:r>
            <a:r>
              <a:rPr lang="en-US" sz="1400" dirty="0" smtClean="0"/>
              <a:t> shape in frequency domain. This window has a nice property if one computes the </a:t>
            </a:r>
            <a:r>
              <a:rPr lang="en-US" sz="1400" dirty="0" err="1" smtClean="0"/>
              <a:t>baricentre</a:t>
            </a:r>
            <a:r>
              <a:rPr lang="en-US" sz="1400" dirty="0" smtClean="0"/>
              <a:t> for two points in the main lobe of the </a:t>
            </a:r>
            <a:r>
              <a:rPr lang="en-US" sz="1400" dirty="0" err="1" smtClean="0"/>
              <a:t>sinc</a:t>
            </a:r>
            <a:r>
              <a:rPr lang="en-US" sz="1400" dirty="0" smtClean="0"/>
              <a:t>.</a:t>
            </a:r>
            <a:endParaRPr lang="en-US" sz="1400" dirty="0"/>
          </a:p>
        </p:txBody>
      </p:sp>
      <p:pic>
        <p:nvPicPr>
          <p:cNvPr id="6" name="Picture 3"/>
          <p:cNvPicPr>
            <a:picLocks noChangeAspect="1" noChangeArrowheads="1"/>
          </p:cNvPicPr>
          <p:nvPr/>
        </p:nvPicPr>
        <p:blipFill>
          <a:blip r:embed="rId2" cstate="print"/>
          <a:srcRect r="2041" b="1025"/>
          <a:stretch>
            <a:fillRect/>
          </a:stretch>
        </p:blipFill>
        <p:spPr bwMode="auto">
          <a:xfrm>
            <a:off x="381000" y="2514600"/>
            <a:ext cx="3657600" cy="2895600"/>
          </a:xfrm>
          <a:prstGeom prst="rect">
            <a:avLst/>
          </a:prstGeom>
          <a:noFill/>
          <a:ln w="9525">
            <a:noFill/>
            <a:miter lim="800000"/>
            <a:headEnd/>
            <a:tailEnd/>
          </a:ln>
        </p:spPr>
      </p:pic>
      <p:cxnSp>
        <p:nvCxnSpPr>
          <p:cNvPr id="7" name="Straight Arrow Connector 6"/>
          <p:cNvCxnSpPr/>
          <p:nvPr/>
        </p:nvCxnSpPr>
        <p:spPr>
          <a:xfrm rot="16200000" flipV="1">
            <a:off x="1501806" y="4338962"/>
            <a:ext cx="1842856" cy="30332"/>
          </a:xfrm>
          <a:prstGeom prst="straightConnector1">
            <a:avLst/>
          </a:prstGeom>
          <a:ln>
            <a:tailEnd type="oval"/>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rot="16200000" flipV="1">
            <a:off x="1341639" y="4525762"/>
            <a:ext cx="1461857" cy="30333"/>
          </a:xfrm>
          <a:prstGeom prst="straightConnector1">
            <a:avLst/>
          </a:prstGeom>
          <a:ln>
            <a:tailEnd type="oval"/>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rot="16200000" flipV="1">
            <a:off x="1489228" y="5017364"/>
            <a:ext cx="498632" cy="10358"/>
          </a:xfrm>
          <a:prstGeom prst="straightConnector1">
            <a:avLst/>
          </a:prstGeom>
          <a:ln>
            <a:tailEnd type="oval"/>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rot="16200000" flipV="1">
            <a:off x="2450235" y="5015146"/>
            <a:ext cx="552639" cy="15536"/>
          </a:xfrm>
          <a:prstGeom prst="straightConnector1">
            <a:avLst/>
          </a:prstGeom>
          <a:ln>
            <a:tailEnd type="oval"/>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rot="16200000" flipV="1">
            <a:off x="1270616" y="5120567"/>
            <a:ext cx="321821" cy="3"/>
          </a:xfrm>
          <a:prstGeom prst="straightConnector1">
            <a:avLst/>
          </a:prstGeom>
          <a:ln>
            <a:prstDash val="sysDash"/>
            <a:tailEnd type="oval"/>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rot="16200000" flipV="1">
            <a:off x="2954410" y="5113910"/>
            <a:ext cx="321821" cy="3"/>
          </a:xfrm>
          <a:prstGeom prst="straightConnector1">
            <a:avLst/>
          </a:prstGeom>
          <a:ln>
            <a:prstDash val="sysDash"/>
            <a:tailEnd type="oval"/>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rot="16200000" flipV="1">
            <a:off x="927717" y="3927630"/>
            <a:ext cx="2673659" cy="14795"/>
          </a:xfrm>
          <a:prstGeom prst="straightConnector1">
            <a:avLst/>
          </a:prstGeom>
          <a:ln>
            <a:prstDash val="sysDash"/>
            <a:headEnd type="non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21" name="TextBox 20"/>
          <p:cNvSpPr txBox="1"/>
          <p:nvPr/>
        </p:nvSpPr>
        <p:spPr>
          <a:xfrm>
            <a:off x="4267200" y="2514600"/>
            <a:ext cx="4876800" cy="3108543"/>
          </a:xfrm>
          <a:prstGeom prst="rect">
            <a:avLst/>
          </a:prstGeom>
          <a:noFill/>
        </p:spPr>
        <p:txBody>
          <a:bodyPr wrap="square" rtlCol="0">
            <a:spAutoFit/>
          </a:bodyPr>
          <a:lstStyle/>
          <a:p>
            <a:pPr marL="342900" indent="-342900">
              <a:buFont typeface="+mj-lt"/>
              <a:buAutoNum type="arabicPeriod"/>
            </a:pPr>
            <a:r>
              <a:rPr lang="en-US" sz="1400" dirty="0" smtClean="0"/>
              <a:t>Take the continuum function </a:t>
            </a:r>
            <a:r>
              <a:rPr lang="en-US" sz="1400" dirty="0" smtClean="0"/>
              <a:t>                 </a:t>
            </a:r>
            <a:r>
              <a:rPr lang="en-US" sz="1400" i="1" dirty="0" smtClean="0"/>
              <a:t>.</a:t>
            </a:r>
            <a:endParaRPr lang="en-US" sz="1400" i="1" dirty="0" smtClean="0"/>
          </a:p>
          <a:p>
            <a:pPr marL="342900" indent="-342900">
              <a:buFont typeface="+mj-lt"/>
              <a:buAutoNum type="arabicPeriod"/>
            </a:pPr>
            <a:r>
              <a:rPr lang="en-US" sz="1400" dirty="0" smtClean="0"/>
              <a:t>Take two points P1(x1,y1) and P2(x2,y2) in the main lobe.</a:t>
            </a:r>
          </a:p>
          <a:p>
            <a:pPr marL="342900" indent="-342900">
              <a:buFont typeface="+mj-lt"/>
              <a:buAutoNum type="arabicPeriod"/>
            </a:pPr>
            <a:r>
              <a:rPr lang="en-US" sz="1400" dirty="0" smtClean="0"/>
              <a:t>The </a:t>
            </a:r>
            <a:r>
              <a:rPr lang="en-US" sz="1400" dirty="0" err="1" smtClean="0"/>
              <a:t>baricentre</a:t>
            </a:r>
            <a:r>
              <a:rPr lang="en-US" sz="1400" dirty="0" smtClean="0"/>
              <a:t> is given by:</a:t>
            </a:r>
          </a:p>
          <a:p>
            <a:pPr marL="342900" indent="-342900">
              <a:buFont typeface="+mj-lt"/>
              <a:buAutoNum type="arabicPeriod"/>
            </a:pPr>
            <a:endParaRPr lang="en-US" sz="1400" dirty="0"/>
          </a:p>
          <a:p>
            <a:pPr marL="342900" indent="-342900">
              <a:buFont typeface="+mj-lt"/>
              <a:buAutoNum type="arabicPeriod"/>
            </a:pPr>
            <a:endParaRPr lang="en-US" sz="1400" dirty="0" smtClean="0"/>
          </a:p>
          <a:p>
            <a:pPr marL="342900" indent="-342900">
              <a:buFont typeface="+mj-lt"/>
              <a:buAutoNum type="arabicPeriod"/>
            </a:pPr>
            <a:endParaRPr lang="en-US" sz="1400" dirty="0"/>
          </a:p>
          <a:p>
            <a:pPr marL="342900" indent="-342900">
              <a:buFont typeface="+mj-lt"/>
              <a:buAutoNum type="arabicPeriod"/>
            </a:pPr>
            <a:endParaRPr lang="en-US" sz="1400" dirty="0" smtClean="0"/>
          </a:p>
          <a:p>
            <a:pPr marL="342900" indent="-342900">
              <a:buFont typeface="+mj-lt"/>
              <a:buAutoNum type="arabicPeriod"/>
            </a:pPr>
            <a:r>
              <a:rPr lang="en-US" sz="1400" dirty="0" smtClean="0"/>
              <a:t>If	                       then:</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endParaRPr lang="en-US" sz="1400" dirty="0" smtClean="0"/>
          </a:p>
          <a:p>
            <a:pPr marL="342900" indent="-342900">
              <a:buFont typeface="+mj-lt"/>
              <a:buAutoNum type="arabicPeriod"/>
            </a:pPr>
            <a:r>
              <a:rPr lang="en-US" sz="1400" dirty="0" smtClean="0"/>
              <a:t>It follows that </a:t>
            </a:r>
          </a:p>
          <a:p>
            <a:pPr marL="342900" indent="-342900"/>
            <a:endParaRPr lang="en-US" sz="1400" dirty="0" smtClean="0"/>
          </a:p>
        </p:txBody>
      </p:sp>
      <p:pic>
        <p:nvPicPr>
          <p:cNvPr id="22" name="Picture 1"/>
          <p:cNvPicPr>
            <a:picLocks noChangeAspect="1" noChangeArrowheads="1"/>
          </p:cNvPicPr>
          <p:nvPr/>
        </p:nvPicPr>
        <p:blipFill>
          <a:blip r:embed="rId3" cstate="print"/>
          <a:srcRect l="14414" r="48108" b="61497"/>
          <a:stretch>
            <a:fillRect/>
          </a:stretch>
        </p:blipFill>
        <p:spPr bwMode="auto">
          <a:xfrm>
            <a:off x="4724400" y="3305908"/>
            <a:ext cx="1676400" cy="580292"/>
          </a:xfrm>
          <a:prstGeom prst="rect">
            <a:avLst/>
          </a:prstGeom>
          <a:ln>
            <a:noFill/>
            <a:headEnd/>
            <a:tailEnd/>
          </a:ln>
        </p:spPr>
        <p:style>
          <a:lnRef idx="2">
            <a:schemeClr val="accent1"/>
          </a:lnRef>
          <a:fillRef idx="1">
            <a:schemeClr val="lt1"/>
          </a:fillRef>
          <a:effectRef idx="0">
            <a:schemeClr val="accent1"/>
          </a:effectRef>
          <a:fontRef idx="minor">
            <a:schemeClr val="dk1"/>
          </a:fontRef>
        </p:style>
      </p:pic>
      <p:pic>
        <p:nvPicPr>
          <p:cNvPr id="23" name="Picture 1"/>
          <p:cNvPicPr>
            <a:picLocks noChangeAspect="1" noChangeArrowheads="1"/>
          </p:cNvPicPr>
          <p:nvPr/>
        </p:nvPicPr>
        <p:blipFill>
          <a:blip r:embed="rId3" cstate="print"/>
          <a:srcRect l="1441" t="34224" r="69730" b="44385"/>
          <a:stretch>
            <a:fillRect/>
          </a:stretch>
        </p:blipFill>
        <p:spPr bwMode="auto">
          <a:xfrm>
            <a:off x="4830231" y="4014850"/>
            <a:ext cx="1219200" cy="304800"/>
          </a:xfrm>
          <a:prstGeom prst="rect">
            <a:avLst/>
          </a:prstGeom>
          <a:noFill/>
          <a:ln w="9525">
            <a:noFill/>
            <a:miter lim="800000"/>
            <a:headEnd/>
            <a:tailEnd/>
          </a:ln>
        </p:spPr>
      </p:pic>
      <p:pic>
        <p:nvPicPr>
          <p:cNvPr id="24" name="Picture 1"/>
          <p:cNvPicPr>
            <a:picLocks noChangeAspect="1" noChangeArrowheads="1"/>
          </p:cNvPicPr>
          <p:nvPr/>
        </p:nvPicPr>
        <p:blipFill>
          <a:blip r:embed="rId3" cstate="print"/>
          <a:srcRect t="55615" r="78379" b="22995"/>
          <a:stretch>
            <a:fillRect/>
          </a:stretch>
        </p:blipFill>
        <p:spPr bwMode="auto">
          <a:xfrm>
            <a:off x="2801644" y="2594502"/>
            <a:ext cx="1143000" cy="381000"/>
          </a:xfrm>
          <a:prstGeom prst="rect">
            <a:avLst/>
          </a:prstGeom>
          <a:noFill/>
          <a:ln w="9525">
            <a:noFill/>
            <a:miter lim="800000"/>
            <a:headEnd/>
            <a:tailEnd/>
          </a:ln>
        </p:spPr>
      </p:pic>
      <p:pic>
        <p:nvPicPr>
          <p:cNvPr id="28674" name="Picture 2"/>
          <p:cNvPicPr>
            <a:picLocks noChangeAspect="1" noChangeArrowheads="1"/>
          </p:cNvPicPr>
          <p:nvPr/>
        </p:nvPicPr>
        <p:blipFill>
          <a:blip r:embed="rId4" cstate="print"/>
          <a:srcRect/>
          <a:stretch>
            <a:fillRect/>
          </a:stretch>
        </p:blipFill>
        <p:spPr bwMode="auto">
          <a:xfrm>
            <a:off x="5748650" y="5088575"/>
            <a:ext cx="685800" cy="282388"/>
          </a:xfrm>
          <a:prstGeom prst="rect">
            <a:avLst/>
          </a:prstGeom>
          <a:noFill/>
          <a:ln w="9525">
            <a:noFill/>
            <a:miter lim="800000"/>
            <a:headEnd/>
            <a:tailEnd/>
          </a:ln>
        </p:spPr>
      </p:pic>
      <p:sp>
        <p:nvSpPr>
          <p:cNvPr id="25" name="TextBox 24"/>
          <p:cNvSpPr txBox="1"/>
          <p:nvPr/>
        </p:nvSpPr>
        <p:spPr>
          <a:xfrm>
            <a:off x="609600" y="5638800"/>
            <a:ext cx="7391400" cy="738664"/>
          </a:xfrm>
          <a:prstGeom prst="rect">
            <a:avLst/>
          </a:prstGeom>
          <a:noFill/>
        </p:spPr>
        <p:txBody>
          <a:bodyPr wrap="square" rtlCol="0">
            <a:spAutoFit/>
          </a:bodyPr>
          <a:lstStyle/>
          <a:p>
            <a:r>
              <a:rPr lang="en-US" sz="1400" dirty="0" smtClean="0"/>
              <a:t>Since in spectral analysis, k-samples are spaced by unity, </a:t>
            </a:r>
            <a:r>
              <a:rPr lang="en-US" sz="1400" dirty="0"/>
              <a:t>t</a:t>
            </a:r>
            <a:r>
              <a:rPr lang="en-US" sz="1400" dirty="0" smtClean="0"/>
              <a:t>aking the shifted-maximum and the second maximum,  and computing the </a:t>
            </a:r>
            <a:r>
              <a:rPr lang="en-US" sz="1400" dirty="0" err="1" smtClean="0"/>
              <a:t>baricentre</a:t>
            </a:r>
            <a:r>
              <a:rPr lang="en-US" sz="1400" dirty="0" smtClean="0"/>
              <a:t> </a:t>
            </a:r>
            <a:r>
              <a:rPr lang="en-US" sz="1400" dirty="0" err="1" smtClean="0"/>
              <a:t>Xc</a:t>
            </a:r>
            <a:r>
              <a:rPr lang="en-US" sz="1400" dirty="0" smtClean="0"/>
              <a:t> we get the exact position corresponding to the real maximum: </a:t>
            </a:r>
            <a:endParaRPr lang="en-US" sz="1400" dirty="0"/>
          </a:p>
        </p:txBody>
      </p:sp>
      <p:sp>
        <p:nvSpPr>
          <p:cNvPr id="26" name="TextBox 25"/>
          <p:cNvSpPr txBox="1"/>
          <p:nvPr/>
        </p:nvSpPr>
        <p:spPr>
          <a:xfrm>
            <a:off x="2362200" y="3048000"/>
            <a:ext cx="457200" cy="369332"/>
          </a:xfrm>
          <a:prstGeom prst="rect">
            <a:avLst/>
          </a:prstGeom>
          <a:noFill/>
        </p:spPr>
        <p:txBody>
          <a:bodyPr wrap="square" rtlCol="0">
            <a:spAutoFit/>
          </a:bodyPr>
          <a:lstStyle/>
          <a:p>
            <a:r>
              <a:rPr lang="en-US" dirty="0" smtClean="0"/>
              <a:t>P1</a:t>
            </a:r>
            <a:endParaRPr lang="en-US" dirty="0"/>
          </a:p>
        </p:txBody>
      </p:sp>
      <p:sp>
        <p:nvSpPr>
          <p:cNvPr id="27" name="TextBox 26"/>
          <p:cNvSpPr txBox="1"/>
          <p:nvPr/>
        </p:nvSpPr>
        <p:spPr>
          <a:xfrm>
            <a:off x="1676400" y="3505200"/>
            <a:ext cx="457200" cy="369332"/>
          </a:xfrm>
          <a:prstGeom prst="rect">
            <a:avLst/>
          </a:prstGeom>
          <a:noFill/>
        </p:spPr>
        <p:txBody>
          <a:bodyPr wrap="square" rtlCol="0">
            <a:spAutoFit/>
          </a:bodyPr>
          <a:lstStyle/>
          <a:p>
            <a:r>
              <a:rPr lang="en-US" dirty="0" smtClean="0"/>
              <a:t>P2</a:t>
            </a:r>
            <a:endParaRPr lang="en-US" dirty="0"/>
          </a:p>
        </p:txBody>
      </p:sp>
      <p:pic>
        <p:nvPicPr>
          <p:cNvPr id="31746" name="Picture 2"/>
          <p:cNvPicPr>
            <a:picLocks noChangeAspect="1" noChangeArrowheads="1"/>
          </p:cNvPicPr>
          <p:nvPr/>
        </p:nvPicPr>
        <p:blipFill>
          <a:blip r:embed="rId5" cstate="print"/>
          <a:srcRect/>
          <a:stretch>
            <a:fillRect/>
          </a:stretch>
        </p:blipFill>
        <p:spPr bwMode="auto">
          <a:xfrm>
            <a:off x="1770356" y="6096001"/>
            <a:ext cx="1363134" cy="304800"/>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srcRect/>
          <a:stretch>
            <a:fillRect/>
          </a:stretch>
        </p:blipFill>
        <p:spPr bwMode="auto">
          <a:xfrm>
            <a:off x="4188400" y="4407725"/>
            <a:ext cx="4657725" cy="589378"/>
          </a:xfrm>
          <a:prstGeom prst="rect">
            <a:avLst/>
          </a:prstGeom>
          <a:noFill/>
          <a:ln w="9525">
            <a:noFill/>
            <a:miter lim="800000"/>
            <a:headEnd/>
            <a:tailEnd/>
          </a:ln>
        </p:spPr>
      </p:pic>
      <p:pic>
        <p:nvPicPr>
          <p:cNvPr id="28" name="Picture 1"/>
          <p:cNvPicPr>
            <a:picLocks noChangeAspect="1" noChangeArrowheads="1"/>
          </p:cNvPicPr>
          <p:nvPr/>
        </p:nvPicPr>
        <p:blipFill>
          <a:blip r:embed="rId3" cstate="print">
            <a:clrChange>
              <a:clrFrom>
                <a:srgbClr val="FFFFFF"/>
              </a:clrFrom>
              <a:clrTo>
                <a:srgbClr val="FFFFFF">
                  <a:alpha val="0"/>
                </a:srgbClr>
              </a:clrTo>
            </a:clrChange>
          </a:blip>
          <a:srcRect t="55615" r="78379" b="22995"/>
          <a:stretch>
            <a:fillRect/>
          </a:stretch>
        </p:blipFill>
        <p:spPr bwMode="auto">
          <a:xfrm>
            <a:off x="6639299" y="2538349"/>
            <a:ext cx="1036125" cy="34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772400" cy="1470025"/>
          </a:xfrm>
        </p:spPr>
        <p:txBody>
          <a:bodyPr/>
          <a:lstStyle/>
          <a:p>
            <a:r>
              <a:rPr lang="en-US" dirty="0" smtClean="0"/>
              <a:t>Corrected FFT</a:t>
            </a:r>
            <a:endParaRPr lang="en-US" dirty="0"/>
          </a:p>
        </p:txBody>
      </p:sp>
      <p:sp>
        <p:nvSpPr>
          <p:cNvPr id="13" name="TextBox 12"/>
          <p:cNvSpPr txBox="1"/>
          <p:nvPr/>
        </p:nvSpPr>
        <p:spPr>
          <a:xfrm>
            <a:off x="457200" y="1435220"/>
            <a:ext cx="8382000" cy="307777"/>
          </a:xfrm>
          <a:prstGeom prst="rect">
            <a:avLst/>
          </a:prstGeom>
          <a:noFill/>
        </p:spPr>
        <p:txBody>
          <a:bodyPr wrap="square" rtlCol="0">
            <a:spAutoFit/>
          </a:bodyPr>
          <a:lstStyle/>
          <a:p>
            <a:r>
              <a:rPr lang="en-US" sz="1400" dirty="0" smtClean="0"/>
              <a:t>Applying the </a:t>
            </a:r>
            <a:r>
              <a:rPr lang="en-US" sz="1400" dirty="0" err="1" smtClean="0"/>
              <a:t>baricentre</a:t>
            </a:r>
            <a:r>
              <a:rPr lang="en-US" sz="1400" dirty="0" smtClean="0"/>
              <a:t> method we can get the correction formula both for “</a:t>
            </a:r>
            <a:r>
              <a:rPr lang="en-US" sz="1400" dirty="0" err="1" smtClean="0"/>
              <a:t>rect</a:t>
            </a:r>
            <a:r>
              <a:rPr lang="en-US" sz="1400" dirty="0" smtClean="0"/>
              <a:t>” and </a:t>
            </a:r>
            <a:r>
              <a:rPr lang="en-US" sz="1400" dirty="0" err="1" smtClean="0"/>
              <a:t>Hanning</a:t>
            </a:r>
            <a:r>
              <a:rPr lang="en-US" sz="1400" dirty="0" smtClean="0"/>
              <a:t> window:</a:t>
            </a:r>
            <a:endParaRPr lang="en-US" sz="1400" dirty="0"/>
          </a:p>
        </p:txBody>
      </p:sp>
      <p:pic>
        <p:nvPicPr>
          <p:cNvPr id="6" name="Picture 3"/>
          <p:cNvPicPr>
            <a:picLocks noChangeAspect="1" noChangeArrowheads="1"/>
          </p:cNvPicPr>
          <p:nvPr/>
        </p:nvPicPr>
        <p:blipFill>
          <a:blip r:embed="rId2" cstate="print"/>
          <a:srcRect l="3837" r="3448" b="5374"/>
          <a:stretch>
            <a:fillRect/>
          </a:stretch>
        </p:blipFill>
        <p:spPr bwMode="auto">
          <a:xfrm>
            <a:off x="630315" y="4788372"/>
            <a:ext cx="2341485" cy="1872458"/>
          </a:xfrm>
          <a:prstGeom prst="rect">
            <a:avLst/>
          </a:prstGeom>
          <a:noFill/>
          <a:ln w="9525">
            <a:noFill/>
            <a:miter lim="800000"/>
            <a:headEnd/>
            <a:tailEnd/>
          </a:ln>
        </p:spPr>
      </p:pic>
      <p:cxnSp>
        <p:nvCxnSpPr>
          <p:cNvPr id="7" name="Straight Arrow Connector 6"/>
          <p:cNvCxnSpPr/>
          <p:nvPr/>
        </p:nvCxnSpPr>
        <p:spPr>
          <a:xfrm rot="16200000" flipV="1">
            <a:off x="1378627" y="6088974"/>
            <a:ext cx="1084555" cy="31807"/>
          </a:xfrm>
          <a:prstGeom prst="straightConnector1">
            <a:avLst/>
          </a:prstGeom>
          <a:ln>
            <a:tailEnd type="oval"/>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rot="5400000" flipH="1" flipV="1">
            <a:off x="1173333" y="6140391"/>
            <a:ext cx="1004658" cy="1476"/>
          </a:xfrm>
          <a:prstGeom prst="straightConnector1">
            <a:avLst/>
          </a:prstGeom>
          <a:ln>
            <a:tailEnd type="oval"/>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rot="16200000" flipV="1">
            <a:off x="1288825" y="6483574"/>
            <a:ext cx="320206" cy="2257"/>
          </a:xfrm>
          <a:prstGeom prst="straightConnector1">
            <a:avLst/>
          </a:prstGeom>
          <a:ln>
            <a:tailEnd type="oval"/>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rot="5400000" flipH="1" flipV="1">
            <a:off x="2039644" y="6494756"/>
            <a:ext cx="304800" cy="1588"/>
          </a:xfrm>
          <a:prstGeom prst="straightConnector1">
            <a:avLst/>
          </a:prstGeom>
          <a:ln>
            <a:tailEnd type="oval"/>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rot="16200000" flipV="1">
            <a:off x="1115868" y="6544819"/>
            <a:ext cx="206665" cy="2"/>
          </a:xfrm>
          <a:prstGeom prst="straightConnector1">
            <a:avLst/>
          </a:prstGeom>
          <a:ln>
            <a:prstDash val="sysDash"/>
            <a:tailEnd type="oval"/>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rot="16200000" flipV="1">
            <a:off x="2335068" y="6544819"/>
            <a:ext cx="206665" cy="2"/>
          </a:xfrm>
          <a:prstGeom prst="straightConnector1">
            <a:avLst/>
          </a:prstGeom>
          <a:ln>
            <a:prstDash val="sysDash"/>
            <a:tailEnd type="oval"/>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rot="16200000" flipV="1">
            <a:off x="954658" y="5783372"/>
            <a:ext cx="1716944" cy="3225"/>
          </a:xfrm>
          <a:prstGeom prst="straightConnector1">
            <a:avLst/>
          </a:prstGeom>
          <a:ln>
            <a:prstDash val="sysDash"/>
            <a:headEnd type="non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21" name="TextBox 20"/>
          <p:cNvSpPr txBox="1"/>
          <p:nvPr/>
        </p:nvSpPr>
        <p:spPr>
          <a:xfrm>
            <a:off x="533400" y="1981200"/>
            <a:ext cx="121920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r>
              <a:rPr lang="en-US" sz="1400" b="1" dirty="0" err="1" smtClean="0"/>
              <a:t>Rect</a:t>
            </a:r>
            <a:r>
              <a:rPr lang="en-US" sz="1400" b="1" dirty="0" smtClean="0"/>
              <a:t> window</a:t>
            </a:r>
          </a:p>
        </p:txBody>
      </p:sp>
      <p:sp>
        <p:nvSpPr>
          <p:cNvPr id="28" name="TextBox 27"/>
          <p:cNvSpPr txBox="1"/>
          <p:nvPr/>
        </p:nvSpPr>
        <p:spPr>
          <a:xfrm>
            <a:off x="4419600" y="1981200"/>
            <a:ext cx="152400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r>
              <a:rPr lang="en-US" sz="1400" b="1" dirty="0" err="1" smtClean="0"/>
              <a:t>Hanning</a:t>
            </a:r>
            <a:r>
              <a:rPr lang="en-US" sz="1400" b="1" dirty="0" smtClean="0"/>
              <a:t> window</a:t>
            </a:r>
          </a:p>
        </p:txBody>
      </p:sp>
      <p:pic>
        <p:nvPicPr>
          <p:cNvPr id="28675" name="Picture 3"/>
          <p:cNvPicPr>
            <a:picLocks noChangeAspect="1" noChangeArrowheads="1"/>
          </p:cNvPicPr>
          <p:nvPr/>
        </p:nvPicPr>
        <p:blipFill>
          <a:blip r:embed="rId3" cstate="print"/>
          <a:srcRect l="12844" t="2360" r="48624" b="88201"/>
          <a:stretch>
            <a:fillRect/>
          </a:stretch>
        </p:blipFill>
        <p:spPr bwMode="auto">
          <a:xfrm>
            <a:off x="533400" y="2514600"/>
            <a:ext cx="1295400" cy="246743"/>
          </a:xfrm>
          <a:prstGeom prst="rect">
            <a:avLst/>
          </a:prstGeom>
          <a:noFill/>
          <a:ln w="9525">
            <a:noFill/>
            <a:miter lim="800000"/>
            <a:headEnd/>
            <a:tailEnd/>
          </a:ln>
        </p:spPr>
      </p:pic>
      <p:sp>
        <p:nvSpPr>
          <p:cNvPr id="41" name="TextBox 40"/>
          <p:cNvSpPr txBox="1"/>
          <p:nvPr/>
        </p:nvSpPr>
        <p:spPr>
          <a:xfrm>
            <a:off x="1873190" y="5257800"/>
            <a:ext cx="381000" cy="369332"/>
          </a:xfrm>
          <a:prstGeom prst="rect">
            <a:avLst/>
          </a:prstGeom>
          <a:noFill/>
        </p:spPr>
        <p:txBody>
          <a:bodyPr wrap="square" rtlCol="0">
            <a:spAutoFit/>
          </a:bodyPr>
          <a:lstStyle/>
          <a:p>
            <a:r>
              <a:rPr lang="en-US" b="1" dirty="0" smtClean="0"/>
              <a:t>m</a:t>
            </a:r>
            <a:endParaRPr lang="en-US" b="1" dirty="0"/>
          </a:p>
        </p:txBody>
      </p:sp>
      <p:sp>
        <p:nvSpPr>
          <p:cNvPr id="42" name="TextBox 41"/>
          <p:cNvSpPr txBox="1"/>
          <p:nvPr/>
        </p:nvSpPr>
        <p:spPr>
          <a:xfrm>
            <a:off x="1219200" y="5298488"/>
            <a:ext cx="838200" cy="369332"/>
          </a:xfrm>
          <a:prstGeom prst="rect">
            <a:avLst/>
          </a:prstGeom>
          <a:noFill/>
        </p:spPr>
        <p:txBody>
          <a:bodyPr wrap="square" rtlCol="0">
            <a:spAutoFit/>
          </a:bodyPr>
          <a:lstStyle/>
          <a:p>
            <a:r>
              <a:rPr lang="en-US" b="1" dirty="0" smtClean="0"/>
              <a:t>m-1</a:t>
            </a:r>
            <a:endParaRPr lang="en-US" b="1" dirty="0"/>
          </a:p>
        </p:txBody>
      </p:sp>
      <p:sp>
        <p:nvSpPr>
          <p:cNvPr id="43" name="TextBox 42"/>
          <p:cNvSpPr txBox="1"/>
          <p:nvPr/>
        </p:nvSpPr>
        <p:spPr>
          <a:xfrm>
            <a:off x="1998956" y="5993166"/>
            <a:ext cx="838200" cy="369332"/>
          </a:xfrm>
          <a:prstGeom prst="rect">
            <a:avLst/>
          </a:prstGeom>
          <a:noFill/>
        </p:spPr>
        <p:txBody>
          <a:bodyPr wrap="square" rtlCol="0">
            <a:spAutoFit/>
          </a:bodyPr>
          <a:lstStyle/>
          <a:p>
            <a:r>
              <a:rPr lang="en-US" b="1" dirty="0" smtClean="0"/>
              <a:t>m+1</a:t>
            </a:r>
            <a:endParaRPr lang="en-US" b="1" dirty="0"/>
          </a:p>
        </p:txBody>
      </p:sp>
      <p:pic>
        <p:nvPicPr>
          <p:cNvPr id="28676" name="Picture 4"/>
          <p:cNvPicPr>
            <a:picLocks noChangeAspect="1" noChangeArrowheads="1"/>
          </p:cNvPicPr>
          <p:nvPr/>
        </p:nvPicPr>
        <p:blipFill>
          <a:blip r:embed="rId4" cstate="print"/>
          <a:srcRect/>
          <a:stretch>
            <a:fillRect/>
          </a:stretch>
        </p:blipFill>
        <p:spPr bwMode="auto">
          <a:xfrm>
            <a:off x="582966" y="2819400"/>
            <a:ext cx="2690812" cy="704262"/>
          </a:xfrm>
          <a:prstGeom prst="rect">
            <a:avLst/>
          </a:prstGeom>
          <a:noFill/>
          <a:ln w="9525">
            <a:noFill/>
            <a:miter lim="800000"/>
            <a:headEnd/>
            <a:tailEnd/>
          </a:ln>
        </p:spPr>
      </p:pic>
      <p:pic>
        <p:nvPicPr>
          <p:cNvPr id="28679" name="Picture 7" descr="C:\DOCUME~1\nbiancac\LOCALS~1\Temp\msohtmlclip1\01\clip_image001.png"/>
          <p:cNvPicPr>
            <a:picLocks noChangeAspect="1" noChangeArrowheads="1"/>
          </p:cNvPicPr>
          <p:nvPr/>
        </p:nvPicPr>
        <p:blipFill>
          <a:blip r:embed="rId5" cstate="print"/>
          <a:srcRect/>
          <a:stretch>
            <a:fillRect/>
          </a:stretch>
        </p:blipFill>
        <p:spPr bwMode="auto">
          <a:xfrm>
            <a:off x="457201" y="3429000"/>
            <a:ext cx="2667000" cy="1299882"/>
          </a:xfrm>
          <a:prstGeom prst="rect">
            <a:avLst/>
          </a:prstGeom>
          <a:noFill/>
        </p:spPr>
      </p:pic>
      <p:pic>
        <p:nvPicPr>
          <p:cNvPr id="28680" name="Picture 8"/>
          <p:cNvPicPr>
            <a:picLocks noChangeAspect="1" noChangeArrowheads="1"/>
          </p:cNvPicPr>
          <p:nvPr/>
        </p:nvPicPr>
        <p:blipFill>
          <a:blip r:embed="rId6" cstate="print"/>
          <a:srcRect l="20000" t="12195" r="1818" b="36585"/>
          <a:stretch>
            <a:fillRect/>
          </a:stretch>
        </p:blipFill>
        <p:spPr bwMode="auto">
          <a:xfrm>
            <a:off x="4396668" y="3453722"/>
            <a:ext cx="2667000" cy="1302488"/>
          </a:xfrm>
          <a:prstGeom prst="rect">
            <a:avLst/>
          </a:prstGeom>
          <a:noFill/>
          <a:ln w="9525">
            <a:noFill/>
            <a:miter lim="800000"/>
            <a:headEnd/>
            <a:tailEnd/>
          </a:ln>
        </p:spPr>
      </p:pic>
      <p:pic>
        <p:nvPicPr>
          <p:cNvPr id="54" name="Picture 8"/>
          <p:cNvPicPr>
            <a:picLocks noChangeAspect="1" noChangeArrowheads="1"/>
          </p:cNvPicPr>
          <p:nvPr/>
        </p:nvPicPr>
        <p:blipFill>
          <a:blip r:embed="rId6" cstate="print"/>
          <a:srcRect l="1818" t="68293" b="4979"/>
          <a:stretch>
            <a:fillRect/>
          </a:stretch>
        </p:blipFill>
        <p:spPr bwMode="auto">
          <a:xfrm>
            <a:off x="4419600" y="2819400"/>
            <a:ext cx="3124200" cy="634014"/>
          </a:xfrm>
          <a:prstGeom prst="rect">
            <a:avLst/>
          </a:prstGeom>
          <a:noFill/>
          <a:ln w="9525">
            <a:noFill/>
            <a:miter lim="800000"/>
            <a:headEnd/>
            <a:tailEnd/>
          </a:ln>
        </p:spPr>
      </p:pic>
      <p:pic>
        <p:nvPicPr>
          <p:cNvPr id="55" name="Picture 3"/>
          <p:cNvPicPr>
            <a:picLocks noChangeAspect="1" noChangeArrowheads="1"/>
          </p:cNvPicPr>
          <p:nvPr/>
        </p:nvPicPr>
        <p:blipFill>
          <a:blip r:embed="rId3" cstate="print"/>
          <a:srcRect l="12844" t="2360" r="48624" b="88201"/>
          <a:stretch>
            <a:fillRect/>
          </a:stretch>
        </p:blipFill>
        <p:spPr bwMode="auto">
          <a:xfrm>
            <a:off x="4419600" y="2514600"/>
            <a:ext cx="1295400" cy="246743"/>
          </a:xfrm>
          <a:prstGeom prst="rect">
            <a:avLst/>
          </a:prstGeom>
          <a:noFill/>
          <a:ln w="9525">
            <a:noFill/>
            <a:miter lim="800000"/>
            <a:headEnd/>
            <a:tailEnd/>
          </a:ln>
        </p:spPr>
      </p:pic>
      <p:pic>
        <p:nvPicPr>
          <p:cNvPr id="28681" name="Picture 9"/>
          <p:cNvPicPr>
            <a:picLocks noChangeAspect="1" noChangeArrowheads="1"/>
          </p:cNvPicPr>
          <p:nvPr/>
        </p:nvPicPr>
        <p:blipFill>
          <a:blip r:embed="rId7" cstate="print"/>
          <a:srcRect/>
          <a:stretch>
            <a:fillRect/>
          </a:stretch>
        </p:blipFill>
        <p:spPr bwMode="auto">
          <a:xfrm>
            <a:off x="4648200" y="4800600"/>
            <a:ext cx="3352800" cy="1858049"/>
          </a:xfrm>
          <a:prstGeom prst="rect">
            <a:avLst/>
          </a:prstGeom>
          <a:noFill/>
          <a:ln w="9525">
            <a:noFill/>
            <a:miter lim="800000"/>
            <a:headEnd/>
            <a:tailEnd/>
          </a:ln>
        </p:spPr>
      </p:pic>
      <p:cxnSp>
        <p:nvCxnSpPr>
          <p:cNvPr id="57" name="Straight Arrow Connector 56"/>
          <p:cNvCxnSpPr/>
          <p:nvPr/>
        </p:nvCxnSpPr>
        <p:spPr>
          <a:xfrm rot="16200000" flipV="1">
            <a:off x="5645826" y="5860374"/>
            <a:ext cx="1541756" cy="31808"/>
          </a:xfrm>
          <a:prstGeom prst="straightConnector1">
            <a:avLst/>
          </a:prstGeom>
          <a:ln>
            <a:tailEnd type="oval"/>
          </a:ln>
        </p:spPr>
        <p:style>
          <a:lnRef idx="1">
            <a:schemeClr val="dk1"/>
          </a:lnRef>
          <a:fillRef idx="0">
            <a:schemeClr val="dk1"/>
          </a:fillRef>
          <a:effectRef idx="0">
            <a:schemeClr val="dk1"/>
          </a:effectRef>
          <a:fontRef idx="minor">
            <a:schemeClr val="tx1"/>
          </a:fontRef>
        </p:style>
      </p:cxnSp>
      <p:cxnSp>
        <p:nvCxnSpPr>
          <p:cNvPr id="58" name="Straight Arrow Connector 57"/>
          <p:cNvCxnSpPr/>
          <p:nvPr/>
        </p:nvCxnSpPr>
        <p:spPr>
          <a:xfrm rot="5400000" flipH="1" flipV="1">
            <a:off x="5441271" y="5912529"/>
            <a:ext cx="1461858" cy="1588"/>
          </a:xfrm>
          <a:prstGeom prst="straightConnector1">
            <a:avLst/>
          </a:prstGeom>
          <a:ln>
            <a:tailEnd type="oval"/>
          </a:ln>
        </p:spPr>
        <p:style>
          <a:lnRef idx="1">
            <a:schemeClr val="dk1"/>
          </a:lnRef>
          <a:fillRef idx="0">
            <a:schemeClr val="dk1"/>
          </a:fillRef>
          <a:effectRef idx="0">
            <a:schemeClr val="dk1"/>
          </a:effectRef>
          <a:fontRef idx="minor">
            <a:schemeClr val="tx1"/>
          </a:fontRef>
        </p:style>
      </p:cxnSp>
      <p:cxnSp>
        <p:nvCxnSpPr>
          <p:cNvPr id="61" name="Straight Arrow Connector 60"/>
          <p:cNvCxnSpPr/>
          <p:nvPr/>
        </p:nvCxnSpPr>
        <p:spPr>
          <a:xfrm rot="16200000" flipV="1">
            <a:off x="5487880" y="5771965"/>
            <a:ext cx="1705253" cy="31812"/>
          </a:xfrm>
          <a:prstGeom prst="straightConnector1">
            <a:avLst/>
          </a:prstGeom>
          <a:ln>
            <a:tailEnd type="oval"/>
          </a:ln>
        </p:spPr>
        <p:style>
          <a:lnRef idx="1">
            <a:schemeClr val="dk1"/>
          </a:lnRef>
          <a:fillRef idx="0">
            <a:schemeClr val="dk1"/>
          </a:fillRef>
          <a:effectRef idx="0">
            <a:schemeClr val="dk1"/>
          </a:effectRef>
          <a:fontRef idx="minor">
            <a:schemeClr val="tx1"/>
          </a:fontRef>
        </p:style>
      </p:cxnSp>
      <p:cxnSp>
        <p:nvCxnSpPr>
          <p:cNvPr id="62" name="Straight Arrow Connector 61"/>
          <p:cNvCxnSpPr/>
          <p:nvPr/>
        </p:nvCxnSpPr>
        <p:spPr>
          <a:xfrm rot="16200000" flipV="1">
            <a:off x="5440905" y="5804888"/>
            <a:ext cx="1620175" cy="33287"/>
          </a:xfrm>
          <a:prstGeom prst="straightConnector1">
            <a:avLst/>
          </a:prstGeom>
          <a:ln>
            <a:tailEnd type="oval"/>
          </a:ln>
        </p:spPr>
        <p:style>
          <a:lnRef idx="1">
            <a:schemeClr val="dk1"/>
          </a:lnRef>
          <a:fillRef idx="0">
            <a:schemeClr val="dk1"/>
          </a:fillRef>
          <a:effectRef idx="0">
            <a:schemeClr val="dk1"/>
          </a:effectRef>
          <a:fontRef idx="minor">
            <a:schemeClr val="tx1"/>
          </a:fontRef>
        </p:style>
      </p:cxnSp>
      <p:cxnSp>
        <p:nvCxnSpPr>
          <p:cNvPr id="67" name="Straight Arrow Connector 66"/>
          <p:cNvCxnSpPr/>
          <p:nvPr/>
        </p:nvCxnSpPr>
        <p:spPr>
          <a:xfrm rot="16200000" flipV="1">
            <a:off x="5393186" y="5695025"/>
            <a:ext cx="1793291" cy="44391"/>
          </a:xfrm>
          <a:prstGeom prst="straightConnector1">
            <a:avLst/>
          </a:prstGeom>
          <a:ln>
            <a:prstDash val="sysDash"/>
            <a:headEnd type="non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71" name="TextBox 70"/>
          <p:cNvSpPr txBox="1"/>
          <p:nvPr/>
        </p:nvSpPr>
        <p:spPr>
          <a:xfrm>
            <a:off x="5715000" y="4773966"/>
            <a:ext cx="838200" cy="369332"/>
          </a:xfrm>
          <a:prstGeom prst="rect">
            <a:avLst/>
          </a:prstGeom>
          <a:noFill/>
        </p:spPr>
        <p:txBody>
          <a:bodyPr wrap="square" rtlCol="0">
            <a:spAutoFit/>
          </a:bodyPr>
          <a:lstStyle/>
          <a:p>
            <a:r>
              <a:rPr lang="en-US" b="1" dirty="0" smtClean="0"/>
              <a:t>m-1</a:t>
            </a:r>
            <a:endParaRPr lang="en-US" b="1" dirty="0"/>
          </a:p>
        </p:txBody>
      </p:sp>
      <p:sp>
        <p:nvSpPr>
          <p:cNvPr id="72" name="TextBox 71"/>
          <p:cNvSpPr txBox="1"/>
          <p:nvPr/>
        </p:nvSpPr>
        <p:spPr>
          <a:xfrm>
            <a:off x="6280210" y="4648200"/>
            <a:ext cx="381000" cy="369332"/>
          </a:xfrm>
          <a:prstGeom prst="rect">
            <a:avLst/>
          </a:prstGeom>
          <a:noFill/>
        </p:spPr>
        <p:txBody>
          <a:bodyPr wrap="square" rtlCol="0">
            <a:spAutoFit/>
          </a:bodyPr>
          <a:lstStyle/>
          <a:p>
            <a:r>
              <a:rPr lang="en-US" b="1" dirty="0" smtClean="0"/>
              <a:t>m</a:t>
            </a:r>
            <a:endParaRPr lang="en-US" b="1" dirty="0"/>
          </a:p>
        </p:txBody>
      </p:sp>
      <p:sp>
        <p:nvSpPr>
          <p:cNvPr id="73" name="TextBox 72"/>
          <p:cNvSpPr txBox="1"/>
          <p:nvPr/>
        </p:nvSpPr>
        <p:spPr>
          <a:xfrm>
            <a:off x="6383044" y="4876800"/>
            <a:ext cx="838200" cy="369332"/>
          </a:xfrm>
          <a:prstGeom prst="rect">
            <a:avLst/>
          </a:prstGeom>
          <a:noFill/>
        </p:spPr>
        <p:txBody>
          <a:bodyPr wrap="square" rtlCol="0">
            <a:spAutoFit/>
          </a:bodyPr>
          <a:lstStyle/>
          <a:p>
            <a:r>
              <a:rPr lang="en-US" b="1" dirty="0" smtClean="0"/>
              <a:t>m+1</a:t>
            </a:r>
            <a:endParaRPr lang="en-US" b="1" dirty="0"/>
          </a:p>
        </p:txBody>
      </p:sp>
      <p:pic>
        <p:nvPicPr>
          <p:cNvPr id="28682" name="Picture 10"/>
          <p:cNvPicPr>
            <a:picLocks noChangeAspect="1" noChangeArrowheads="1"/>
          </p:cNvPicPr>
          <p:nvPr/>
        </p:nvPicPr>
        <p:blipFill>
          <a:blip r:embed="rId8" cstate="print"/>
          <a:srcRect/>
          <a:stretch>
            <a:fillRect/>
          </a:stretch>
        </p:blipFill>
        <p:spPr bwMode="auto">
          <a:xfrm>
            <a:off x="6172200" y="1905000"/>
            <a:ext cx="1900237" cy="442443"/>
          </a:xfrm>
          <a:prstGeom prst="rect">
            <a:avLst/>
          </a:prstGeom>
          <a:ln>
            <a:prstDash val="sysDot"/>
            <a:headEnd/>
            <a:tailEnd/>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12758</TotalTime>
  <Words>1199</Words>
  <Application>Microsoft Office PowerPoint</Application>
  <PresentationFormat>On-screen Show (4:3)</PresentationFormat>
  <Paragraphs>160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FFT corrections for tune measurements</vt:lpstr>
      <vt:lpstr>Outline</vt:lpstr>
      <vt:lpstr>DFT on harmonic signals</vt:lpstr>
      <vt:lpstr>DFT on harmonic signals</vt:lpstr>
      <vt:lpstr>DFT on harmonic signals</vt:lpstr>
      <vt:lpstr>DFT on harmonic signals</vt:lpstr>
      <vt:lpstr>DFT on harmonic signals</vt:lpstr>
      <vt:lpstr>Corrected FFT</vt:lpstr>
      <vt:lpstr>Corrected FFT</vt:lpstr>
      <vt:lpstr>Ap-FFT</vt:lpstr>
      <vt:lpstr>Sussix</vt:lpstr>
      <vt:lpstr>Comparisons</vt:lpstr>
      <vt:lpstr>Slide 13</vt:lpstr>
      <vt:lpstr>Slide 14</vt:lpstr>
      <vt:lpstr>Slide 15</vt:lpstr>
      <vt:lpstr>Slide 16</vt:lpstr>
      <vt:lpstr>Conclusions and outlook</vt:lpstr>
      <vt:lpstr>Biography</vt:lpstr>
      <vt:lpstr>Many thanks!!</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ApFFT for accurate phase measurements</dc:title>
  <dc:creator>nbiancac</dc:creator>
  <cp:lastModifiedBy>nbiancac</cp:lastModifiedBy>
  <cp:revision>1134</cp:revision>
  <dcterms:created xsi:type="dcterms:W3CDTF">2011-05-23T07:09:45Z</dcterms:created>
  <dcterms:modified xsi:type="dcterms:W3CDTF">2011-06-01T13:25:37Z</dcterms:modified>
</cp:coreProperties>
</file>