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82" r:id="rId12"/>
    <p:sldId id="28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7" r:id="rId31"/>
    <p:sldId id="285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EC47"/>
    <a:srgbClr val="A2D64B"/>
    <a:srgbClr val="93C244"/>
    <a:srgbClr val="277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6" d="100"/>
          <a:sy n="116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1E71-6411-6740-939D-9648ACC16AEB}" type="datetimeFigureOut">
              <a:rPr lang="en-US" smtClean="0"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19DA-B063-9343-95C5-BB28AC1BE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Excel_Sheet1.xlsx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logo.jpg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688922" y="752891"/>
            <a:ext cx="6216584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6487"/>
            <a:ext cx="7772400" cy="1470025"/>
          </a:xfrm>
        </p:spPr>
        <p:txBody>
          <a:bodyPr/>
          <a:lstStyle/>
          <a:p>
            <a:r>
              <a:rPr lang="en-US" dirty="0" smtClean="0"/>
              <a:t>Summary of the CERN-GSI Workshop on Electron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G. Rumolo</a:t>
            </a:r>
          </a:p>
          <a:p>
            <a:r>
              <a:rPr lang="en-US" dirty="0"/>
              <a:t>i</a:t>
            </a:r>
            <a:r>
              <a:rPr lang="en-US" dirty="0" smtClean="0"/>
              <a:t>n ABP-ICE Meeting 16/03/2011</a:t>
            </a:r>
            <a:endParaRPr lang="en-US" dirty="0"/>
          </a:p>
        </p:txBody>
      </p:sp>
      <p:pic>
        <p:nvPicPr>
          <p:cNvPr id="5" name="Picture 4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pic>
        <p:nvPicPr>
          <p:cNvPr id="6" name="Picture 5" descr="LOGO-BE-200x200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19510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Scrubbing clearly depends not only on the electron dose but on electron energy</a:t>
            </a:r>
          </a:p>
          <a:p>
            <a:r>
              <a:rPr lang="en-US" dirty="0" smtClean="0"/>
              <a:t>Electrons with energy &lt;50eV have low scrubbing efficiency</a:t>
            </a:r>
          </a:p>
          <a:p>
            <a:r>
              <a:rPr lang="en-US" dirty="0" smtClean="0"/>
              <a:t>Suggestion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do not look only at the electron dose but also at the percent of electrons hitting the beam pipe with E &gt; 50 </a:t>
            </a:r>
            <a:r>
              <a:rPr lang="en-US" dirty="0" err="1" smtClean="0">
                <a:sym typeface="Wingdings"/>
              </a:rPr>
              <a:t>eV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Provocative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ECLOUD simulations show that 75ns beams with </a:t>
            </a:r>
            <a:r>
              <a:rPr lang="en-US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-cloud build up seem to have 20% of electrons hitting the chamber with E&gt;50eV, </a:t>
            </a:r>
            <a:r>
              <a:rPr lang="en-US" dirty="0" err="1" smtClean="0">
                <a:sym typeface="Wingdings"/>
              </a:rPr>
              <a:t>wrt</a:t>
            </a:r>
            <a:r>
              <a:rPr lang="en-US" dirty="0" smtClean="0">
                <a:sym typeface="Wingdings"/>
              </a:rPr>
              <a:t> to 25ns beams, which have the 10% (however the fluxes??) 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35" y="3347966"/>
            <a:ext cx="6375066" cy="3311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427038"/>
          </a:xfrm>
        </p:spPr>
        <p:txBody>
          <a:bodyPr>
            <a:normAutofit fontScale="70000" lnSpcReduction="20000"/>
          </a:bodyPr>
          <a:lstStyle/>
          <a:p>
            <a:r>
              <a:rPr lang="en-US" sz="2571" dirty="0"/>
              <a:t>D</a:t>
            </a:r>
            <a:r>
              <a:rPr lang="en-US" sz="2571" dirty="0" smtClean="0"/>
              <a:t>uring scrubbing </a:t>
            </a:r>
            <a:r>
              <a:rPr lang="en-US" sz="2571" dirty="0" err="1" smtClean="0">
                <a:latin typeface="Symbol" charset="2"/>
                <a:cs typeface="Symbol" charset="2"/>
              </a:rPr>
              <a:t>d</a:t>
            </a:r>
            <a:r>
              <a:rPr lang="en-US" sz="2571" baseline="-25000" dirty="0" err="1" smtClean="0"/>
              <a:t>max</a:t>
            </a:r>
            <a:r>
              <a:rPr lang="en-US" sz="2571" dirty="0" smtClean="0"/>
              <a:t> certainly decreases, but what happens to  </a:t>
            </a:r>
            <a:r>
              <a:rPr lang="en-US" sz="2571" dirty="0" err="1" smtClean="0"/>
              <a:t>E</a:t>
            </a:r>
            <a:r>
              <a:rPr lang="en-US" sz="2571" baseline="-25000" dirty="0" err="1" smtClean="0"/>
              <a:t>max</a:t>
            </a:r>
            <a:r>
              <a:rPr lang="en-US" sz="2571" baseline="-25000" dirty="0" smtClean="0"/>
              <a:t> </a:t>
            </a:r>
            <a:r>
              <a:rPr lang="en-US" sz="2571" dirty="0" smtClean="0"/>
              <a:t>??</a:t>
            </a:r>
            <a:r>
              <a:rPr lang="en-US" sz="2571" dirty="0" smtClean="0"/>
              <a:t>……..</a:t>
            </a:r>
          </a:p>
          <a:p>
            <a:endParaRPr lang="en-US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344325" y="2329630"/>
            <a:ext cx="5105728" cy="3918770"/>
            <a:chOff x="228600" y="1662430"/>
            <a:chExt cx="5105728" cy="3918770"/>
          </a:xfrm>
        </p:grpSpPr>
        <p:pic>
          <p:nvPicPr>
            <p:cNvPr id="6" name="Picture 5" descr="incr_Emax.jpg"/>
            <p:cNvPicPr>
              <a:picLocks noChangeAspect="1"/>
            </p:cNvPicPr>
            <p:nvPr/>
          </p:nvPicPr>
          <p:blipFill>
            <a:blip r:embed="rId2"/>
            <a:srcRect l="7456" t="9650" r="4101" b="9650"/>
            <a:stretch>
              <a:fillRect/>
            </a:stretch>
          </p:blipFill>
          <p:spPr>
            <a:xfrm>
              <a:off x="228600" y="1981200"/>
              <a:ext cx="5105728" cy="3600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rot="16200000" flipH="1">
              <a:off x="1904998" y="3276600"/>
              <a:ext cx="990604" cy="685799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91929" y="352853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031083" y="354250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886200" y="2500630"/>
            <a:ext cx="5105728" cy="3918770"/>
            <a:chOff x="3886200" y="2500630"/>
            <a:chExt cx="5105728" cy="3918770"/>
          </a:xfrm>
        </p:grpSpPr>
        <p:pic>
          <p:nvPicPr>
            <p:cNvPr id="7" name="Picture 6" descr="incr_Emax.jpg"/>
            <p:cNvPicPr>
              <a:picLocks noChangeAspect="1"/>
            </p:cNvPicPr>
            <p:nvPr/>
          </p:nvPicPr>
          <p:blipFill>
            <a:blip r:embed="rId2"/>
            <a:srcRect l="7456" t="9650" r="4101" b="9650"/>
            <a:stretch>
              <a:fillRect/>
            </a:stretch>
          </p:blipFill>
          <p:spPr>
            <a:xfrm>
              <a:off x="3886200" y="2819400"/>
              <a:ext cx="5105728" cy="36000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3747940" y="436673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687094" y="4380706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15000" y="3962400"/>
              <a:ext cx="685800" cy="1524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181600" y="4114802"/>
              <a:ext cx="1219200" cy="1524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81600" y="4267204"/>
              <a:ext cx="2209800" cy="3048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172200" y="4572006"/>
              <a:ext cx="1219200" cy="152402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897189" y="1583822"/>
            <a:ext cx="5105748" cy="3812408"/>
            <a:chOff x="2285652" y="1235392"/>
            <a:chExt cx="5105748" cy="3812408"/>
          </a:xfrm>
        </p:grpSpPr>
        <p:pic>
          <p:nvPicPr>
            <p:cNvPr id="29" name="Picture 28" descr="decr_Emax.jpg"/>
            <p:cNvPicPr>
              <a:picLocks noChangeAspect="1"/>
            </p:cNvPicPr>
            <p:nvPr/>
          </p:nvPicPr>
          <p:blipFill>
            <a:blip r:embed="rId3"/>
            <a:srcRect l="7456" t="9650" r="4101" b="9650"/>
            <a:stretch>
              <a:fillRect/>
            </a:stretch>
          </p:blipFill>
          <p:spPr>
            <a:xfrm>
              <a:off x="2285652" y="1447800"/>
              <a:ext cx="5105748" cy="36000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2172494" y="3101498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715294" y="3101498"/>
              <a:ext cx="3733800" cy="1588"/>
            </a:xfrm>
            <a:prstGeom prst="line">
              <a:avLst/>
            </a:prstGeom>
            <a:ln w="9525" cap="flat" cmpd="sng" algn="ctr">
              <a:solidFill>
                <a:srgbClr val="27741E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3360876" y="2890479"/>
              <a:ext cx="897792" cy="350324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51514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uring scrubbing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 certainly decreases, but what happens to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??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pPr>
              <a:buFont typeface="Lucida Grande"/>
              <a:buChar char="→"/>
            </a:pPr>
            <a:r>
              <a:rPr lang="en-US" dirty="0" smtClean="0"/>
              <a:t>EPA data (</a:t>
            </a:r>
            <a:r>
              <a:rPr lang="en-US" dirty="0" err="1" smtClean="0"/>
              <a:t>Baglin-Henrist-Hilleret</a:t>
            </a:r>
            <a:r>
              <a:rPr lang="en-US" dirty="0" smtClean="0"/>
              <a:t>, 2000) show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decreasing</a:t>
            </a:r>
            <a:r>
              <a:rPr lang="en-US" dirty="0" smtClean="0"/>
              <a:t> with photon scrubbing on Cu, as well as in situ SEY measurements in the SPS (</a:t>
            </a:r>
            <a:r>
              <a:rPr lang="en-US" dirty="0" err="1" smtClean="0"/>
              <a:t>Hilleret</a:t>
            </a:r>
            <a:r>
              <a:rPr lang="en-US" dirty="0" smtClean="0"/>
              <a:t> LHC Project 632), even if the observed </a:t>
            </a:r>
            <a:r>
              <a:rPr lang="en-US" dirty="0" smtClean="0">
                <a:solidFill>
                  <a:srgbClr val="0000FF"/>
                </a:solidFill>
              </a:rPr>
              <a:t>decrease</a:t>
            </a:r>
            <a:r>
              <a:rPr lang="en-US" dirty="0" smtClean="0"/>
              <a:t> is small</a:t>
            </a:r>
          </a:p>
          <a:p>
            <a:pPr>
              <a:buFont typeface="Lucida Grande"/>
              <a:buChar char="→"/>
            </a:pPr>
            <a:r>
              <a:rPr lang="en-US" dirty="0" err="1" smtClean="0"/>
              <a:t>Hilleret</a:t>
            </a:r>
            <a:r>
              <a:rPr lang="en-US" dirty="0" smtClean="0"/>
              <a:t>-Collins data (EPAC 1998) show </a:t>
            </a:r>
            <a:r>
              <a:rPr lang="en-US" dirty="0" smtClean="0">
                <a:solidFill>
                  <a:srgbClr val="FF0000"/>
                </a:solidFill>
              </a:rPr>
              <a:t>an increase of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after electron bombardment on Cu sample</a:t>
            </a:r>
          </a:p>
          <a:p>
            <a:pPr>
              <a:buFont typeface="Lucida Grande"/>
              <a:buChar char="→"/>
            </a:pPr>
            <a:r>
              <a:rPr lang="en-US" dirty="0" err="1" smtClean="0"/>
              <a:t>Cimino</a:t>
            </a:r>
            <a:r>
              <a:rPr lang="en-US" dirty="0" smtClean="0"/>
              <a:t>-Collins data (PRL, </a:t>
            </a:r>
            <a:r>
              <a:rPr lang="en-US" b="1" dirty="0" smtClean="0"/>
              <a:t>93 </a:t>
            </a:r>
            <a:r>
              <a:rPr lang="en-US" dirty="0" smtClean="0"/>
              <a:t>014801, 2004) show a </a:t>
            </a:r>
            <a:r>
              <a:rPr lang="en-US" dirty="0" smtClean="0">
                <a:solidFill>
                  <a:srgbClr val="008000"/>
                </a:solidFill>
              </a:rPr>
              <a:t>non-monotonic behavior</a:t>
            </a:r>
            <a:r>
              <a:rPr lang="en-US" dirty="0" smtClean="0"/>
              <a:t>, in which partially scrubbed Cu has lower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than the ”as received” sample, but the fully scrubbed sample exhibits far higher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and flatter SEY curve.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Kato’s measurements (KEK) show </a:t>
            </a:r>
            <a:r>
              <a:rPr lang="en-US" dirty="0" smtClean="0">
                <a:solidFill>
                  <a:srgbClr val="0000FF"/>
                </a:solidFill>
              </a:rPr>
              <a:t>a decreasing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max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for conditioned Cu, but </a:t>
            </a:r>
            <a:r>
              <a:rPr lang="en-US" dirty="0" smtClean="0">
                <a:solidFill>
                  <a:srgbClr val="FF0000"/>
                </a:solidFill>
              </a:rPr>
              <a:t>increasing</a:t>
            </a:r>
            <a:r>
              <a:rPr lang="en-US" dirty="0" smtClean="0"/>
              <a:t> for conditioned </a:t>
            </a:r>
            <a:r>
              <a:rPr lang="en-US" dirty="0" err="1" smtClean="0"/>
              <a:t>TiN</a:t>
            </a:r>
            <a:endParaRPr lang="en-US" dirty="0" smtClean="0"/>
          </a:p>
          <a:p>
            <a:pPr>
              <a:buFont typeface="Lucida Grande"/>
              <a:buChar char="→"/>
            </a:pPr>
            <a:r>
              <a:rPr lang="en-US" dirty="0" smtClean="0"/>
              <a:t>Le </a:t>
            </a:r>
            <a:r>
              <a:rPr lang="en-US" dirty="0" err="1" smtClean="0"/>
              <a:t>Pimpec’s</a:t>
            </a:r>
            <a:r>
              <a:rPr lang="en-US" dirty="0" smtClean="0"/>
              <a:t> measurements (SLAC) on Al show </a:t>
            </a:r>
            <a:r>
              <a:rPr lang="en-US" dirty="0" smtClean="0">
                <a:solidFill>
                  <a:srgbClr val="0000FF"/>
                </a:solidFill>
              </a:rPr>
              <a:t>a slightly lower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max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after </a:t>
            </a:r>
            <a:r>
              <a:rPr lang="en-US" dirty="0" err="1" smtClean="0"/>
              <a:t>conditoning</a:t>
            </a:r>
            <a:endParaRPr lang="en-US" dirty="0" smtClean="0"/>
          </a:p>
          <a:p>
            <a:pPr>
              <a:buFont typeface="Lucida Grande"/>
              <a:buChar char="→"/>
            </a:pPr>
            <a:endParaRPr lang="en-US" dirty="0" smtClean="0"/>
          </a:p>
          <a:p>
            <a:pPr>
              <a:buFont typeface="Lucida Grande"/>
              <a:buChar char="⇒"/>
            </a:pPr>
            <a:r>
              <a:rPr lang="en-US" dirty="0" smtClean="0"/>
              <a:t>The dependence is non-trivial and probably also depends significantly on the history of the sample</a:t>
            </a:r>
          </a:p>
          <a:p>
            <a:pPr>
              <a:buFont typeface="Lucida Grande"/>
              <a:buChar char="⇒"/>
            </a:pPr>
            <a:r>
              <a:rPr lang="en-US" dirty="0" smtClean="0"/>
              <a:t>If scrubbing means surface cleaning + graphitization, it’s sensible to believe that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goes toward the bare metal value during the cleaning phase and eventually it tends to increase toward the value of graphite (M. </a:t>
            </a:r>
            <a:r>
              <a:rPr lang="en-US" dirty="0" err="1" smtClean="0"/>
              <a:t>Taborelli</a:t>
            </a:r>
            <a:r>
              <a:rPr lang="en-US" dirty="0" smtClean="0"/>
              <a:t>)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 b="49608"/>
          <a:stretch>
            <a:fillRect/>
          </a:stretch>
        </p:blipFill>
        <p:spPr bwMode="auto">
          <a:xfrm>
            <a:off x="522913" y="3502667"/>
            <a:ext cx="43497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Instabilities in positron machines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24" y="1447799"/>
            <a:ext cx="7873375" cy="1143001"/>
          </a:xfrm>
        </p:spPr>
        <p:txBody>
          <a:bodyPr>
            <a:noAutofit/>
          </a:bodyPr>
          <a:lstStyle/>
          <a:p>
            <a:r>
              <a:rPr lang="en-US" sz="2200" dirty="0" smtClean="0"/>
              <a:t>Single bunch instability shows an upper side band spaced by &gt;</a:t>
            </a:r>
            <a:r>
              <a:rPr lang="en-US" sz="2200" dirty="0" smtClean="0">
                <a:latin typeface="Symbol" charset="2"/>
                <a:cs typeface="Symbol" charset="2"/>
              </a:rPr>
              <a:t>n</a:t>
            </a:r>
            <a:r>
              <a:rPr lang="en-US" sz="2200" baseline="-25000" dirty="0" smtClean="0"/>
              <a:t>s</a:t>
            </a:r>
          </a:p>
          <a:p>
            <a:r>
              <a:rPr lang="en-US" sz="2200" dirty="0" smtClean="0"/>
              <a:t>PEHTS and HEADTAIL simulations exhibit the same feature in the bunch spectrum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567" y="3245103"/>
            <a:ext cx="361384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3626871" y="3527021"/>
            <a:ext cx="1219199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sz="1600" dirty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Tail of train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577026" y="4684537"/>
            <a:ext cx="13493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sz="1500" dirty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Head of train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661025" y="3035553"/>
            <a:ext cx="3203576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dirty="0" err="1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Betatron</a:t>
            </a:r>
            <a:r>
              <a:rPr lang="en-US" altLang="ja-JP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 tune           sideband </a:t>
            </a:r>
            <a:endParaRPr lang="en-US" altLang="ja-JP" dirty="0">
              <a:solidFill>
                <a:schemeClr val="tx1"/>
              </a:solidFill>
              <a:latin typeface="Arial" pitchFamily="-108" charset="0"/>
              <a:ea typeface="Arial" pitchFamily="-108" charset="0"/>
              <a:cs typeface="Arial" pitchFamily="-108" charset="0"/>
              <a:sym typeface="Arial" pitchFamily="-10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350001" y="3454653"/>
            <a:ext cx="1143000" cy="6234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88314" y="3454654"/>
            <a:ext cx="395288" cy="50434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350001" y="3454653"/>
            <a:ext cx="5562600" cy="1533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175301" y="3502667"/>
            <a:ext cx="4956500" cy="148503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2875721" y="4146828"/>
            <a:ext cx="39178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57799" bIns="0">
            <a:prstTxWarp prst="textNoShape">
              <a:avLst/>
            </a:prstTxWarp>
            <a:spAutoFit/>
          </a:bodyPr>
          <a:lstStyle/>
          <a:p>
            <a:pPr marL="57150" algn="l"/>
            <a:r>
              <a:rPr lang="en-US" altLang="ja-JP" dirty="0" smtClean="0">
                <a:solidFill>
                  <a:srgbClr val="2B5E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&gt;</a:t>
            </a:r>
            <a:r>
              <a:rPr lang="en-US" altLang="ja-JP" dirty="0" err="1" smtClean="0">
                <a:solidFill>
                  <a:srgbClr val="2B5E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ν</a:t>
            </a:r>
            <a:r>
              <a:rPr lang="en-US" altLang="ja-JP" baseline="-6000" dirty="0" err="1" smtClean="0">
                <a:solidFill>
                  <a:srgbClr val="2B5E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s</a:t>
            </a:r>
            <a:endParaRPr lang="en-US" altLang="ja-JP" baseline="-6000" dirty="0">
              <a:solidFill>
                <a:srgbClr val="2B5EFF"/>
              </a:solidFill>
              <a:latin typeface="Arial" pitchFamily="-108" charset="0"/>
              <a:ea typeface="Arial" pitchFamily="-108" charset="0"/>
              <a:cs typeface="Arial" pitchFamily="-108" charset="0"/>
              <a:sym typeface="Arial" pitchFamily="-108" charset="0"/>
            </a:endParaRPr>
          </a:p>
        </p:txBody>
      </p:sp>
      <p:sp>
        <p:nvSpPr>
          <p:cNvPr id="16" name="Rectangle 16"/>
          <p:cNvSpPr txBox="1">
            <a:spLocks noChangeArrowheads="1"/>
          </p:cNvSpPr>
          <p:nvPr/>
        </p:nvSpPr>
        <p:spPr bwMode="auto">
          <a:xfrm>
            <a:off x="933240" y="5821293"/>
            <a:ext cx="3746500" cy="6295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57799" bIns="45720" numCol="1" anchor="t" anchorCtr="0" compatLnSpc="1">
            <a:prstTxWarp prst="textNoShape">
              <a:avLst/>
            </a:prstTxWarp>
          </a:bodyPr>
          <a:lstStyle/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A6204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 pitchFamily="-108" charset="0"/>
              </a:rPr>
              <a:t>Measurement at KEKB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DA6204"/>
              </a:solidFill>
              <a:effectLst/>
              <a:uLnTx/>
              <a:uFillTx/>
              <a:latin typeface="+mn-lt"/>
              <a:ea typeface="+mn-ea"/>
              <a:cs typeface="+mn-cs"/>
              <a:sym typeface="Calibri" pitchFamily="-10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5401" y="4078066"/>
            <a:ext cx="838200" cy="1588"/>
          </a:xfrm>
          <a:prstGeom prst="straightConnector1">
            <a:avLst/>
          </a:prstGeom>
          <a:ln w="28575" cap="flat" cmpd="sng" algn="ctr">
            <a:solidFill>
              <a:srgbClr val="3366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Instabilities in positron machines</a:t>
            </a:r>
            <a:br>
              <a:rPr lang="en-US" sz="3500" b="1" dirty="0" smtClean="0"/>
            </a:br>
            <a:r>
              <a:rPr lang="en-US" sz="3500" b="1" dirty="0" smtClean="0"/>
              <a:t>Feedback system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99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Bunch-by-bunch (wide-band) feedback system can suppress the coherent motion associated to the </a:t>
            </a:r>
            <a:r>
              <a:rPr lang="en-US" dirty="0" err="1" smtClean="0"/>
              <a:t>betatron</a:t>
            </a:r>
            <a:r>
              <a:rPr lang="en-US" dirty="0" smtClean="0"/>
              <a:t> tune line if it has high enough gain and band</a:t>
            </a:r>
          </a:p>
          <a:p>
            <a:r>
              <a:rPr lang="en-US" dirty="0" smtClean="0"/>
              <a:t>It cannot suppress the sideband!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2624138"/>
            <a:ext cx="466023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/>
          </p:cNvSpPr>
          <p:nvPr/>
        </p:nvSpPr>
        <p:spPr bwMode="auto">
          <a:xfrm>
            <a:off x="4683715" y="6158433"/>
            <a:ext cx="37592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103323" bIns="38100">
            <a:prstTxWarp prst="textNoShape">
              <a:avLst/>
            </a:prstTxWarp>
          </a:bodyPr>
          <a:lstStyle/>
          <a:p>
            <a:pPr marL="26988" algn="l">
              <a:spcBef>
                <a:spcPts val="1488"/>
              </a:spcBef>
            </a:pPr>
            <a:r>
              <a:rPr lang="en-US" altLang="ja-JP" dirty="0" smtClean="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Arial" pitchFamily="-108" charset="0"/>
              </a:rPr>
              <a:t>Tune        sideband </a:t>
            </a:r>
            <a:endParaRPr lang="en-US" altLang="ja-JP" dirty="0">
              <a:solidFill>
                <a:schemeClr val="tx1"/>
              </a:solidFill>
              <a:latin typeface="Arial" pitchFamily="-108" charset="0"/>
              <a:ea typeface="Arial" pitchFamily="-108" charset="0"/>
              <a:cs typeface="Arial" pitchFamily="-108" charset="0"/>
              <a:sym typeface="Arial" pitchFamily="-10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10800000">
            <a:off x="4953000" y="5086351"/>
            <a:ext cx="92075" cy="1098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rot="10800000" flipH="1">
            <a:off x="6316778" y="5520193"/>
            <a:ext cx="100012" cy="641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6416" y="3700665"/>
            <a:ext cx="3705601" cy="257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41" y="3700665"/>
            <a:ext cx="3711655" cy="2600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28" name="Rectangle 7"/>
          <p:cNvSpPr>
            <a:spLocks/>
          </p:cNvSpPr>
          <p:nvPr/>
        </p:nvSpPr>
        <p:spPr bwMode="auto">
          <a:xfrm>
            <a:off x="1221865" y="4383795"/>
            <a:ext cx="147302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C45602"/>
                </a:solidFill>
                <a:ea typeface="Gill Sans" pitchFamily="-108" charset="0"/>
                <a:cs typeface="Gill Sans" pitchFamily="-108" charset="0"/>
              </a:rPr>
              <a:t>30% fluctuation</a:t>
            </a:r>
          </a:p>
        </p:txBody>
      </p:sp>
      <p:sp>
        <p:nvSpPr>
          <p:cNvPr id="286730" name="Rectangle 9"/>
          <p:cNvSpPr>
            <a:spLocks/>
          </p:cNvSpPr>
          <p:nvPr/>
        </p:nvSpPr>
        <p:spPr bwMode="auto">
          <a:xfrm>
            <a:off x="6583534" y="4892779"/>
            <a:ext cx="134475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C45602"/>
                </a:solidFill>
                <a:ea typeface="Gill Sans" pitchFamily="-108" charset="0"/>
                <a:cs typeface="Gill Sans" pitchFamily="-108" charset="0"/>
              </a:rPr>
              <a:t>No fluctuation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 cloud fluctuations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28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Cloud density fluctuations in space and time can affect the beam evolution</a:t>
            </a:r>
          </a:p>
          <a:p>
            <a:r>
              <a:rPr lang="en-US" dirty="0" smtClean="0"/>
              <a:t>In particular:</a:t>
            </a:r>
          </a:p>
          <a:p>
            <a:pPr lvl="1"/>
            <a:r>
              <a:rPr lang="en-US" dirty="0" smtClean="0"/>
              <a:t>They can increase the threshold for coherent instability</a:t>
            </a:r>
          </a:p>
          <a:p>
            <a:pPr lvl="1"/>
            <a:r>
              <a:rPr lang="en-US" dirty="0" smtClean="0"/>
              <a:t>They can increase the percent of </a:t>
            </a:r>
            <a:r>
              <a:rPr lang="en-US" dirty="0" err="1" smtClean="0"/>
              <a:t>emittance</a:t>
            </a:r>
            <a:r>
              <a:rPr lang="en-US" dirty="0" smtClean="0"/>
              <a:t> growth below threshold for coherent instability</a:t>
            </a:r>
          </a:p>
          <a:p>
            <a:pPr lvl="1"/>
            <a:r>
              <a:rPr lang="en-US" dirty="0" smtClean="0"/>
              <a:t>Nature of these fluctuations?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 cloud @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GSI &amp; FAIR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electron cloud build up in the current SIS18</a:t>
            </a:r>
          </a:p>
          <a:p>
            <a:r>
              <a:rPr lang="en-US" dirty="0" smtClean="0"/>
              <a:t>Anticipated possible problems for future operation with higher intensities:</a:t>
            </a:r>
          </a:p>
          <a:p>
            <a:pPr lvl="1"/>
            <a:r>
              <a:rPr lang="en-US" dirty="0" smtClean="0"/>
              <a:t>Electron cloud build up along trains of bunched beams in both SIS18 and SIS100, but only if bunch length is below 5m</a:t>
            </a:r>
          </a:p>
          <a:p>
            <a:pPr lvl="1"/>
            <a:r>
              <a:rPr lang="en-US" dirty="0" smtClean="0"/>
              <a:t>Two-stream instabilities with coasting beams during the slow extraction in SIS100</a:t>
            </a:r>
          </a:p>
          <a:p>
            <a:r>
              <a:rPr lang="en-US" dirty="0" smtClean="0"/>
              <a:t>Development of tools underway:</a:t>
            </a:r>
          </a:p>
          <a:p>
            <a:pPr lvl="1"/>
            <a:r>
              <a:rPr lang="en-US" dirty="0" smtClean="0"/>
              <a:t>Electron cloud and coasting beam</a:t>
            </a:r>
          </a:p>
          <a:p>
            <a:pPr lvl="1"/>
            <a:r>
              <a:rPr lang="en-US" dirty="0" smtClean="0"/>
              <a:t>Electron cloud wake fields with a 3D model of cloud pinch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rogram Monday.png"/>
          <p:cNvPicPr>
            <a:picLocks noGrp="1" noChangeAspect="1"/>
          </p:cNvPicPr>
          <p:nvPr>
            <p:ph idx="1"/>
          </p:nvPr>
        </p:nvPicPr>
        <p:blipFill>
          <a:blip r:embed="rId2"/>
          <a:srcRect l="3497" t="3147" r="3497" b="6293"/>
          <a:stretch>
            <a:fillRect/>
          </a:stretch>
        </p:blipFill>
        <p:spPr>
          <a:xfrm>
            <a:off x="386952" y="0"/>
            <a:ext cx="8217697" cy="6840000"/>
          </a:xfrm>
        </p:spPr>
      </p:pic>
      <p:grpSp>
        <p:nvGrpSpPr>
          <p:cNvPr id="9" name="Group 8"/>
          <p:cNvGrpSpPr/>
          <p:nvPr/>
        </p:nvGrpSpPr>
        <p:grpSpPr>
          <a:xfrm>
            <a:off x="838200" y="1981200"/>
            <a:ext cx="5987473" cy="2209800"/>
            <a:chOff x="838200" y="1981200"/>
            <a:chExt cx="5987473" cy="220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981200"/>
              <a:ext cx="5987473" cy="1080000"/>
            </a:xfrm>
            <a:prstGeom prst="rect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rot="16200000" flipH="1">
              <a:off x="2216400" y="3511800"/>
              <a:ext cx="1129800" cy="2286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676317" y="4572000"/>
            <a:ext cx="6083132" cy="1066800"/>
            <a:chOff x="1676317" y="4572000"/>
            <a:chExt cx="6083132" cy="1066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317" y="4572000"/>
              <a:ext cx="6083132" cy="540000"/>
            </a:xfrm>
            <a:prstGeom prst="rect">
              <a:avLst/>
            </a:prstGeom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rot="16200000" flipH="1">
              <a:off x="2937000" y="5299200"/>
              <a:ext cx="526800" cy="152400"/>
            </a:xfrm>
            <a:prstGeom prst="straightConnector1">
              <a:avLst/>
            </a:prstGeom>
            <a:ln>
              <a:solidFill>
                <a:srgbClr val="FAC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electron cloud build 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Applications to LHC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parameters are (not exhaustive) </a:t>
            </a:r>
          </a:p>
          <a:p>
            <a:pPr lvl="1"/>
            <a:r>
              <a:rPr lang="en-US" dirty="0" smtClean="0"/>
              <a:t>Maximum secondary emission yield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max</a:t>
            </a:r>
            <a:endParaRPr lang="en-US" dirty="0" smtClean="0"/>
          </a:p>
          <a:p>
            <a:pPr lvl="1"/>
            <a:r>
              <a:rPr lang="en-US" dirty="0" smtClean="0"/>
              <a:t>Probability of elastic reflection at low energy R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They are obtained by fitting simulation results to LHC measurements (pressure rise, heat load, threshold with intensity)</a:t>
            </a:r>
          </a:p>
          <a:p>
            <a:pPr lvl="1"/>
            <a:r>
              <a:rPr lang="en-US" dirty="0" smtClean="0"/>
              <a:t>LHC arc dipoles</a:t>
            </a:r>
          </a:p>
          <a:p>
            <a:pPr lvl="1"/>
            <a:r>
              <a:rPr lang="en-US" dirty="0" smtClean="0"/>
              <a:t>IR3 CW transition</a:t>
            </a:r>
          </a:p>
          <a:p>
            <a:pPr lvl="1"/>
            <a:r>
              <a:rPr lang="en-US" dirty="0" smtClean="0"/>
              <a:t>Cross-check with 50 and 75ns beams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electron cloud wakes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Calculation with 3D PIC code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4" name="Group 351"/>
          <p:cNvGrpSpPr>
            <a:grpSpLocks/>
          </p:cNvGrpSpPr>
          <p:nvPr/>
        </p:nvGrpSpPr>
        <p:grpSpPr bwMode="auto">
          <a:xfrm>
            <a:off x="52388" y="2889250"/>
            <a:ext cx="8599487" cy="3336925"/>
            <a:chOff x="53132" y="2888940"/>
            <a:chExt cx="8597953" cy="3337739"/>
          </a:xfrm>
        </p:grpSpPr>
        <p:grpSp>
          <p:nvGrpSpPr>
            <p:cNvPr id="135" name="Group 339"/>
            <p:cNvGrpSpPr>
              <a:grpSpLocks/>
            </p:cNvGrpSpPr>
            <p:nvPr/>
          </p:nvGrpSpPr>
          <p:grpSpPr bwMode="auto">
            <a:xfrm>
              <a:off x="53132" y="4363791"/>
              <a:ext cx="8597953" cy="1862888"/>
              <a:chOff x="104775" y="3606088"/>
              <a:chExt cx="8597953" cy="1862888"/>
            </a:xfrm>
          </p:grpSpPr>
          <p:grpSp>
            <p:nvGrpSpPr>
              <p:cNvPr id="137" name="Group 338"/>
              <p:cNvGrpSpPr>
                <a:grpSpLocks/>
              </p:cNvGrpSpPr>
              <p:nvPr/>
            </p:nvGrpSpPr>
            <p:grpSpPr bwMode="auto">
              <a:xfrm>
                <a:off x="993775" y="3897047"/>
                <a:ext cx="7708953" cy="1571929"/>
                <a:chOff x="993775" y="3909299"/>
                <a:chExt cx="7708953" cy="1571929"/>
              </a:xfrm>
            </p:grpSpPr>
            <p:pic>
              <p:nvPicPr>
                <p:cNvPr id="145" name="Picture 9455" descr="cloud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53945" y="4060416"/>
                  <a:ext cx="5848783" cy="1420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46" name="Group 402"/>
                <p:cNvGrpSpPr>
                  <a:grpSpLocks/>
                </p:cNvGrpSpPr>
                <p:nvPr/>
              </p:nvGrpSpPr>
              <p:grpSpPr bwMode="auto">
                <a:xfrm>
                  <a:off x="993775" y="3909299"/>
                  <a:ext cx="1960053" cy="849435"/>
                  <a:chOff x="994448" y="4731992"/>
                  <a:chExt cx="1960160" cy="849495"/>
                </a:xfrm>
              </p:grpSpPr>
              <p:sp>
                <p:nvSpPr>
                  <p:cNvPr id="147" name="AutoShape 1"/>
                  <p:cNvSpPr>
                    <a:spLocks noChangeArrowheads="1"/>
                  </p:cNvSpPr>
                  <p:nvPr/>
                </p:nvSpPr>
                <p:spPr bwMode="auto">
                  <a:xfrm>
                    <a:off x="994448" y="4731992"/>
                    <a:ext cx="841248" cy="713232"/>
                  </a:xfrm>
                  <a:prstGeom prst="cube">
                    <a:avLst>
                      <a:gd name="adj" fmla="val 27682"/>
                    </a:avLst>
                  </a:prstGeom>
                  <a:blipFill dpi="0" rotWithShape="1">
                    <a:blip r:embed="rId3" cstate="print"/>
                    <a:srcRect/>
                    <a:tile tx="12700" ty="0" sx="100000" sy="100000" flip="none" algn="tl"/>
                  </a:blip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  <a:scene3d>
                    <a:camera prst="orthographicFront"/>
                    <a:lightRig rig="sunset" dir="t"/>
                  </a:scene3d>
                  <a:sp3d prstMaterial="legacyWireframe"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cxnSp>
                <p:nvCxnSpPr>
                  <p:cNvPr id="148" name="Curved Connector 147"/>
                  <p:cNvCxnSpPr/>
                  <p:nvPr/>
                </p:nvCxnSpPr>
                <p:spPr>
                  <a:xfrm rot="10800000">
                    <a:off x="1872067" y="5151139"/>
                    <a:ext cx="1082541" cy="430348"/>
                  </a:xfrm>
                  <a:prstGeom prst="curvedConnector3">
                    <a:avLst>
                      <a:gd name="adj1" fmla="val 50000"/>
                    </a:avLst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8" name="Group 403"/>
              <p:cNvGrpSpPr>
                <a:grpSpLocks/>
              </p:cNvGrpSpPr>
              <p:nvPr/>
            </p:nvGrpSpPr>
            <p:grpSpPr bwMode="auto">
              <a:xfrm>
                <a:off x="104775" y="3606088"/>
                <a:ext cx="1646239" cy="1412874"/>
                <a:chOff x="104407" y="4433046"/>
                <a:chExt cx="1646413" cy="1412288"/>
              </a:xfrm>
            </p:grpSpPr>
            <p:sp>
              <p:nvSpPr>
                <p:cNvPr id="139" name="TextBox 393"/>
                <p:cNvSpPr txBox="1">
                  <a:spLocks noChangeArrowheads="1"/>
                </p:cNvSpPr>
                <p:nvPr/>
              </p:nvSpPr>
              <p:spPr bwMode="auto">
                <a:xfrm>
                  <a:off x="912129" y="5445224"/>
                  <a:ext cx="83869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/>
                    <a:t> 2a/n</a:t>
                  </a:r>
                  <a:r>
                    <a:rPr lang="en-US" sz="2000" baseline="-25000"/>
                    <a:t>x</a:t>
                  </a:r>
                  <a:endParaRPr lang="en-US" sz="2000"/>
                </a:p>
              </p:txBody>
            </p:sp>
            <p:sp>
              <p:nvSpPr>
                <p:cNvPr id="140" name="TextBox 394"/>
                <p:cNvSpPr txBox="1">
                  <a:spLocks noChangeArrowheads="1"/>
                </p:cNvSpPr>
                <p:nvPr/>
              </p:nvSpPr>
              <p:spPr bwMode="auto">
                <a:xfrm>
                  <a:off x="418116" y="4433046"/>
                  <a:ext cx="62549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L/n</a:t>
                  </a:r>
                  <a:r>
                    <a:rPr lang="en-US" sz="2000" baseline="-25000"/>
                    <a:t>z</a:t>
                  </a:r>
                  <a:endParaRPr lang="en-US" sz="2000"/>
                </a:p>
              </p:txBody>
            </p:sp>
            <p:sp>
              <p:nvSpPr>
                <p:cNvPr id="141" name="TextBox 395"/>
                <p:cNvSpPr txBox="1">
                  <a:spLocks noChangeArrowheads="1"/>
                </p:cNvSpPr>
                <p:nvPr/>
              </p:nvSpPr>
              <p:spPr bwMode="auto">
                <a:xfrm>
                  <a:off x="104407" y="4961270"/>
                  <a:ext cx="83869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 2a/n</a:t>
                  </a:r>
                  <a:r>
                    <a:rPr lang="en-US" sz="2000" baseline="-25000"/>
                    <a:t>y</a:t>
                  </a:r>
                  <a:endParaRPr lang="en-US" sz="2000"/>
                </a:p>
              </p:txBody>
            </p:sp>
            <p:cxnSp>
              <p:nvCxnSpPr>
                <p:cNvPr id="142" name="AutoShape 2"/>
                <p:cNvCxnSpPr>
                  <a:cxnSpLocks noChangeShapeType="1"/>
                </p:cNvCxnSpPr>
                <p:nvPr/>
              </p:nvCxnSpPr>
              <p:spPr bwMode="auto">
                <a:xfrm>
                  <a:off x="959783" y="5513617"/>
                  <a:ext cx="70643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43" name="AutoShape 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6551" y="5218812"/>
                  <a:ext cx="533234" cy="158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44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848398" y="4662064"/>
                  <a:ext cx="292100" cy="2783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</p:grpSp>
        </p:grpSp>
        <p:sp>
          <p:nvSpPr>
            <p:cNvPr id="136" name="TextBox 382"/>
            <p:cNvSpPr txBox="1">
              <a:spLocks noChangeArrowheads="1"/>
            </p:cNvSpPr>
            <p:nvPr/>
          </p:nvSpPr>
          <p:spPr bwMode="auto">
            <a:xfrm>
              <a:off x="179512" y="2888940"/>
              <a:ext cx="71357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Wingdings" pitchFamily="2" charset="2"/>
                <a:buChar char="§"/>
              </a:pPr>
              <a:r>
                <a:rPr lang="en-US" sz="2200"/>
                <a:t> Loads the domain with electrons</a:t>
              </a:r>
            </a:p>
          </p:txBody>
        </p:sp>
      </p:grpSp>
      <p:sp>
        <p:nvSpPr>
          <p:cNvPr id="150" name="AutoShape 11"/>
          <p:cNvSpPr>
            <a:spLocks noChangeArrowheads="1"/>
          </p:cNvSpPr>
          <p:nvPr/>
        </p:nvSpPr>
        <p:spPr bwMode="auto">
          <a:xfrm rot="16024537">
            <a:off x="5122863" y="2786063"/>
            <a:ext cx="833437" cy="5405437"/>
          </a:xfrm>
          <a:prstGeom prst="can">
            <a:avLst>
              <a:gd name="adj" fmla="val 66569"/>
            </a:avLst>
          </a:prstGeom>
          <a:solidFill>
            <a:srgbClr val="D8D8D8">
              <a:alpha val="54117"/>
            </a:srgbClr>
          </a:solidFill>
          <a:ln w="9525">
            <a:solidFill>
              <a:srgbClr val="000000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1" name="Group 349"/>
          <p:cNvGrpSpPr>
            <a:grpSpLocks/>
          </p:cNvGrpSpPr>
          <p:nvPr/>
        </p:nvGrpSpPr>
        <p:grpSpPr bwMode="auto">
          <a:xfrm>
            <a:off x="171450" y="2422525"/>
            <a:ext cx="8083550" cy="3706813"/>
            <a:chOff x="170952" y="2422049"/>
            <a:chExt cx="8084089" cy="3706626"/>
          </a:xfrm>
        </p:grpSpPr>
        <p:grpSp>
          <p:nvGrpSpPr>
            <p:cNvPr id="152" name="Group 334"/>
            <p:cNvGrpSpPr>
              <a:grpSpLocks/>
            </p:cNvGrpSpPr>
            <p:nvPr/>
          </p:nvGrpSpPr>
          <p:grpSpPr bwMode="auto">
            <a:xfrm>
              <a:off x="2809553" y="4904774"/>
              <a:ext cx="5445490" cy="1223900"/>
              <a:chOff x="808962" y="4763553"/>
              <a:chExt cx="5446082" cy="1224073"/>
            </a:xfrm>
          </p:grpSpPr>
          <p:grpSp>
            <p:nvGrpSpPr>
              <p:cNvPr id="154" name="Group 333"/>
              <p:cNvGrpSpPr>
                <a:grpSpLocks/>
              </p:cNvGrpSpPr>
              <p:nvPr/>
            </p:nvGrpSpPr>
            <p:grpSpPr bwMode="auto">
              <a:xfrm>
                <a:off x="1048717" y="4763553"/>
                <a:ext cx="5018969" cy="339756"/>
                <a:chOff x="1048717" y="4763553"/>
                <a:chExt cx="5018969" cy="339756"/>
              </a:xfrm>
            </p:grpSpPr>
            <p:cxnSp>
              <p:nvCxnSpPr>
                <p:cNvPr id="202" name="Straight Connector 201"/>
                <p:cNvCxnSpPr>
                  <a:cxnSpLocks noChangeAspect="1"/>
                </p:cNvCxnSpPr>
                <p:nvPr/>
              </p:nvCxnSpPr>
              <p:spPr>
                <a:xfrm rot="480000">
                  <a:off x="2207796" y="4922317"/>
                  <a:ext cx="355663" cy="1127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1210671" y="4933431"/>
                  <a:ext cx="360425" cy="1698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>
                  <a:cxnSpLocks noChangeAspect="1"/>
                </p:cNvCxnSpPr>
                <p:nvPr/>
              </p:nvCxnSpPr>
              <p:spPr>
                <a:xfrm rot="240000">
                  <a:off x="5662803" y="4763553"/>
                  <a:ext cx="404883" cy="128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>
                  <a:cxnSpLocks noChangeAspect="1"/>
                </p:cNvCxnSpPr>
                <p:nvPr/>
              </p:nvCxnSpPr>
              <p:spPr>
                <a:xfrm rot="240000">
                  <a:off x="5488147" y="4769904"/>
                  <a:ext cx="406471" cy="128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>
                  <a:cxnSpLocks noChangeAspect="1"/>
                </p:cNvCxnSpPr>
                <p:nvPr/>
              </p:nvCxnSpPr>
              <p:spPr>
                <a:xfrm rot="240000">
                  <a:off x="5308728" y="4779429"/>
                  <a:ext cx="404884" cy="127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>
                  <a:cxnSpLocks noChangeAspect="1"/>
                </p:cNvCxnSpPr>
                <p:nvPr/>
              </p:nvCxnSpPr>
              <p:spPr>
                <a:xfrm rot="300000">
                  <a:off x="5165828" y="4793719"/>
                  <a:ext cx="373129" cy="1174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>
                  <a:cxnSpLocks noChangeAspect="1"/>
                </p:cNvCxnSpPr>
                <p:nvPr/>
              </p:nvCxnSpPr>
              <p:spPr>
                <a:xfrm rot="360000">
                  <a:off x="5000699" y="4796894"/>
                  <a:ext cx="373129" cy="1174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cxnSpLocks noChangeAspect="1"/>
                </p:cNvCxnSpPr>
                <p:nvPr/>
              </p:nvCxnSpPr>
              <p:spPr>
                <a:xfrm rot="480000">
                  <a:off x="4856211" y="4811182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>
                  <a:cxnSpLocks noChangeAspect="1"/>
                </p:cNvCxnSpPr>
                <p:nvPr/>
              </p:nvCxnSpPr>
              <p:spPr>
                <a:xfrm rot="480000">
                  <a:off x="4678380" y="4817533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>
                  <a:cxnSpLocks noChangeAspect="1"/>
                </p:cNvCxnSpPr>
                <p:nvPr/>
              </p:nvCxnSpPr>
              <p:spPr>
                <a:xfrm rot="480000">
                  <a:off x="4506900" y="4823883"/>
                  <a:ext cx="350899" cy="1095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>
                  <a:cxnSpLocks noChangeAspect="1"/>
                </p:cNvCxnSpPr>
                <p:nvPr/>
              </p:nvCxnSpPr>
              <p:spPr>
                <a:xfrm rot="480000">
                  <a:off x="4344946" y="4831822"/>
                  <a:ext cx="349311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>
                  <a:cxnSpLocks noChangeAspect="1"/>
                </p:cNvCxnSpPr>
                <p:nvPr/>
              </p:nvCxnSpPr>
              <p:spPr>
                <a:xfrm rot="480000">
                  <a:off x="4187756" y="4839760"/>
                  <a:ext cx="350900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>
                  <a:cxnSpLocks noChangeAspect="1"/>
                </p:cNvCxnSpPr>
                <p:nvPr/>
              </p:nvCxnSpPr>
              <p:spPr>
                <a:xfrm rot="480000">
                  <a:off x="4008337" y="4842935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>
                  <a:cxnSpLocks noChangeAspect="1"/>
                </p:cNvCxnSpPr>
                <p:nvPr/>
              </p:nvCxnSpPr>
              <p:spPr>
                <a:xfrm rot="480000">
                  <a:off x="3847971" y="4854049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>
                  <a:cxnSpLocks noChangeAspect="1"/>
                </p:cNvCxnSpPr>
                <p:nvPr/>
              </p:nvCxnSpPr>
              <p:spPr>
                <a:xfrm rot="480000">
                  <a:off x="3673315" y="4861987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>
                  <a:cxnSpLocks noChangeAspect="1"/>
                </p:cNvCxnSpPr>
                <p:nvPr/>
              </p:nvCxnSpPr>
              <p:spPr>
                <a:xfrm rot="480000">
                  <a:off x="3516126" y="4869926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>
                  <a:cxnSpLocks noChangeAspect="1"/>
                </p:cNvCxnSpPr>
                <p:nvPr/>
              </p:nvCxnSpPr>
              <p:spPr>
                <a:xfrm rot="480000">
                  <a:off x="3350997" y="4876276"/>
                  <a:ext cx="350899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>
                  <a:cxnSpLocks noChangeAspect="1"/>
                </p:cNvCxnSpPr>
                <p:nvPr/>
              </p:nvCxnSpPr>
              <p:spPr>
                <a:xfrm rot="480000">
                  <a:off x="3193806" y="4881039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>
                  <a:cxnSpLocks noChangeAspect="1"/>
                </p:cNvCxnSpPr>
                <p:nvPr/>
              </p:nvCxnSpPr>
              <p:spPr>
                <a:xfrm rot="480000">
                  <a:off x="3028677" y="4890565"/>
                  <a:ext cx="349311" cy="1095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>
                  <a:cxnSpLocks noChangeAspect="1"/>
                </p:cNvCxnSpPr>
                <p:nvPr/>
              </p:nvCxnSpPr>
              <p:spPr>
                <a:xfrm rot="480000">
                  <a:off x="2854021" y="4895328"/>
                  <a:ext cx="349311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>
                  <a:cxnSpLocks noChangeAspect="1"/>
                </p:cNvCxnSpPr>
                <p:nvPr/>
              </p:nvCxnSpPr>
              <p:spPr>
                <a:xfrm rot="480000">
                  <a:off x="2684129" y="4903266"/>
                  <a:ext cx="350899" cy="1111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>
                  <a:cxnSpLocks noChangeAspect="1"/>
                </p:cNvCxnSpPr>
                <p:nvPr/>
              </p:nvCxnSpPr>
              <p:spPr>
                <a:xfrm rot="480000">
                  <a:off x="2522176" y="4909616"/>
                  <a:ext cx="349311" cy="1095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>
                  <a:cxnSpLocks noChangeAspect="1"/>
                </p:cNvCxnSpPr>
                <p:nvPr/>
              </p:nvCxnSpPr>
              <p:spPr>
                <a:xfrm rot="480000">
                  <a:off x="2366574" y="4917555"/>
                  <a:ext cx="350899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>
                  <a:cxnSpLocks noChangeAspect="1"/>
                </p:cNvCxnSpPr>
                <p:nvPr/>
              </p:nvCxnSpPr>
              <p:spPr>
                <a:xfrm rot="480000">
                  <a:off x="2044254" y="4928668"/>
                  <a:ext cx="355663" cy="1127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>
                  <a:cxnSpLocks noChangeAspect="1"/>
                </p:cNvCxnSpPr>
                <p:nvPr/>
              </p:nvCxnSpPr>
              <p:spPr>
                <a:xfrm rot="540000">
                  <a:off x="1877538" y="4936607"/>
                  <a:ext cx="357250" cy="1127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>
                  <a:cxnSpLocks noChangeAspect="1"/>
                </p:cNvCxnSpPr>
                <p:nvPr/>
              </p:nvCxnSpPr>
              <p:spPr>
                <a:xfrm rot="480000">
                  <a:off x="1698118" y="4941369"/>
                  <a:ext cx="376304" cy="1190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>
                  <a:cxnSpLocks noChangeAspect="1"/>
                </p:cNvCxnSpPr>
                <p:nvPr/>
              </p:nvCxnSpPr>
              <p:spPr>
                <a:xfrm rot="540000">
                  <a:off x="1550455" y="4952483"/>
                  <a:ext cx="347723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>
                  <a:cxnSpLocks noChangeAspect="1"/>
                </p:cNvCxnSpPr>
                <p:nvPr/>
              </p:nvCxnSpPr>
              <p:spPr>
                <a:xfrm rot="540000">
                  <a:off x="1385326" y="4958834"/>
                  <a:ext cx="347723" cy="1095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>
                  <a:cxnSpLocks noChangeAspect="1"/>
                </p:cNvCxnSpPr>
                <p:nvPr/>
              </p:nvCxnSpPr>
              <p:spPr>
                <a:xfrm rot="180000">
                  <a:off x="1048717" y="4954070"/>
                  <a:ext cx="398532" cy="1476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332"/>
              <p:cNvGrpSpPr>
                <a:grpSpLocks/>
              </p:cNvGrpSpPr>
              <p:nvPr/>
            </p:nvGrpSpPr>
            <p:grpSpPr bwMode="auto">
              <a:xfrm>
                <a:off x="1388502" y="4904854"/>
                <a:ext cx="4866542" cy="1082772"/>
                <a:chOff x="1388502" y="4904854"/>
                <a:chExt cx="4866542" cy="1082772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1399616" y="5065205"/>
                  <a:ext cx="4855428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1388502" y="5181104"/>
                  <a:ext cx="4864955" cy="2016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1399616" y="5301765"/>
                  <a:ext cx="4855428" cy="2016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1402791" y="5411312"/>
                  <a:ext cx="4847490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1402791" y="5508159"/>
                  <a:ext cx="4847490" cy="2016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1401204" y="5617706"/>
                  <a:ext cx="4847489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1393265" y="5716139"/>
                  <a:ext cx="4844314" cy="1968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5400000">
                  <a:off x="1117823" y="5548643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1275012" y="5540706"/>
                  <a:ext cx="877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5400000">
                  <a:off x="1441730" y="5531180"/>
                  <a:ext cx="877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1613210" y="5523241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1773575" y="5516890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>
                  <a:off x="1946643" y="5507365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5400000">
                  <a:off x="2107009" y="5501014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5400000">
                  <a:off x="2264199" y="5488313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5400000">
                  <a:off x="2426151" y="5486726"/>
                  <a:ext cx="8684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5400000">
                  <a:off x="2583342" y="5477200"/>
                  <a:ext cx="8684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5400000">
                  <a:off x="2752441" y="5466880"/>
                  <a:ext cx="8700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5400000">
                  <a:off x="2927096" y="5455767"/>
                  <a:ext cx="8605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3104927" y="5447828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3257354" y="5438302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5400000">
                  <a:off x="3422483" y="5431952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5400000">
                  <a:off x="3579673" y="5422426"/>
                  <a:ext cx="8509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5400000">
                  <a:off x="3758299" y="5415281"/>
                  <a:ext cx="8493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5400000">
                  <a:off x="3921838" y="5407343"/>
                  <a:ext cx="84303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5400000">
                  <a:off x="4102052" y="5397024"/>
                  <a:ext cx="8414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4262417" y="5387498"/>
                  <a:ext cx="8414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5400000">
                  <a:off x="4419607" y="5381147"/>
                  <a:ext cx="8414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4591087" y="5373208"/>
                  <a:ext cx="8319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>
                  <a:off x="4767331" y="5363683"/>
                  <a:ext cx="8319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>
                  <a:off x="4953100" y="5352570"/>
                  <a:ext cx="8223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>
                  <a:off x="5116641" y="5344632"/>
                  <a:ext cx="8223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5400000">
                  <a:off x="5288915" y="5331137"/>
                  <a:ext cx="82398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5400000">
                  <a:off x="5473097" y="5321611"/>
                  <a:ext cx="81446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>
                  <a:off x="5647753" y="5312085"/>
                  <a:ext cx="81446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331"/>
              <p:cNvGrpSpPr>
                <a:grpSpLocks/>
              </p:cNvGrpSpPr>
              <p:nvPr/>
            </p:nvGrpSpPr>
            <p:grpSpPr bwMode="auto">
              <a:xfrm>
                <a:off x="808962" y="4992175"/>
                <a:ext cx="595418" cy="965287"/>
                <a:chOff x="808962" y="4992175"/>
                <a:chExt cx="595418" cy="965287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839130" y="5065206"/>
                  <a:ext cx="565250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828015" y="5176341"/>
                  <a:ext cx="565250" cy="2016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cxnSpLocks noChangeAspect="1"/>
                </p:cNvCxnSpPr>
                <p:nvPr/>
              </p:nvCxnSpPr>
              <p:spPr>
                <a:xfrm>
                  <a:off x="808962" y="5285889"/>
                  <a:ext cx="590654" cy="2111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835955" y="5416076"/>
                  <a:ext cx="566837" cy="192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828015" y="5527211"/>
                  <a:ext cx="576365" cy="1936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828015" y="5625645"/>
                  <a:ext cx="576365" cy="192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828015" y="5720903"/>
                  <a:ext cx="576365" cy="192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>
                  <a:off x="816145" y="5518479"/>
                  <a:ext cx="8779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>
                  <a:off x="671657" y="5472437"/>
                  <a:ext cx="86844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5400000">
                  <a:off x="527167" y="5426396"/>
                  <a:ext cx="8684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3" name="TextBox 381"/>
            <p:cNvSpPr txBox="1">
              <a:spLocks noChangeArrowheads="1"/>
            </p:cNvSpPr>
            <p:nvPr/>
          </p:nvSpPr>
          <p:spPr bwMode="auto">
            <a:xfrm>
              <a:off x="170952" y="2422049"/>
              <a:ext cx="80014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Wingdings" pitchFamily="2" charset="2"/>
                <a:buChar char="§"/>
              </a:pPr>
              <a:r>
                <a:rPr lang="en-US" sz="2200" dirty="0"/>
                <a:t> </a:t>
              </a:r>
              <a:r>
                <a:rPr lang="en-US" sz="2200" dirty="0" err="1"/>
                <a:t>Discretizes</a:t>
              </a:r>
              <a:r>
                <a:rPr lang="en-US" sz="2200" dirty="0"/>
                <a:t> the computational domain with </a:t>
              </a:r>
              <a:r>
                <a:rPr lang="en-US" sz="2200" dirty="0" err="1"/>
                <a:t>cartesian</a:t>
              </a:r>
              <a:r>
                <a:rPr lang="en-US" sz="2200" dirty="0"/>
                <a:t> grid</a:t>
              </a:r>
            </a:p>
          </p:txBody>
        </p:sp>
      </p:grpSp>
      <p:grpSp>
        <p:nvGrpSpPr>
          <p:cNvPr id="231" name="Group 354"/>
          <p:cNvGrpSpPr>
            <a:grpSpLocks/>
          </p:cNvGrpSpPr>
          <p:nvPr/>
        </p:nvGrpSpPr>
        <p:grpSpPr bwMode="auto">
          <a:xfrm>
            <a:off x="179388" y="3322638"/>
            <a:ext cx="7666037" cy="2320925"/>
            <a:chOff x="179512" y="3322149"/>
            <a:chExt cx="7665703" cy="2322117"/>
          </a:xfrm>
        </p:grpSpPr>
        <p:sp>
          <p:nvSpPr>
            <p:cNvPr id="232" name="TextBox 382"/>
            <p:cNvSpPr txBox="1">
              <a:spLocks noChangeArrowheads="1"/>
            </p:cNvSpPr>
            <p:nvPr/>
          </p:nvSpPr>
          <p:spPr bwMode="auto">
            <a:xfrm>
              <a:off x="179512" y="3322149"/>
              <a:ext cx="76657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Wingdings" pitchFamily="2" charset="2"/>
                <a:buChar char="§"/>
              </a:pPr>
              <a:r>
                <a:rPr lang="en-US" sz="2200" dirty="0"/>
                <a:t> </a:t>
              </a:r>
              <a:r>
                <a:rPr lang="en-US" sz="2200" dirty="0" smtClean="0"/>
                <a:t>Emits</a:t>
              </a:r>
              <a:r>
                <a:rPr lang="en-US" sz="2200" baseline="30000" dirty="0" smtClean="0"/>
                <a:t>  </a:t>
              </a:r>
              <a:r>
                <a:rPr lang="en-US" sz="2200" dirty="0"/>
                <a:t>beam and tracks both the beam and electrons</a:t>
              </a:r>
            </a:p>
          </p:txBody>
        </p:sp>
        <p:grpSp>
          <p:nvGrpSpPr>
            <p:cNvPr id="233" name="Group 353"/>
            <p:cNvGrpSpPr>
              <a:grpSpLocks/>
            </p:cNvGrpSpPr>
            <p:nvPr/>
          </p:nvGrpSpPr>
          <p:grpSpPr bwMode="auto">
            <a:xfrm>
              <a:off x="4645289" y="3742403"/>
              <a:ext cx="2093487" cy="1901920"/>
              <a:chOff x="4645289" y="3742403"/>
              <a:chExt cx="2093487" cy="1901920"/>
            </a:xfrm>
          </p:grpSpPr>
          <p:pic>
            <p:nvPicPr>
              <p:cNvPr id="234" name="Picture 1" descr="C:\Users\yaman\Desktop\gaus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5289" y="3742403"/>
                <a:ext cx="1233488" cy="604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5" name="Group 183"/>
              <p:cNvGrpSpPr>
                <a:grpSpLocks/>
              </p:cNvGrpSpPr>
              <p:nvPr/>
            </p:nvGrpSpPr>
            <p:grpSpPr bwMode="auto">
              <a:xfrm>
                <a:off x="4686236" y="5334594"/>
                <a:ext cx="1063582" cy="309729"/>
                <a:chOff x="3780054" y="2169208"/>
                <a:chExt cx="1063465" cy="309555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3883226" y="2218420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3940368" y="2216832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4061000" y="2369228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4164171" y="2435901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4213377" y="2240644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3959415" y="2313667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4140363" y="238510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4014969" y="2213657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4067349" y="2277155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4132426" y="2248581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4256232" y="2313667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3934019" y="241685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3924495" y="2358116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3913384" y="2272393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3978462" y="2373991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983223" y="2445426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3895925" y="2451776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3980049" y="2259694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4018143" y="2313667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4043539" y="2426376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4095919" y="2432726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4075285" y="2212070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4103855" y="2323192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4165759" y="2299380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4200679" y="2353353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4214964" y="2410502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4273693" y="2254931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4264169" y="2372403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4268930" y="2432726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4164171" y="2197782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249883" y="2196195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4307025" y="2205720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4329246" y="2266043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4313374" y="2324779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316548" y="2386690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4345119" y="2427964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4364166" y="2353353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4372103" y="2297793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4357817" y="2193020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4381626" y="2240644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4389562" y="2413677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4416546" y="2369228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421308" y="2313667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4408609" y="2185083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4445117" y="2421614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4500671" y="2418440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4553051" y="2413677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4607018" y="2410502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4459402" y="2188257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4513369" y="2183496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4564161" y="2178733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4613367" y="2177146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4667334" y="2175558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4721300" y="2172383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4772093" y="2169208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4657810" y="241050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4710189" y="2408915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4803838" y="2215245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4816536" y="2266043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4813362" y="2318429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4807013" y="2372403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4760981" y="2404152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4440355" y="2240644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4465751" y="2348591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4494322" y="2240644"/>
                  <a:ext cx="26984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4545114" y="2232706"/>
                  <a:ext cx="26984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4597494" y="2231119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4476862" y="2293030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4518131" y="2364466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4529241" y="2308904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4573685" y="2356528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4578447" y="2283505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4653048" y="2239056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4630826" y="2358116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4634001" y="2296205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4686381" y="2343828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4702253" y="2223182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4687967" y="2288268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4751458" y="2229531"/>
                  <a:ext cx="28571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3" name="Oval 322"/>
                <p:cNvSpPr/>
                <p:nvPr/>
              </p:nvSpPr>
              <p:spPr>
                <a:xfrm>
                  <a:off x="4738760" y="2348591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4751458" y="2286680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3811799" y="2221595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3848307" y="2272393"/>
                  <a:ext cx="28571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3781642" y="2277155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3780054" y="2337479"/>
                  <a:ext cx="26984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3835609" y="2351766"/>
                  <a:ext cx="26983" cy="26986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3880052" y="2318429"/>
                  <a:ext cx="26983" cy="26987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3787991" y="2393040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2" name="Oval 331"/>
                <p:cNvSpPr/>
                <p:nvPr/>
              </p:nvSpPr>
              <p:spPr>
                <a:xfrm>
                  <a:off x="3816561" y="2440664"/>
                  <a:ext cx="26983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3875290" y="2393040"/>
                  <a:ext cx="28571" cy="28574"/>
                </a:xfrm>
                <a:prstGeom prst="ellipse">
                  <a:avLst/>
                </a:prstGeom>
                <a:solidFill>
                  <a:srgbClr val="005EA4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36" name="Straight Connector 235"/>
              <p:cNvCxnSpPr/>
              <p:nvPr/>
            </p:nvCxnSpPr>
            <p:spPr bwMode="auto">
              <a:xfrm rot="5400000">
                <a:off x="4115241" y="4877904"/>
                <a:ext cx="10975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 bwMode="auto">
              <a:xfrm rot="5400000">
                <a:off x="5201837" y="4867580"/>
                <a:ext cx="10959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 bwMode="auto">
              <a:xfrm>
                <a:off x="5384697" y="4818342"/>
                <a:ext cx="349235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 bwMode="auto">
              <a:xfrm rot="10800000">
                <a:off x="4648129" y="4797694"/>
                <a:ext cx="349235" cy="158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384"/>
              <p:cNvSpPr txBox="1">
                <a:spLocks noChangeArrowheads="1"/>
              </p:cNvSpPr>
              <p:nvPr/>
            </p:nvSpPr>
            <p:spPr bwMode="auto">
              <a:xfrm>
                <a:off x="5047333" y="4545124"/>
                <a:ext cx="42476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/>
                  <a:t>l</a:t>
                </a:r>
                <a:r>
                  <a:rPr lang="en-US" sz="2400" baseline="-25000"/>
                  <a:t>b</a:t>
                </a:r>
                <a:endParaRPr lang="en-US" sz="2400"/>
              </a:p>
            </p:txBody>
          </p:sp>
          <p:cxnSp>
            <p:nvCxnSpPr>
              <p:cNvPr id="241" name="Straight Arrow Connector 240"/>
              <p:cNvCxnSpPr/>
              <p:nvPr/>
            </p:nvCxnSpPr>
            <p:spPr bwMode="auto">
              <a:xfrm rot="10800000">
                <a:off x="5029112" y="4154426"/>
                <a:ext cx="349235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Striped Right Arrow 241"/>
              <p:cNvSpPr/>
              <p:nvPr/>
            </p:nvSpPr>
            <p:spPr bwMode="auto">
              <a:xfrm rot="21420000">
                <a:off x="6091104" y="5282130"/>
                <a:ext cx="647672" cy="295427"/>
              </a:xfrm>
              <a:prstGeom prst="stripedRightArrow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3" name="TextBox 300"/>
              <p:cNvSpPr txBox="1">
                <a:spLocks noChangeArrowheads="1"/>
              </p:cNvSpPr>
              <p:nvPr/>
            </p:nvSpPr>
            <p:spPr bwMode="auto">
              <a:xfrm>
                <a:off x="5025966" y="4066048"/>
                <a:ext cx="7194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ym typeface="Symbol" pitchFamily="18" charset="2"/>
                  </a:rPr>
                  <a:t></a:t>
                </a:r>
                <a:r>
                  <a:rPr lang="en-US" sz="2400" baseline="-25000">
                    <a:sym typeface="Symbol" pitchFamily="18" charset="2"/>
                  </a:rPr>
                  <a:t>rms</a:t>
                </a:r>
                <a:endParaRPr lang="en-US" sz="2400"/>
              </a:p>
            </p:txBody>
          </p:sp>
        </p:grpSp>
      </p:grpSp>
      <p:grpSp>
        <p:nvGrpSpPr>
          <p:cNvPr id="334" name="Group 342"/>
          <p:cNvGrpSpPr>
            <a:grpSpLocks/>
          </p:cNvGrpSpPr>
          <p:nvPr/>
        </p:nvGrpSpPr>
        <p:grpSpPr bwMode="auto">
          <a:xfrm>
            <a:off x="2519363" y="4329113"/>
            <a:ext cx="6307137" cy="2195512"/>
            <a:chOff x="2195736" y="3644379"/>
            <a:chExt cx="6307138" cy="2196889"/>
          </a:xfrm>
        </p:grpSpPr>
        <p:grpSp>
          <p:nvGrpSpPr>
            <p:cNvPr id="335" name="Group 340"/>
            <p:cNvGrpSpPr>
              <a:grpSpLocks/>
            </p:cNvGrpSpPr>
            <p:nvPr/>
          </p:nvGrpSpPr>
          <p:grpSpPr bwMode="auto">
            <a:xfrm>
              <a:off x="2195736" y="3644379"/>
              <a:ext cx="6307138" cy="2196889"/>
              <a:chOff x="2574925" y="3577516"/>
              <a:chExt cx="6307138" cy="2196889"/>
            </a:xfrm>
          </p:grpSpPr>
          <p:sp>
            <p:nvSpPr>
              <p:cNvPr id="337" name="Text Box 7"/>
              <p:cNvSpPr txBox="1">
                <a:spLocks noChangeArrowheads="1"/>
              </p:cNvSpPr>
              <p:nvPr/>
            </p:nvSpPr>
            <p:spPr bwMode="auto">
              <a:xfrm>
                <a:off x="2981325" y="5216844"/>
                <a:ext cx="304800" cy="28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sz="1500" dirty="0">
                    <a:latin typeface="+mj-lt"/>
                  </a:rPr>
                  <a:t>0</a:t>
                </a:r>
              </a:p>
            </p:txBody>
          </p:sp>
          <p:cxnSp>
            <p:nvCxnSpPr>
              <p:cNvPr id="338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2909888" y="4833229"/>
                <a:ext cx="5008562" cy="3508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9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2892425" y="3883904"/>
                <a:ext cx="0" cy="130016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0" name="AutoShape 14"/>
              <p:cNvCxnSpPr>
                <a:cxnSpLocks noChangeShapeType="1"/>
              </p:cNvCxnSpPr>
              <p:nvPr/>
            </p:nvCxnSpPr>
            <p:spPr bwMode="auto">
              <a:xfrm>
                <a:off x="2892425" y="5184066"/>
                <a:ext cx="949325" cy="33813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1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2909888" y="4798304"/>
                <a:ext cx="5703887" cy="38576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2" name="AutoShape 18"/>
              <p:cNvCxnSpPr>
                <a:cxnSpLocks noChangeShapeType="1"/>
              </p:cNvCxnSpPr>
              <p:nvPr/>
            </p:nvCxnSpPr>
            <p:spPr bwMode="auto">
              <a:xfrm rot="5400000">
                <a:off x="7913688" y="4682416"/>
                <a:ext cx="808037" cy="111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3" name="AutoShape 19"/>
              <p:cNvCxnSpPr>
                <a:cxnSpLocks noChangeShapeType="1"/>
              </p:cNvCxnSpPr>
              <p:nvPr/>
            </p:nvCxnSpPr>
            <p:spPr bwMode="auto">
              <a:xfrm rot="5400000">
                <a:off x="7564437" y="4488742"/>
                <a:ext cx="72072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4" name="AutoShape 20"/>
              <p:cNvCxnSpPr>
                <a:cxnSpLocks noChangeShapeType="1"/>
              </p:cNvCxnSpPr>
              <p:nvPr/>
            </p:nvCxnSpPr>
            <p:spPr bwMode="auto">
              <a:xfrm>
                <a:off x="2905125" y="4337929"/>
                <a:ext cx="560388" cy="1619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5" name="AutoShape 21"/>
              <p:cNvCxnSpPr>
                <a:cxnSpLocks noChangeShapeType="1"/>
              </p:cNvCxnSpPr>
              <p:nvPr/>
            </p:nvCxnSpPr>
            <p:spPr bwMode="auto">
              <a:xfrm>
                <a:off x="3465513" y="4498266"/>
                <a:ext cx="0" cy="8921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6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2917825" y="4129966"/>
                <a:ext cx="5013325" cy="2095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7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3465513" y="4282366"/>
                <a:ext cx="4857750" cy="215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8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3465513" y="5098341"/>
                <a:ext cx="4846637" cy="2889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" name="AutoShape 26"/>
              <p:cNvCxnSpPr>
                <a:cxnSpLocks noChangeShapeType="1"/>
              </p:cNvCxnSpPr>
              <p:nvPr/>
            </p:nvCxnSpPr>
            <p:spPr bwMode="auto">
              <a:xfrm>
                <a:off x="7942263" y="4849104"/>
                <a:ext cx="369887" cy="2413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50" name="Text Box 8"/>
              <p:cNvSpPr txBox="1">
                <a:spLocks noChangeArrowheads="1"/>
              </p:cNvSpPr>
              <p:nvPr/>
            </p:nvSpPr>
            <p:spPr bwMode="auto">
              <a:xfrm>
                <a:off x="3014663" y="4368091"/>
                <a:ext cx="638175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4000">
                    <a:latin typeface="Times New Roman" pitchFamily="18" charset="0"/>
                  </a:rPr>
                  <a:t>.</a:t>
                </a:r>
                <a:endParaRPr lang="en-US" sz="4000"/>
              </a:p>
            </p:txBody>
          </p:sp>
          <p:sp>
            <p:nvSpPr>
              <p:cNvPr id="351" name="TextBox 386"/>
              <p:cNvSpPr txBox="1">
                <a:spLocks noChangeArrowheads="1"/>
              </p:cNvSpPr>
              <p:nvPr/>
            </p:nvSpPr>
            <p:spPr bwMode="auto">
              <a:xfrm>
                <a:off x="3268663" y="5265698"/>
                <a:ext cx="3270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a</a:t>
                </a:r>
              </a:p>
            </p:txBody>
          </p:sp>
          <p:sp>
            <p:nvSpPr>
              <p:cNvPr id="352" name="TextBox 387"/>
              <p:cNvSpPr txBox="1">
                <a:spLocks noChangeArrowheads="1"/>
              </p:cNvSpPr>
              <p:nvPr/>
            </p:nvSpPr>
            <p:spPr bwMode="auto">
              <a:xfrm>
                <a:off x="2574925" y="4998329"/>
                <a:ext cx="41275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-a</a:t>
                </a:r>
              </a:p>
            </p:txBody>
          </p:sp>
          <p:sp>
            <p:nvSpPr>
              <p:cNvPr id="353" name="TextBox 388"/>
              <p:cNvSpPr txBox="1">
                <a:spLocks noChangeArrowheads="1"/>
              </p:cNvSpPr>
              <p:nvPr/>
            </p:nvSpPr>
            <p:spPr bwMode="auto">
              <a:xfrm>
                <a:off x="2627313" y="4082341"/>
                <a:ext cx="3270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a</a:t>
                </a:r>
              </a:p>
            </p:txBody>
          </p:sp>
          <p:sp>
            <p:nvSpPr>
              <p:cNvPr id="354" name="TextBox 389"/>
              <p:cNvSpPr txBox="1">
                <a:spLocks noChangeArrowheads="1"/>
              </p:cNvSpPr>
              <p:nvPr/>
            </p:nvSpPr>
            <p:spPr bwMode="auto">
              <a:xfrm>
                <a:off x="3790950" y="5374355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x</a:t>
                </a:r>
              </a:p>
            </p:txBody>
          </p:sp>
          <p:sp>
            <p:nvSpPr>
              <p:cNvPr id="355" name="TextBox 390"/>
              <p:cNvSpPr txBox="1">
                <a:spLocks noChangeArrowheads="1"/>
              </p:cNvSpPr>
              <p:nvPr/>
            </p:nvSpPr>
            <p:spPr bwMode="auto">
              <a:xfrm>
                <a:off x="2638425" y="3577516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y</a:t>
                </a:r>
              </a:p>
            </p:txBody>
          </p:sp>
          <p:sp>
            <p:nvSpPr>
              <p:cNvPr id="356" name="TextBox 391"/>
              <p:cNvSpPr txBox="1">
                <a:spLocks noChangeArrowheads="1"/>
              </p:cNvSpPr>
              <p:nvPr/>
            </p:nvSpPr>
            <p:spPr bwMode="auto">
              <a:xfrm>
                <a:off x="8567738" y="4585579"/>
                <a:ext cx="314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z</a:t>
                </a:r>
              </a:p>
            </p:txBody>
          </p:sp>
          <p:sp>
            <p:nvSpPr>
              <p:cNvPr id="357" name="TextBox 392"/>
              <p:cNvSpPr txBox="1">
                <a:spLocks noChangeArrowheads="1"/>
              </p:cNvSpPr>
              <p:nvPr/>
            </p:nvSpPr>
            <p:spPr bwMode="auto">
              <a:xfrm>
                <a:off x="7699375" y="4493504"/>
                <a:ext cx="32861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L</a:t>
                </a:r>
              </a:p>
            </p:txBody>
          </p:sp>
        </p:grpSp>
        <p:cxnSp>
          <p:nvCxnSpPr>
            <p:cNvPr id="336" name="AutoShape 24"/>
            <p:cNvCxnSpPr>
              <a:cxnSpLocks noChangeShapeType="1"/>
            </p:cNvCxnSpPr>
            <p:nvPr/>
          </p:nvCxnSpPr>
          <p:spPr bwMode="auto">
            <a:xfrm>
              <a:off x="7541980" y="4191544"/>
              <a:ext cx="388937" cy="1539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59" name="Content Placeholder 348"/>
          <p:cNvSpPr>
            <a:spLocks noGrp="1"/>
          </p:cNvSpPr>
          <p:nvPr>
            <p:ph idx="1"/>
          </p:nvPr>
        </p:nvSpPr>
        <p:spPr>
          <a:xfrm>
            <a:off x="211598" y="1981717"/>
            <a:ext cx="8485980" cy="6048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Imports the beam pipe geometry prepared in CST Particle Studio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ral-Workshop.png"/>
          <p:cNvPicPr>
            <a:picLocks noChangeAspect="1"/>
          </p:cNvPicPr>
          <p:nvPr/>
        </p:nvPicPr>
        <p:blipFill>
          <a:blip r:embed="rId2">
            <a:alphaModFix/>
          </a:blip>
          <a:srcRect l="3490" t="8562" r="8054" b="6342"/>
          <a:stretch>
            <a:fillRect/>
          </a:stretch>
        </p:blipFill>
        <p:spPr>
          <a:xfrm>
            <a:off x="457200" y="0"/>
            <a:ext cx="8420701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81400" y="1371600"/>
            <a:ext cx="22098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3200400"/>
            <a:ext cx="14478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23900" y="4229100"/>
            <a:ext cx="990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2133600"/>
            <a:ext cx="6287101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405" y="4751741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30 registered participants, half of whom coming from CERN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Simulations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electron cloud wakes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Calculation with 3D PIC code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3" name="Picture 2" descr="C:\Users\yaman\Desktop\WAKEFIELDRESULTS\1\sond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6628633" cy="3600000"/>
          </a:xfrm>
          <a:prstGeom prst="rect">
            <a:avLst/>
          </a:prstGeom>
          <a:noFill/>
        </p:spPr>
      </p:pic>
      <p:sp>
        <p:nvSpPr>
          <p:cNvPr id="23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7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Calculates wake fields using a full Maxwell solver</a:t>
            </a:r>
          </a:p>
          <a:p>
            <a:r>
              <a:rPr lang="en-US" dirty="0" smtClean="0"/>
              <a:t>Can answer to the questions:</a:t>
            </a:r>
          </a:p>
          <a:p>
            <a:pPr lvl="1"/>
            <a:r>
              <a:rPr lang="en-US" dirty="0" smtClean="0"/>
              <a:t>Effect of magnetic field from electrons on the beam (due to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e</a:t>
            </a:r>
            <a:r>
              <a:rPr lang="en-US" i="1" dirty="0" err="1" smtClean="0"/>
              <a:t>(t</a:t>
            </a:r>
            <a:r>
              <a:rPr lang="en-US" i="1" dirty="0" smtClean="0"/>
              <a:t>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the longitudinal </a:t>
            </a:r>
            <a:r>
              <a:rPr lang="en-US" dirty="0" err="1" smtClean="0"/>
              <a:t>e</a:t>
            </a:r>
            <a:r>
              <a:rPr lang="en-US" dirty="0" smtClean="0"/>
              <a:t>-field be responsible for the energy loss measured by Elena?</a:t>
            </a:r>
          </a:p>
          <a:p>
            <a:r>
              <a:rPr lang="en-US" dirty="0" smtClean="0"/>
              <a:t>Follow up: use the SPS parameters to calculate transverse and longitudinal wakes.</a:t>
            </a:r>
          </a:p>
        </p:txBody>
      </p:sp>
      <p:pic>
        <p:nvPicPr>
          <p:cNvPr id="334" name="Picture 3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5638800"/>
            <a:ext cx="1904211" cy="5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gram Tuesday.png"/>
          <p:cNvPicPr>
            <a:picLocks noChangeAspect="1"/>
          </p:cNvPicPr>
          <p:nvPr/>
        </p:nvPicPr>
        <p:blipFill>
          <a:blip r:embed="rId2"/>
          <a:srcRect l="4035" t="3147" r="3766" b="6293"/>
          <a:stretch>
            <a:fillRect/>
          </a:stretch>
        </p:blipFill>
        <p:spPr>
          <a:xfrm>
            <a:off x="685796" y="0"/>
            <a:ext cx="8168817" cy="68586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667000"/>
            <a:ext cx="6777000" cy="2527800"/>
            <a:chOff x="304800" y="2667000"/>
            <a:chExt cx="6777000" cy="2527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114800"/>
              <a:ext cx="6777000" cy="10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324100" y="3086100"/>
              <a:ext cx="1447800" cy="60960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3600" y="3810000"/>
            <a:ext cx="6565085" cy="2612399"/>
            <a:chOff x="2133600" y="3810000"/>
            <a:chExt cx="6565085" cy="2612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86400"/>
              <a:ext cx="6565085" cy="935999"/>
            </a:xfrm>
            <a:prstGeom prst="rect">
              <a:avLst/>
            </a:prstGeom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16200000" flipV="1">
              <a:off x="5788800" y="4193400"/>
              <a:ext cx="1676400" cy="909600"/>
            </a:xfrm>
            <a:prstGeom prst="straightConnector1">
              <a:avLst/>
            </a:prstGeom>
            <a:ln>
              <a:solidFill>
                <a:srgbClr val="D9D9D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PS measurements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baseline="0" dirty="0" smtClean="0">
                <a:latin typeface="+mj-lt"/>
                <a:ea typeface="+mj-ea"/>
                <a:cs typeface="+mj-cs"/>
              </a:rPr>
              <a:t>Clearing</a:t>
            </a:r>
            <a:r>
              <a:rPr lang="en-US" sz="3500" b="1" dirty="0" smtClean="0">
                <a:latin typeface="+mj-lt"/>
                <a:ea typeface="+mj-ea"/>
                <a:cs typeface="+mj-cs"/>
              </a:rPr>
              <a:t> and suppression with a-C coating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3" y="1580597"/>
            <a:ext cx="7364848" cy="50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SPS measurements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baseline="0" dirty="0" smtClean="0">
                <a:latin typeface="+mj-lt"/>
                <a:ea typeface="+mj-ea"/>
                <a:cs typeface="+mj-cs"/>
              </a:rPr>
              <a:t>Electron cloud as a function of SEY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7423" y="1926973"/>
          <a:ext cx="8636000" cy="4483100"/>
        </p:xfrm>
        <a:graphic>
          <a:graphicData uri="http://schemas.openxmlformats.org/presentationml/2006/ole">
            <p:oleObj spid="_x0000_s34818" name="Worksheet" r:id="rId3" imgW="11785600" imgH="5880100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75279" y="268169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StSt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7211" y="2496307"/>
            <a:ext cx="5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DLC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4603" y="3284614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DLC cond.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474" y="408387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a-C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904310" y="3748097"/>
            <a:ext cx="3197027" cy="10948"/>
          </a:xfrm>
          <a:prstGeom prst="line">
            <a:avLst/>
          </a:prstGeom>
          <a:ln>
            <a:solidFill>
              <a:srgbClr val="99EC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7019" y="1653256"/>
            <a:ext cx="130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99EC47"/>
                </a:solidFill>
              </a:rPr>
              <a:t>50 ns threshold (</a:t>
            </a:r>
            <a:r>
              <a:rPr lang="en-US" sz="1500" dirty="0" err="1" smtClean="0">
                <a:solidFill>
                  <a:srgbClr val="99EC47"/>
                </a:solidFill>
              </a:rPr>
              <a:t>simul</a:t>
            </a:r>
            <a:r>
              <a:rPr lang="en-US" sz="1500" dirty="0" smtClean="0">
                <a:solidFill>
                  <a:srgbClr val="99EC47"/>
                </a:solidFill>
              </a:rPr>
              <a:t>.)</a:t>
            </a:r>
            <a:endParaRPr lang="en-US" sz="1500" dirty="0">
              <a:solidFill>
                <a:srgbClr val="99EC4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LHC measurements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loss due to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-cloud?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2" y="1372693"/>
            <a:ext cx="6810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7663" y="580281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Observation: if we assume 1kW lost by 200 nominal bunches (compatible with the measured heat load of 40mW/m), this would translate into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baseline="-25000" dirty="0" err="1" smtClean="0"/>
              <a:t>s</a:t>
            </a:r>
            <a:r>
              <a:rPr lang="en-US" dirty="0" smtClean="0"/>
              <a:t>=0.45</a:t>
            </a:r>
            <a:r>
              <a:rPr lang="en-US" baseline="30000" dirty="0" smtClean="0"/>
              <a:t> </a:t>
            </a:r>
            <a:r>
              <a:rPr lang="en-US" dirty="0" smtClean="0"/>
              <a:t>deg …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26428" y="3326196"/>
            <a:ext cx="3885107" cy="1588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>
            <a:spLocks noChangeAspect="1"/>
          </p:cNvSpPr>
          <p:nvPr/>
        </p:nvSpPr>
        <p:spPr>
          <a:xfrm>
            <a:off x="3538406" y="3199078"/>
            <a:ext cx="276233" cy="277198"/>
          </a:xfrm>
          <a:prstGeom prst="star5">
            <a:avLst>
              <a:gd name="adj" fmla="val 18015"/>
              <a:gd name="hf" fmla="val 105146"/>
              <a:gd name="vf" fmla="val 110557"/>
            </a:avLst>
          </a:prstGeom>
          <a:solidFill>
            <a:srgbClr val="2774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incoherent 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Electron cloud tune footprints</a:t>
            </a:r>
          </a:p>
          <a:p>
            <a:pPr lvl="1"/>
            <a:r>
              <a:rPr lang="en-US" dirty="0" smtClean="0"/>
              <a:t>Injection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top energy</a:t>
            </a:r>
          </a:p>
          <a:p>
            <a:pPr lvl="1"/>
            <a:r>
              <a:rPr lang="en-US" dirty="0" smtClean="0"/>
              <a:t>Field-free and dipole region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06" y="2615930"/>
            <a:ext cx="7922691" cy="4176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72571" y="5902702"/>
            <a:ext cx="3694629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571" y="6102243"/>
            <a:ext cx="3703772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2571" y="5694112"/>
            <a:ext cx="3694629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-362232" y="4948855"/>
            <a:ext cx="319211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-158706" y="4949252"/>
            <a:ext cx="3191316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18843" y="4935745"/>
            <a:ext cx="3191316" cy="2860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-398115" y="5299021"/>
            <a:ext cx="1606443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 flipH="1">
            <a:off x="-82788" y="4943562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0.02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121330" y="5903496"/>
            <a:ext cx="408128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00800" y="5759023"/>
            <a:ext cx="83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</a:rPr>
              <a:t>6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dirty="0" err="1" smtClean="0">
                <a:solidFill>
                  <a:srgbClr val="0000FF"/>
                </a:solidFill>
              </a:rPr>
              <a:t>x</a:t>
            </a:r>
            <a:r>
              <a:rPr lang="en-US" sz="1500" dirty="0" smtClean="0">
                <a:solidFill>
                  <a:srgbClr val="0000FF"/>
                </a:solidFill>
              </a:rPr>
              <a:t> 10</a:t>
            </a:r>
            <a:r>
              <a:rPr lang="en-US" sz="1500" baseline="30000" dirty="0" smtClean="0">
                <a:solidFill>
                  <a:srgbClr val="0000FF"/>
                </a:solidFill>
              </a:rPr>
              <a:t>-3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2000"/>
            <a:ext cx="7888000" cy="4176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incoherent 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Electron cloud tune footprints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Injection and </a:t>
            </a:r>
            <a:r>
              <a:rPr lang="en-US" dirty="0" smtClean="0"/>
              <a:t>top energy (4TeV)</a:t>
            </a:r>
          </a:p>
          <a:p>
            <a:pPr lvl="1"/>
            <a:r>
              <a:rPr lang="en-US" dirty="0" smtClean="0"/>
              <a:t>Field-free and dipole region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-398115" y="5299021"/>
            <a:ext cx="1606443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 flipH="1">
            <a:off x="-82788" y="4943562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0.003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121330" y="5903496"/>
            <a:ext cx="408128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5571" y="5759023"/>
            <a:ext cx="83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8 </a:t>
            </a:r>
            <a:r>
              <a:rPr lang="en-US" sz="1500" dirty="0" err="1" smtClean="0">
                <a:solidFill>
                  <a:srgbClr val="0000FF"/>
                </a:solidFill>
              </a:rPr>
              <a:t>x</a:t>
            </a:r>
            <a:r>
              <a:rPr lang="en-US" sz="1500" dirty="0" smtClean="0">
                <a:solidFill>
                  <a:srgbClr val="0000FF"/>
                </a:solidFill>
              </a:rPr>
              <a:t> 10</a:t>
            </a:r>
            <a:r>
              <a:rPr lang="en-US" sz="1500" baseline="30000" dirty="0" smtClean="0">
                <a:solidFill>
                  <a:srgbClr val="0000FF"/>
                </a:solidFill>
              </a:rPr>
              <a:t>-4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incoherent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Electron cloud instability thresholds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Injection and </a:t>
            </a:r>
            <a:r>
              <a:rPr lang="en-US" dirty="0" smtClean="0"/>
              <a:t>top energy (4TeV)</a:t>
            </a:r>
          </a:p>
          <a:p>
            <a:pPr lvl="1"/>
            <a:r>
              <a:rPr lang="en-US" dirty="0" smtClean="0"/>
              <a:t>Field-free and dipole region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emittances</a:t>
            </a:r>
            <a:r>
              <a:rPr lang="en-US" dirty="0" smtClean="0"/>
              <a:t> and bunch lengths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4500"/>
            <a:ext cx="2908300" cy="387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75" y="3624024"/>
            <a:ext cx="5809263" cy="3024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90440" y="2318578"/>
            <a:ext cx="3429000" cy="2348246"/>
            <a:chOff x="5186073" y="2528554"/>
            <a:chExt cx="3429000" cy="2348246"/>
          </a:xfrm>
        </p:grpSpPr>
        <p:sp>
          <p:nvSpPr>
            <p:cNvPr id="11" name="Oval 10"/>
            <p:cNvSpPr/>
            <p:nvPr/>
          </p:nvSpPr>
          <p:spPr>
            <a:xfrm>
              <a:off x="5638800" y="4648200"/>
              <a:ext cx="457200" cy="228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4648200"/>
              <a:ext cx="457200" cy="228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5600700" y="3543300"/>
              <a:ext cx="1371600" cy="838200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6438900" y="3695700"/>
              <a:ext cx="1371600" cy="533400"/>
            </a:xfrm>
            <a:prstGeom prst="straightConnector1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86073" y="2528554"/>
              <a:ext cx="3429000" cy="73866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Exactly same numbers quoted by Elena (HEADTAIL 2003), Kevin (HEADTAIL 2010),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Ohmi</a:t>
              </a:r>
              <a:r>
                <a:rPr lang="en-US" sz="1400" dirty="0" smtClean="0">
                  <a:solidFill>
                    <a:srgbClr val="0000FF"/>
                  </a:solidFill>
                </a:rPr>
                <a:t>-san (PEHTS 2010)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incoherent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Tune footprints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Electron cloud instability thresholds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Injection and </a:t>
            </a:r>
            <a:r>
              <a:rPr lang="en-US" dirty="0" smtClean="0"/>
              <a:t>top energy (4TeV)</a:t>
            </a:r>
          </a:p>
          <a:p>
            <a:pPr lvl="1"/>
            <a:r>
              <a:rPr lang="en-US" dirty="0" smtClean="0"/>
              <a:t>Field-free and dipole region</a:t>
            </a:r>
          </a:p>
          <a:p>
            <a:pPr lvl="1"/>
            <a:r>
              <a:rPr lang="en-US" dirty="0" smtClean="0"/>
              <a:t>Recovery of stability through chromaticity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7" y="3035300"/>
            <a:ext cx="2819400" cy="382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063" y="3459580"/>
            <a:ext cx="5841057" cy="3023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pinch from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Field-free regions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Dipoles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Quadrupoles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40" y="3000176"/>
            <a:ext cx="7843462" cy="37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ral-Workshop.png"/>
          <p:cNvPicPr>
            <a:picLocks noChangeAspect="1"/>
          </p:cNvPicPr>
          <p:nvPr/>
        </p:nvPicPr>
        <p:blipFill>
          <a:blip r:embed="rId2">
            <a:alphaModFix amt="15000"/>
          </a:blip>
          <a:srcRect l="3490" t="8562" r="8054" b="6342"/>
          <a:stretch>
            <a:fillRect/>
          </a:stretch>
        </p:blipFill>
        <p:spPr>
          <a:xfrm>
            <a:off x="457200" y="0"/>
            <a:ext cx="84207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Lucida Grande"/>
              <a:buChar char="→"/>
            </a:pPr>
            <a:r>
              <a:rPr lang="en-US" dirty="0" smtClean="0"/>
              <a:t>Proposed by O. </a:t>
            </a:r>
            <a:r>
              <a:rPr lang="en-US" dirty="0" err="1" smtClean="0"/>
              <a:t>Boine-Frankenheim</a:t>
            </a:r>
            <a:r>
              <a:rPr lang="en-US" dirty="0" smtClean="0"/>
              <a:t> (GSI) as a starting point to discuss electron cloud modeling with the CERN experts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Organized by myself, Frank and Oliver under the </a:t>
            </a:r>
            <a:r>
              <a:rPr lang="en-US" dirty="0" err="1" smtClean="0"/>
              <a:t>EuCARD</a:t>
            </a:r>
            <a:r>
              <a:rPr lang="en-US" dirty="0" smtClean="0"/>
              <a:t>/ACCNET sponsorship</a:t>
            </a:r>
          </a:p>
          <a:p>
            <a:pPr>
              <a:buFont typeface="Lucida Grande"/>
              <a:buChar char="→"/>
            </a:pPr>
            <a:r>
              <a:rPr lang="en-US" dirty="0" smtClean="0"/>
              <a:t> Goals of the workshop</a:t>
            </a:r>
          </a:p>
          <a:p>
            <a:pPr lvl="1"/>
            <a:r>
              <a:rPr lang="en-US" dirty="0" smtClean="0"/>
              <a:t>Review the status of CERN and GSI electron cloud studies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achine observations </a:t>
            </a:r>
          </a:p>
          <a:p>
            <a:pPr lvl="2"/>
            <a:r>
              <a:rPr lang="en-US" dirty="0" smtClean="0"/>
              <a:t>Modeling</a:t>
            </a:r>
          </a:p>
          <a:p>
            <a:pPr lvl="2"/>
            <a:r>
              <a:rPr lang="en-US" dirty="0" smtClean="0"/>
              <a:t>Simulations</a:t>
            </a:r>
          </a:p>
          <a:p>
            <a:pPr lvl="2"/>
            <a:r>
              <a:rPr lang="en-US" dirty="0" smtClean="0"/>
              <a:t>Diagnostics  </a:t>
            </a:r>
          </a:p>
          <a:p>
            <a:pPr lvl="1"/>
            <a:r>
              <a:rPr lang="en-US" dirty="0" smtClean="0"/>
              <a:t>Find synergies between the two laboratories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 a common strategy for future developments in terms of simulation tools, diagnostics and mitigation techniques.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Preliminary simulations have been carried out with toy model electron cloud kicks of the field-free type alone (assuming a total tune spread as that obtained by Kevin’s footprints)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Very low </a:t>
            </a:r>
            <a:r>
              <a:rPr lang="en-US" dirty="0" err="1" smtClean="0">
                <a:solidFill>
                  <a:srgbClr val="000000"/>
                </a:solidFill>
              </a:rPr>
              <a:t>emiitance</a:t>
            </a:r>
            <a:r>
              <a:rPr lang="en-US" dirty="0" smtClean="0">
                <a:solidFill>
                  <a:srgbClr val="000000"/>
                </a:solidFill>
              </a:rPr>
              <a:t> growth rates have been found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Model needs to be refined with the correct 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-cloud kicks in magnetic fields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9000"/>
            <a:ext cx="7256774" cy="28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pinch from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Field-free regions</a:t>
            </a:r>
          </a:p>
          <a:p>
            <a:pPr lvl="1"/>
            <a:r>
              <a:rPr lang="en-US" dirty="0" smtClean="0"/>
              <a:t>Dipoles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Quadrupoles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5" y="2971800"/>
            <a:ext cx="7790745" cy="37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incoherent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latin typeface="+mj-lt"/>
                <a:ea typeface="+mj-ea"/>
                <a:cs typeface="+mj-cs"/>
              </a:rPr>
              <a:t>Long term beam behavior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pinch from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Field-free regions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Dipoles</a:t>
            </a:r>
          </a:p>
          <a:p>
            <a:pPr lvl="1"/>
            <a:r>
              <a:rPr lang="en-US" dirty="0" err="1" smtClean="0"/>
              <a:t>Quadrupoles</a:t>
            </a:r>
            <a:r>
              <a:rPr lang="en-US" dirty="0" smtClean="0"/>
              <a:t> (approximation of strong field, not always true, under verification)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95" y="3116941"/>
            <a:ext cx="7778739" cy="37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follow ups from Workshop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85968" y="1456179"/>
            <a:ext cx="5867400" cy="914399"/>
          </a:xfrm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Long term behavior of the beam under the action of an electron cloud. Model planned to include elements with detailed pinch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19324" y="3317460"/>
            <a:ext cx="5867400" cy="129540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3D self-consistent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-cloud wake fields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3200" dirty="0" smtClean="0"/>
              <a:t>Quantify energy loss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 of electron magnetic field on transverse wakes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85968" y="2370578"/>
            <a:ext cx="729499" cy="6629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844544" y="2381000"/>
            <a:ext cx="815346" cy="7945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310" y="283571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Giuliano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3" y="1150443"/>
            <a:ext cx="1155700" cy="444500"/>
          </a:xfrm>
          <a:prstGeom prst="rect">
            <a:avLst/>
          </a:prstGeom>
        </p:spPr>
      </p:pic>
      <p:pic>
        <p:nvPicPr>
          <p:cNvPr id="18" name="Picture 17" descr="cern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71" y="1216255"/>
            <a:ext cx="864000" cy="86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98006" y="292330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Kevin, Frank, etc.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89825" y="3774660"/>
            <a:ext cx="729499" cy="6629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7376302" y="3632682"/>
            <a:ext cx="815346" cy="7945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8324" y="4437606"/>
            <a:ext cx="13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Fatih</a:t>
            </a:r>
            <a:r>
              <a:rPr lang="en-US" dirty="0" smtClean="0">
                <a:solidFill>
                  <a:srgbClr val="0000FF"/>
                </a:solidFill>
              </a:rPr>
              <a:t>, Oliver, etc.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6427" y="4357587"/>
            <a:ext cx="109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Giovanni, et al.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1845477" y="5342972"/>
            <a:ext cx="5867400" cy="129540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E-cloud build simulations with ECLOUD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lang="en-US" sz="3200" dirty="0" smtClean="0"/>
              <a:t> in warm-warm transitions with the present pressure rise data (internal to CERN)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ü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Benchmark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GSI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Petrov’s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 for SIS18 bunches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6553203" y="5342972"/>
            <a:ext cx="1384969" cy="2958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06775" y="50911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Giuseppe, Vincent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7649469" y="5943600"/>
            <a:ext cx="692485" cy="152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63610" y="606558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Octavio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500486" y="6321590"/>
            <a:ext cx="828324" cy="1865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1021" y="6303007"/>
            <a:ext cx="94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Fedor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72571" y="38209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miscellaneous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734" y="1620409"/>
            <a:ext cx="7818266" cy="3637391"/>
          </a:xfrm>
          <a:ln>
            <a:solidFill>
              <a:schemeClr val="tx1"/>
            </a:solidFill>
            <a:prstDash val="dot"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Feedback system? Inefficient?</a:t>
            </a:r>
          </a:p>
          <a:p>
            <a:r>
              <a:rPr lang="en-US" dirty="0" smtClean="0"/>
              <a:t>Electron cloud fluctuations</a:t>
            </a:r>
          </a:p>
          <a:p>
            <a:r>
              <a:rPr lang="en-US" dirty="0" smtClean="0"/>
              <a:t>Scrubbing:</a:t>
            </a:r>
          </a:p>
          <a:p>
            <a:pPr lvl="1"/>
            <a:r>
              <a:rPr lang="en-US" dirty="0" smtClean="0"/>
              <a:t>Change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Graphene</a:t>
            </a:r>
            <a:r>
              <a:rPr lang="en-US" dirty="0" smtClean="0"/>
              <a:t> layers</a:t>
            </a:r>
          </a:p>
          <a:p>
            <a:pPr lvl="1"/>
            <a:r>
              <a:rPr lang="en-US" dirty="0" smtClean="0"/>
              <a:t>Beams with high energy electrons</a:t>
            </a:r>
          </a:p>
          <a:p>
            <a:r>
              <a:rPr lang="en-US" dirty="0" smtClean="0"/>
              <a:t>Energy loss measured with the synchronous phase shift related to electron cloud?</a:t>
            </a:r>
          </a:p>
          <a:p>
            <a:r>
              <a:rPr lang="en-US" dirty="0" smtClean="0"/>
              <a:t>Another proof that a-C does not build </a:t>
            </a:r>
            <a:r>
              <a:rPr lang="en-US" dirty="0" err="1" smtClean="0"/>
              <a:t>e</a:t>
            </a:r>
            <a:r>
              <a:rPr lang="en-US" dirty="0" smtClean="0"/>
              <a:t>-cloud (PS)? Why then pressure rise in SPS?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gram Monday.png"/>
          <p:cNvPicPr>
            <a:picLocks noGrp="1" noChangeAspect="1"/>
          </p:cNvPicPr>
          <p:nvPr>
            <p:ph idx="1"/>
          </p:nvPr>
        </p:nvPicPr>
        <p:blipFill>
          <a:blip r:embed="rId2"/>
          <a:srcRect l="3497" t="3147" r="3497" b="6293"/>
          <a:stretch>
            <a:fillRect/>
          </a:stretch>
        </p:blipFill>
        <p:spPr>
          <a:xfrm>
            <a:off x="386952" y="0"/>
            <a:ext cx="8217697" cy="6840000"/>
          </a:xfrm>
        </p:spPr>
      </p:pic>
      <p:grpSp>
        <p:nvGrpSpPr>
          <p:cNvPr id="8" name="Group 7"/>
          <p:cNvGrpSpPr/>
          <p:nvPr/>
        </p:nvGrpSpPr>
        <p:grpSpPr>
          <a:xfrm>
            <a:off x="304803" y="2514600"/>
            <a:ext cx="7074304" cy="1492800"/>
            <a:chOff x="304803" y="2514600"/>
            <a:chExt cx="7074304" cy="1492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3" y="2819400"/>
              <a:ext cx="7074304" cy="1188000"/>
            </a:xfrm>
            <a:prstGeom prst="rect">
              <a:avLst/>
            </a:prstGeom>
            <a:solidFill>
              <a:srgbClr val="27741E"/>
            </a:solidFill>
            <a:ln w="38100" cap="flat" cmpd="sng" algn="ctr">
              <a:solidFill>
                <a:srgbClr val="27741E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1066800" y="2514600"/>
              <a:ext cx="381000" cy="304800"/>
            </a:xfrm>
            <a:prstGeom prst="straightConnector1">
              <a:avLst/>
            </a:prstGeom>
            <a:ln w="28575" cap="flat" cmpd="sng" algn="ctr">
              <a:solidFill>
                <a:srgbClr val="27741E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400" y="1386002"/>
            <a:ext cx="7375610" cy="1433399"/>
            <a:chOff x="533400" y="1386002"/>
            <a:chExt cx="7375610" cy="1433399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4038602" y="2362202"/>
              <a:ext cx="533399" cy="380999"/>
            </a:xfrm>
            <a:prstGeom prst="straightConnector1">
              <a:avLst/>
            </a:prstGeom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1386002"/>
              <a:ext cx="7375610" cy="900000"/>
            </a:xfrm>
            <a:prstGeom prst="rect">
              <a:avLst/>
            </a:prstGeom>
            <a:ln w="28575" cap="flat" cmpd="sng" algn="ctr">
              <a:solidFill>
                <a:srgbClr val="77933C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overview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150ns beams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ressure rise in common beam pipe, suppressed with solenoids</a:t>
            </a:r>
          </a:p>
          <a:p>
            <a:r>
              <a:rPr lang="en-US" dirty="0" smtClean="0"/>
              <a:t>75ns beams</a:t>
            </a:r>
          </a:p>
          <a:p>
            <a:pPr lvl="1"/>
            <a:r>
              <a:rPr lang="en-US" dirty="0" smtClean="0"/>
              <a:t>Same as 150ns</a:t>
            </a:r>
          </a:p>
          <a:p>
            <a:pPr lvl="1"/>
            <a:r>
              <a:rPr lang="en-US" dirty="0" smtClean="0"/>
              <a:t>Pressure rise in cold-warm and warm-warm transitions</a:t>
            </a:r>
          </a:p>
          <a:p>
            <a:pPr lvl="1"/>
            <a:r>
              <a:rPr lang="en-US" dirty="0" smtClean="0"/>
              <a:t>Beam instability for last bunches in one or more batches</a:t>
            </a:r>
          </a:p>
          <a:p>
            <a:r>
              <a:rPr lang="en-US" dirty="0" smtClean="0"/>
              <a:t>50ns beams</a:t>
            </a:r>
          </a:p>
          <a:p>
            <a:pPr lvl="1"/>
            <a:r>
              <a:rPr lang="en-US" dirty="0" smtClean="0"/>
              <a:t>Same as 75ns, and even more pronounced</a:t>
            </a:r>
          </a:p>
          <a:p>
            <a:pPr lvl="1"/>
            <a:r>
              <a:rPr lang="en-US" dirty="0" smtClean="0"/>
              <a:t>Additional heat load (40mW/m) on the beam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pressure rise at transitions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44" y="1510922"/>
            <a:ext cx="8229600" cy="1142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Pressure rise at several types of gauges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its occurrence depends strongly on the local electron flux!</a:t>
            </a:r>
            <a:endParaRPr lang="en-US" dirty="0" smtClean="0"/>
          </a:p>
          <a:p>
            <a:r>
              <a:rPr lang="en-US" dirty="0" smtClean="0"/>
              <a:t>More than one order of magnitude between Cold-Warm and Room Temperature transitions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7" y="2743200"/>
            <a:ext cx="6271918" cy="38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pressure rise at transitions 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Zoom on the three types of transitions</a:t>
            </a:r>
          </a:p>
          <a:p>
            <a:r>
              <a:rPr lang="en-US" dirty="0" smtClean="0"/>
              <a:t>Pressure rise determined by electron flux, but also local desorption yields and pumping speeds (neighboring configuration)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7" y="2670703"/>
            <a:ext cx="7958838" cy="2915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82" y="5868510"/>
            <a:ext cx="2129304" cy="795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81400" y="5912305"/>
            <a:ext cx="5471096" cy="564695"/>
            <a:chOff x="3581400" y="5912305"/>
            <a:chExt cx="5471096" cy="564695"/>
          </a:xfrm>
        </p:grpSpPr>
        <p:sp>
          <p:nvSpPr>
            <p:cNvPr id="6" name="Oval 5"/>
            <p:cNvSpPr/>
            <p:nvPr/>
          </p:nvSpPr>
          <p:spPr>
            <a:xfrm>
              <a:off x="3581400" y="5956100"/>
              <a:ext cx="1884214" cy="520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465614" y="6096000"/>
              <a:ext cx="935186" cy="139900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461696" y="5912305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Scrubbing acts on both!!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Electron cloud observation in LHC</a:t>
            </a:r>
            <a:br>
              <a:rPr lang="en-US" sz="3500" b="1" dirty="0" smtClean="0"/>
            </a:br>
            <a:r>
              <a:rPr lang="en-US" sz="3500" b="1" dirty="0" smtClean="0"/>
              <a:t>Scrubbing experience and plans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Pressure rise with 50ns </a:t>
            </a:r>
            <a:r>
              <a:rPr lang="en-US" dirty="0" smtClean="0"/>
              <a:t>a factor ~15 </a:t>
            </a:r>
            <a:r>
              <a:rPr lang="en-US" dirty="0" smtClean="0"/>
              <a:t>worse than with 75ns, therefore scrubbing more efficient with 50ns beams</a:t>
            </a:r>
          </a:p>
          <a:p>
            <a:r>
              <a:rPr lang="en-US" dirty="0" smtClean="0"/>
              <a:t>An improvement by a factor ~6 was observed in the same beam conditions after 20h of scrubbing with 50ns beams</a:t>
            </a:r>
          </a:p>
          <a:p>
            <a:r>
              <a:rPr lang="en-US" dirty="0" smtClean="0"/>
              <a:t>Scrubbing at injection reduces the SEY (logarithmically) and should serve the purpose also for top energy</a:t>
            </a:r>
          </a:p>
          <a:p>
            <a:pPr lvl="1"/>
            <a:r>
              <a:rPr lang="en-US" dirty="0" smtClean="0"/>
              <a:t>90% of the photoelectrons confined in the 1/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cone thanks to the saw-tooth, the remaining 10% should not </a:t>
            </a:r>
            <a:r>
              <a:rPr lang="en-US" dirty="0" err="1" smtClean="0"/>
              <a:t>multipact</a:t>
            </a:r>
            <a:r>
              <a:rPr lang="en-US" dirty="0" smtClean="0"/>
              <a:t> if the inner surface of the chamber is uniformly scrubbed</a:t>
            </a:r>
          </a:p>
          <a:p>
            <a:pPr lvl="1"/>
            <a:r>
              <a:rPr lang="en-US" dirty="0" smtClean="0"/>
              <a:t>However SR scrubbing of SEY was found not to be effective, so there’s no additional advantage to scrub at top energy</a:t>
            </a:r>
          </a:p>
          <a:p>
            <a:r>
              <a:rPr lang="en-US" dirty="0" smtClean="0"/>
              <a:t>Scrubbing was shown to work both on warm and cold surfaces</a:t>
            </a:r>
          </a:p>
          <a:p>
            <a:pP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Lucida Grande"/>
              <a:buChar char="⇒"/>
            </a:pPr>
            <a:r>
              <a:rPr lang="en-US" b="1" dirty="0" smtClean="0">
                <a:solidFill>
                  <a:srgbClr val="FF0000"/>
                </a:solidFill>
              </a:rPr>
              <a:t>1 week scrubbing with 50ns beams at injection energy </a:t>
            </a:r>
            <a:r>
              <a:rPr lang="en-US" dirty="0" smtClean="0"/>
              <a:t>and constant electron cloud activity (i.e. topping up with beam when the pressure is seen to decrease) is expected to ensure safe operation with 75ns beams</a:t>
            </a:r>
            <a:r>
              <a:rPr lang="en-US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More on scrubbing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3"/>
            <a:ext cx="8229600" cy="155711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Scrubbing, or conditioning, is usually ascribed to a graphitization of the surface under photon, electron or ion bombardment (seems confirmed by surface spectroscopy)</a:t>
            </a:r>
          </a:p>
          <a:p>
            <a:r>
              <a:rPr lang="en-US" dirty="0" smtClean="0"/>
              <a:t>Therefore it can be aided by depositing on the surface some </a:t>
            </a:r>
            <a:r>
              <a:rPr lang="en-US" dirty="0" err="1" smtClean="0"/>
              <a:t>monolayers</a:t>
            </a:r>
            <a:r>
              <a:rPr lang="en-US" dirty="0" smtClean="0"/>
              <a:t> of graphitic C (</a:t>
            </a:r>
            <a:r>
              <a:rPr lang="en-US" dirty="0" err="1" smtClean="0"/>
              <a:t>graphene</a:t>
            </a:r>
            <a:r>
              <a:rPr lang="en-US" dirty="0" smtClean="0"/>
              <a:t>) in a preventive manner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however, issues of stability in an accelerator environment??</a:t>
            </a:r>
            <a:r>
              <a:rPr lang="en-US" dirty="0" smtClean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6" y="2806476"/>
            <a:ext cx="8231303" cy="38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1834</Words>
  <Application>Microsoft Macintosh PowerPoint</Application>
  <PresentationFormat>On-screen Show (4:3)</PresentationFormat>
  <Paragraphs>211</Paragraphs>
  <Slides>34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Microsoft Excel Sheet</vt:lpstr>
      <vt:lpstr>Summary of the CERN-GSI Workshop on Electron Cloud</vt:lpstr>
      <vt:lpstr>Slide 2</vt:lpstr>
      <vt:lpstr>Slide 3</vt:lpstr>
      <vt:lpstr>Slide 4</vt:lpstr>
      <vt:lpstr>Electron cloud observation in LHC overview </vt:lpstr>
      <vt:lpstr>Electron cloud observation in LHC pressure rise at transitions </vt:lpstr>
      <vt:lpstr>Electron cloud observation in LHC pressure rise at transitions </vt:lpstr>
      <vt:lpstr>Electron cloud observation in LHC Scrubbing experience and plans</vt:lpstr>
      <vt:lpstr>More on scrubbing</vt:lpstr>
      <vt:lpstr>More on scrubbing</vt:lpstr>
      <vt:lpstr>More on scrubbing</vt:lpstr>
      <vt:lpstr>More on scrubbing</vt:lpstr>
      <vt:lpstr>Instabilities in positron machines</vt:lpstr>
      <vt:lpstr>Instabilities in positron machines Feedback system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CERN-GSI Workshop on Electron Cloud</dc:title>
  <dc:creator>Giovanni Rumolo</dc:creator>
  <cp:lastModifiedBy>Giovanni Rumolo</cp:lastModifiedBy>
  <cp:revision>106</cp:revision>
  <dcterms:created xsi:type="dcterms:W3CDTF">2011-03-14T11:02:19Z</dcterms:created>
  <dcterms:modified xsi:type="dcterms:W3CDTF">2011-03-15T18:12:08Z</dcterms:modified>
</cp:coreProperties>
</file>