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57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B02F-15AA-448F-9244-C76FE84C9108}" type="datetimeFigureOut">
              <a:rPr lang="en-US" smtClean="0"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6ABD2-78CD-4770-B314-D7D27BAE56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B02F-15AA-448F-9244-C76FE84C9108}" type="datetimeFigureOut">
              <a:rPr lang="en-US" smtClean="0"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6ABD2-78CD-4770-B314-D7D27BAE56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B02F-15AA-448F-9244-C76FE84C9108}" type="datetimeFigureOut">
              <a:rPr lang="en-US" smtClean="0"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6ABD2-78CD-4770-B314-D7D27BAE56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B02F-15AA-448F-9244-C76FE84C9108}" type="datetimeFigureOut">
              <a:rPr lang="en-US" smtClean="0"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6ABD2-78CD-4770-B314-D7D27BAE56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B02F-15AA-448F-9244-C76FE84C9108}" type="datetimeFigureOut">
              <a:rPr lang="en-US" smtClean="0"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6ABD2-78CD-4770-B314-D7D27BAE56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B02F-15AA-448F-9244-C76FE84C9108}" type="datetimeFigureOut">
              <a:rPr lang="en-US" smtClean="0"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6ABD2-78CD-4770-B314-D7D27BAE56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B02F-15AA-448F-9244-C76FE84C9108}" type="datetimeFigureOut">
              <a:rPr lang="en-US" smtClean="0"/>
              <a:t>2/1/2011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6ABD2-78CD-4770-B314-D7D27BAE56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B02F-15AA-448F-9244-C76FE84C9108}" type="datetimeFigureOut">
              <a:rPr lang="en-US" smtClean="0"/>
              <a:t>2/1/2011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6ABD2-78CD-4770-B314-D7D27BAE56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B02F-15AA-448F-9244-C76FE84C9108}" type="datetimeFigureOut">
              <a:rPr lang="en-US" smtClean="0"/>
              <a:t>2/1/2011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6ABD2-78CD-4770-B314-D7D27BAE56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B02F-15AA-448F-9244-C76FE84C9108}" type="datetimeFigureOut">
              <a:rPr lang="en-US" smtClean="0"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6ABD2-78CD-4770-B314-D7D27BAE56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B02F-15AA-448F-9244-C76FE84C9108}" type="datetimeFigureOut">
              <a:rPr lang="en-US" smtClean="0"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6ABD2-78CD-4770-B314-D7D27BAE56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3B02F-15AA-448F-9244-C76FE84C9108}" type="datetimeFigureOut">
              <a:rPr lang="en-US" smtClean="0"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6ABD2-78CD-4770-B314-D7D27BAE56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Transverse </a:t>
            </a:r>
            <a:r>
              <a:rPr lang="en-US" dirty="0" err="1"/>
              <a:t>emittance</a:t>
            </a:r>
            <a:r>
              <a:rPr lang="en-US" dirty="0"/>
              <a:t> measurements from FWS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C. Zannini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905000"/>
            <a:ext cx="5562600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dirty="0"/>
              <a:t>The wire scanners allow measurement of the </a:t>
            </a:r>
            <a:r>
              <a:rPr lang="en-US" dirty="0" err="1" smtClean="0"/>
              <a:t>emittance</a:t>
            </a:r>
            <a:endParaRPr lang="en-US" dirty="0" smtClean="0"/>
          </a:p>
          <a:p>
            <a:pPr algn="just"/>
            <a:r>
              <a:rPr lang="en-US" dirty="0" smtClean="0"/>
              <a:t>of </a:t>
            </a:r>
            <a:r>
              <a:rPr lang="en-US" dirty="0"/>
              <a:t>each individual bunch of </a:t>
            </a:r>
            <a:r>
              <a:rPr lang="en-US" dirty="0" smtClean="0"/>
              <a:t>protons with </a:t>
            </a:r>
            <a:r>
              <a:rPr lang="en-US" dirty="0"/>
              <a:t>negligible perturbation to the circulating </a:t>
            </a:r>
            <a:r>
              <a:rPr lang="en-US" dirty="0" smtClean="0"/>
              <a:t>beams.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3544669"/>
            <a:ext cx="5410200" cy="646331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dirty="0"/>
              <a:t>These devices </a:t>
            </a:r>
            <a:r>
              <a:rPr lang="en-US" dirty="0" smtClean="0"/>
              <a:t>are used </a:t>
            </a:r>
            <a:r>
              <a:rPr lang="en-US" dirty="0"/>
              <a:t>to follow the </a:t>
            </a:r>
            <a:r>
              <a:rPr lang="en-US" dirty="0" err="1"/>
              <a:t>emittance</a:t>
            </a:r>
            <a:r>
              <a:rPr lang="en-US" dirty="0"/>
              <a:t> evolution </a:t>
            </a:r>
            <a:r>
              <a:rPr lang="en-US" dirty="0" smtClean="0"/>
              <a:t>during storage</a:t>
            </a:r>
            <a:r>
              <a:rPr lang="en-US" dirty="0"/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4763869"/>
            <a:ext cx="5638800" cy="64633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dirty="0"/>
              <a:t>The beam energy is limited by the heating </a:t>
            </a:r>
            <a:r>
              <a:rPr lang="en-US" dirty="0" smtClean="0"/>
              <a:t>of the </a:t>
            </a:r>
            <a:r>
              <a:rPr lang="en-US" dirty="0"/>
              <a:t>wire by the beam, which increases with energy</a:t>
            </a: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/>
          <a:srcRect b="13263"/>
          <a:stretch>
            <a:fillRect/>
          </a:stretch>
        </p:blipFill>
        <p:spPr bwMode="auto">
          <a:xfrm>
            <a:off x="6400800" y="1886902"/>
            <a:ext cx="2346960" cy="2989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equipment works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57400" y="2819400"/>
            <a:ext cx="5562600" cy="1362075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>Application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609600" y="5562600"/>
            <a:ext cx="5410200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		Modes of acquisitions:</a:t>
            </a:r>
          </a:p>
          <a:p>
            <a:r>
              <a:rPr lang="en-US" dirty="0" smtClean="0"/>
              <a:t>-Turn acquisition</a:t>
            </a:r>
          </a:p>
          <a:p>
            <a:r>
              <a:rPr lang="en-US" dirty="0" smtClean="0"/>
              <a:t>-bunch by bunch acquisition</a:t>
            </a:r>
          </a:p>
          <a:p>
            <a:r>
              <a:rPr lang="en-US" dirty="0" smtClean="0"/>
              <a:t>(due to memory limits the number of bunch is limited)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248400" y="5706070"/>
            <a:ext cx="2667000" cy="92333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fit of visualized data is different from the fit of exported data.</a:t>
            </a:r>
            <a:endParaRPr lang="en-US" dirty="0"/>
          </a:p>
        </p:txBody>
      </p:sp>
      <p:pic>
        <p:nvPicPr>
          <p:cNvPr id="34" name="Content Placeholder 33" descr="20101119185109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0"/>
            <a:ext cx="7154228" cy="5520690"/>
          </a:xfrm>
        </p:spPr>
      </p:pic>
      <p:cxnSp>
        <p:nvCxnSpPr>
          <p:cNvPr id="38" name="Straight Arrow Connector 37"/>
          <p:cNvCxnSpPr/>
          <p:nvPr/>
        </p:nvCxnSpPr>
        <p:spPr>
          <a:xfrm rot="5400000" flipH="1" flipV="1">
            <a:off x="6849428" y="2132806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09600" y="2819400"/>
            <a:ext cx="8382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0" y="2590800"/>
            <a:ext cx="7620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&gt; 700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304800" y="762000"/>
            <a:ext cx="6858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0" y="1143000"/>
            <a:ext cx="914400" cy="58477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Define device</a:t>
            </a:r>
            <a:endParaRPr lang="en-US" sz="1600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533400" y="5105400"/>
            <a:ext cx="5334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0" y="3886200"/>
            <a:ext cx="1219200" cy="120032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Limitations at high beam intensity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163628" y="2401669"/>
            <a:ext cx="1143000" cy="64633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Output values</a:t>
            </a:r>
            <a:endParaRPr lang="en-US" dirty="0"/>
          </a:p>
        </p:txBody>
      </p:sp>
      <p:cxnSp>
        <p:nvCxnSpPr>
          <p:cNvPr id="50" name="Straight Arrow Connector 49"/>
          <p:cNvCxnSpPr>
            <a:stCxn id="51" idx="0"/>
          </p:cNvCxnSpPr>
          <p:nvPr/>
        </p:nvCxnSpPr>
        <p:spPr>
          <a:xfrm rot="16200000" flipV="1">
            <a:off x="7706678" y="590550"/>
            <a:ext cx="762000" cy="495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535228" y="1219200"/>
            <a:ext cx="1600200" cy="147732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Setting mode of operation and lattice.</a:t>
            </a:r>
          </a:p>
          <a:p>
            <a:r>
              <a:rPr lang="en-US" dirty="0" smtClean="0"/>
              <a:t>Send data after setting!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54" idx="1"/>
          </p:cNvCxnSpPr>
          <p:nvPr/>
        </p:nvCxnSpPr>
        <p:spPr>
          <a:xfrm rot="10800000">
            <a:off x="4639628" y="152405"/>
            <a:ext cx="609600" cy="3003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249228" y="-8930"/>
            <a:ext cx="1303972" cy="92333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Starts wire scanner acquisition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 descr="TIMESERIES_CHART_B1H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859640"/>
            <a:ext cx="8229600" cy="4007083"/>
          </a:xfrm>
        </p:spPr>
      </p:pic>
      <p:sp>
        <p:nvSpPr>
          <p:cNvPr id="13" name="TextBox 12"/>
          <p:cNvSpPr txBox="1"/>
          <p:nvPr/>
        </p:nvSpPr>
        <p:spPr>
          <a:xfrm>
            <a:off x="1981200" y="435114"/>
            <a:ext cx="533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Data Reading: Examples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TIMESERIES_CHART_B1V2pro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859640"/>
            <a:ext cx="8229600" cy="4007083"/>
          </a:xfrm>
        </p:spPr>
      </p:pic>
      <p:sp>
        <p:nvSpPr>
          <p:cNvPr id="7" name="TextBox 6"/>
          <p:cNvSpPr txBox="1"/>
          <p:nvPr/>
        </p:nvSpPr>
        <p:spPr>
          <a:xfrm>
            <a:off x="1981200" y="435114"/>
            <a:ext cx="533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Data Reading: Examples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11542</TotalTime>
  <Words>115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Transverse emittance measurements from FWS </vt:lpstr>
      <vt:lpstr>How the equipment works</vt:lpstr>
      <vt:lpstr>Application</vt:lpstr>
      <vt:lpstr>Slide 4</vt:lpstr>
      <vt:lpstr>Slide 5</vt:lpstr>
      <vt:lpstr>Slide 6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czannini</dc:creator>
  <cp:lastModifiedBy>czannini</cp:lastModifiedBy>
  <cp:revision>142</cp:revision>
  <dcterms:created xsi:type="dcterms:W3CDTF">2011-02-01T08:37:00Z</dcterms:created>
  <dcterms:modified xsi:type="dcterms:W3CDTF">2011-02-09T08:59:30Z</dcterms:modified>
</cp:coreProperties>
</file>