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79" r:id="rId9"/>
    <p:sldId id="262" r:id="rId10"/>
    <p:sldId id="280" r:id="rId11"/>
    <p:sldId id="263" r:id="rId12"/>
    <p:sldId id="264" r:id="rId13"/>
    <p:sldId id="265" r:id="rId14"/>
    <p:sldId id="266" r:id="rId15"/>
    <p:sldId id="267" r:id="rId16"/>
    <p:sldId id="268" r:id="rId17"/>
    <p:sldId id="286" r:id="rId18"/>
    <p:sldId id="269" r:id="rId19"/>
    <p:sldId id="270" r:id="rId20"/>
    <p:sldId id="281" r:id="rId21"/>
    <p:sldId id="271" r:id="rId22"/>
    <p:sldId id="274" r:id="rId23"/>
    <p:sldId id="282" r:id="rId24"/>
    <p:sldId id="276" r:id="rId25"/>
    <p:sldId id="275" r:id="rId26"/>
    <p:sldId id="277" r:id="rId27"/>
    <p:sldId id="278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-103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AD4D3-344E-42E3-8152-B733B009F014}" type="datetimeFigureOut">
              <a:rPr lang="en-US" smtClean="0"/>
              <a:t>9/7/2010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2EE1-5800-4DB3-BF52-E5053DFDBC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2EE1-5800-4DB3-BF52-E5053DFDBCF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2DB5-1F08-4C93-8C21-ABAB7C6E0FF8}" type="datetime1">
              <a:rPr lang="en-US" smtClean="0"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6A7D-A8D3-4FA5-8A93-D3C4015D5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A270-247D-4B02-BE83-AC8BE27BB1BF}" type="datetime1">
              <a:rPr lang="en-US" smtClean="0"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6A7D-A8D3-4FA5-8A93-D3C4015D5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0722-3824-4730-A086-4118354DB484}" type="datetime1">
              <a:rPr lang="en-US" smtClean="0"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6A7D-A8D3-4FA5-8A93-D3C4015D5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81E3-CBE6-45F8-9669-7B15CB38B850}" type="datetime1">
              <a:rPr lang="en-US" smtClean="0"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6A7D-A8D3-4FA5-8A93-D3C4015D5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6939-2482-4B64-9A86-711E35ADCFFD}" type="datetime1">
              <a:rPr lang="en-US" smtClean="0"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6A7D-A8D3-4FA5-8A93-D3C4015D5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49A4-1CD4-4808-9595-640C22D63912}" type="datetime1">
              <a:rPr lang="en-US" smtClean="0"/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6A7D-A8D3-4FA5-8A93-D3C4015D5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FE7B-402F-4CE9-BE35-33AD78A7B96A}" type="datetime1">
              <a:rPr lang="en-US" smtClean="0"/>
              <a:t>9/7/2010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6A7D-A8D3-4FA5-8A93-D3C4015D5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D8B5-1F01-4BAF-BB36-ABC252BB1A9B}" type="datetime1">
              <a:rPr lang="en-US" smtClean="0"/>
              <a:t>9/7/2010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6A7D-A8D3-4FA5-8A93-D3C4015D5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B8262-28D6-4046-9B80-BB4F30F9E655}" type="datetime1">
              <a:rPr lang="en-US" smtClean="0"/>
              <a:t>9/7/2010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6A7D-A8D3-4FA5-8A93-D3C4015D5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707E-5F4F-48E8-B98F-8088AB6FCA74}" type="datetime1">
              <a:rPr lang="en-US" smtClean="0"/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6A7D-A8D3-4FA5-8A93-D3C4015D5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5C4E-525D-4AFA-8DEF-6D439D39C684}" type="datetime1">
              <a:rPr lang="en-US" smtClean="0"/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6A7D-A8D3-4FA5-8A93-D3C4015D57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66C37-AC99-418C-91C9-42E891B98843}" type="datetime1">
              <a:rPr lang="en-US" smtClean="0"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16A7D-A8D3-4FA5-8A93-D3C4015D57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/>
          <a:lstStyle/>
          <a:p>
            <a:r>
              <a:rPr lang="en-US" dirty="0" smtClean="0"/>
              <a:t>Impedance localization </a:t>
            </a:r>
            <a:br>
              <a:rPr lang="en-US" dirty="0" smtClean="0"/>
            </a:br>
            <a:r>
              <a:rPr lang="en-US" dirty="0" smtClean="0"/>
              <a:t>in SPS 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6400800" cy="1752600"/>
          </a:xfrm>
        </p:spPr>
        <p:txBody>
          <a:bodyPr/>
          <a:lstStyle/>
          <a:p>
            <a:r>
              <a:rPr lang="en-US" sz="2800" dirty="0" smtClean="0"/>
              <a:t>Nicolò Biancacci</a:t>
            </a:r>
            <a:endParaRPr lang="en-US" sz="2800" dirty="0"/>
          </a:p>
          <a:p>
            <a:r>
              <a:rPr lang="en-US" dirty="0" smtClean="0"/>
              <a:t>ICE Meeting 08/09/2010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5638800"/>
          <a:ext cx="8458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63246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Acknowledgements</a:t>
                      </a:r>
                      <a:r>
                        <a:rPr lang="en-US" dirty="0" smtClean="0"/>
                        <a:t>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G.Arduini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R.Calaga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E.Métral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M.Migliorati,L.Palumbo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D.Quatraro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G.Rumolo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B.Salvant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G.Sterbini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R.Tomás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C.Zannini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New objectives</a:t>
            </a: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1/1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91000" y="2971800"/>
            <a:ext cx="3429000" cy="31393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Let the code work again (mainly informatic issues).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Implement thin lenses scheme in place of </a:t>
            </a:r>
            <a:r>
              <a:rPr lang="en-US" dirty="0" err="1" smtClean="0"/>
              <a:t>quadrupoles</a:t>
            </a:r>
            <a:r>
              <a:rPr lang="en-US" dirty="0" smtClean="0"/>
              <a:t> (</a:t>
            </a:r>
            <a:r>
              <a:rPr lang="en-US" dirty="0" err="1" smtClean="0"/>
              <a:t>R.Tomas</a:t>
            </a:r>
            <a:r>
              <a:rPr lang="en-US" dirty="0" smtClean="0"/>
              <a:t> idea).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Simple simulations of single impedance or quadrupole kick.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Multi-kick simulations.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2286000"/>
            <a:ext cx="1600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Localize impedances, and in case correct them.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038600"/>
            <a:ext cx="16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Localization algorithm.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1447800"/>
            <a:ext cx="16002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Beam stability.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1600200" y="1981200"/>
            <a:ext cx="228600" cy="228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600200" y="3657600"/>
            <a:ext cx="228600" cy="2286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>
            <a:off x="3124200" y="4267200"/>
            <a:ext cx="228600" cy="2286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Present results 1/14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05400" y="3124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 lenses are added at the edge of every quadrupole. From MAD-X are treated as 0-length elements and matrix response:</a:t>
            </a:r>
            <a:endParaRPr lang="en-US" dirty="0"/>
          </a:p>
        </p:txBody>
      </p:sp>
      <p:sp>
        <p:nvSpPr>
          <p:cNvPr id="36" name="Flowchart: Direct Access Storage 35"/>
          <p:cNvSpPr/>
          <p:nvPr/>
        </p:nvSpPr>
        <p:spPr>
          <a:xfrm>
            <a:off x="5181600" y="2514600"/>
            <a:ext cx="3810000" cy="45719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257800" y="1905000"/>
            <a:ext cx="304800" cy="838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001000" y="1905000"/>
            <a:ext cx="304800" cy="838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553200" y="1905000"/>
            <a:ext cx="304800" cy="838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4770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QF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9248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QD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181600" y="2831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" y="1447800"/>
            <a:ext cx="3886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Reconstruction using thin lenses (MQs)</a:t>
            </a:r>
            <a:endParaRPr lang="en-US" dirty="0"/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5029200" y="5867400"/>
          <a:ext cx="396240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1"/>
                <a:gridCol w="685800"/>
                <a:gridCol w="685800"/>
                <a:gridCol w="914400"/>
                <a:gridCol w="990601"/>
              </a:tblGrid>
              <a:tr h="2891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#BPV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#BPH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#QDs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#QD+QF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#LENSES</a:t>
                      </a:r>
                      <a:endParaRPr lang="en-US" sz="1600" dirty="0"/>
                    </a:p>
                  </a:txBody>
                  <a:tcPr/>
                </a:tc>
              </a:tr>
              <a:tr h="315402"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5424530" y="1944988"/>
            <a:ext cx="228600" cy="7710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5638800" y="1905000"/>
            <a:ext cx="457200" cy="83818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14653" y="1944988"/>
            <a:ext cx="228600" cy="7710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153400" y="1935935"/>
            <a:ext cx="228600" cy="7710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5431423" y="2154823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BPM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Cube 36"/>
          <p:cNvSpPr/>
          <p:nvPr/>
        </p:nvSpPr>
        <p:spPr>
          <a:xfrm>
            <a:off x="6907041" y="1905000"/>
            <a:ext cx="457200" cy="83818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6733418" y="2154823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BPM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" name="Cube 50"/>
          <p:cNvSpPr/>
          <p:nvPr/>
        </p:nvSpPr>
        <p:spPr>
          <a:xfrm>
            <a:off x="8354841" y="1905000"/>
            <a:ext cx="457200" cy="83818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 rot="16200000">
            <a:off x="8181218" y="2154824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BPM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0" name="Straight Connector 39"/>
          <p:cNvCxnSpPr>
            <a:stCxn id="31" idx="3"/>
          </p:cNvCxnSpPr>
          <p:nvPr/>
        </p:nvCxnSpPr>
        <p:spPr>
          <a:xfrm flipV="1">
            <a:off x="4343400" y="1600200"/>
            <a:ext cx="3886200" cy="322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5410200" y="1752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6704806" y="1751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8077994" y="1751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30241"/>
            <a:ext cx="4953000" cy="258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1954041" y="1097735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MKPs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1000" y="49530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Vertical and horizontal planes can be fit with independent parameters.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Same resolution as QD+QF reconstruction.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Easier to place in the ring.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286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Advantages: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5181600" y="4343400"/>
          <a:ext cx="2227848" cy="838200"/>
        </p:xfrm>
        <a:graphic>
          <a:graphicData uri="http://schemas.openxmlformats.org/presentationml/2006/ole">
            <p:oleObj spid="_x0000_s7171" name="Equation" r:id="rId5" imgW="1282680" imgH="482400" progId="Equation.3">
              <p:embed/>
            </p:oleObj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7772400" y="4796824"/>
          <a:ext cx="974912" cy="368300"/>
        </p:xfrm>
        <a:graphic>
          <a:graphicData uri="http://schemas.openxmlformats.org/presentationml/2006/ole">
            <p:oleObj spid="_x0000_s7172" name="Equation" r:id="rId6" imgW="5713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Present results 2/14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 issues: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Peaks at beginning and end.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205740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/>
              <a:t>Non linearities in phase </a:t>
            </a:r>
            <a:br>
              <a:rPr lang="en-US" sz="1600" dirty="0" smtClean="0"/>
            </a:br>
            <a:r>
              <a:rPr lang="en-US" sz="1600" dirty="0" smtClean="0"/>
              <a:t>advance with intensity.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" y="2743200"/>
            <a:ext cx="176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 smtClean="0"/>
              <a:t>Peaks splitting.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" y="3200400"/>
            <a:ext cx="191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 smtClean="0"/>
              <a:t>Response matrix</a:t>
            </a:r>
            <a:endParaRPr lang="en-US" sz="1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066800"/>
            <a:ext cx="5029200" cy="263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0554" y="3471263"/>
            <a:ext cx="5018646" cy="265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228600" y="3733800"/>
            <a:ext cx="2667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MKPA.11936 </a:t>
            </a:r>
            <a:r>
              <a:rPr lang="en-US" dirty="0" smtClean="0"/>
              <a:t>with Tsutsui model.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8600" y="4572000"/>
            <a:ext cx="1676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Observations: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8600" y="5629870"/>
            <a:ext cx="36576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HDTL code was carefully analyzed and no kick at beginning was found until now.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Present results 3/14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 issues: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Peaks at beginning and end.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205740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/>
              <a:t>Non linearities in phase </a:t>
            </a:r>
            <a:br>
              <a:rPr lang="en-US" sz="1600" dirty="0" smtClean="0"/>
            </a:br>
            <a:r>
              <a:rPr lang="en-US" sz="1600" dirty="0" smtClean="0"/>
              <a:t>advance with intensity.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" y="2743200"/>
            <a:ext cx="176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 smtClean="0"/>
              <a:t>Peaks splitting.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" y="3200400"/>
            <a:ext cx="191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 smtClean="0"/>
              <a:t>Response matrix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" y="3733800"/>
            <a:ext cx="2667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MKPA.11936 </a:t>
            </a:r>
            <a:r>
              <a:rPr lang="en-US" dirty="0" smtClean="0"/>
              <a:t>with Tsutsui model.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139224"/>
            <a:ext cx="5029200" cy="368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5708" y="4837145"/>
            <a:ext cx="6629400" cy="195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28600" y="4572000"/>
            <a:ext cx="1676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Observations: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257800"/>
            <a:ext cx="23622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Large error bars suggest a non linear </a:t>
            </a:r>
            <a:r>
              <a:rPr lang="en-US" dirty="0" err="1" smtClean="0"/>
              <a:t>behaviour</a:t>
            </a:r>
            <a:r>
              <a:rPr lang="en-US" dirty="0" smtClean="0"/>
              <a:t> in phase advance whit intensity.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67000" y="5284959"/>
            <a:ext cx="304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7600" y="502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Tune V-plane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92440" y="950612"/>
            <a:ext cx="292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advance slope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Present results 4/14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 issues: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Peaks at beginning and end.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205740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rgbClr val="FF0000"/>
                </a:solidFill>
              </a:rPr>
              <a:t>Non linearities in phase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advance with intensity.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8600" y="2743200"/>
            <a:ext cx="176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 smtClean="0"/>
              <a:t>Peaks splitting.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" y="3200400"/>
            <a:ext cx="191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 smtClean="0"/>
              <a:t>Response matrix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" y="3733800"/>
            <a:ext cx="2667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MKPA.11936 </a:t>
            </a:r>
            <a:r>
              <a:rPr lang="en-US" dirty="0" smtClean="0"/>
              <a:t>with Tsutsui model.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572000"/>
            <a:ext cx="1676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Observations: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257800"/>
            <a:ext cx="36576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sin(</a:t>
            </a:r>
            <a:r>
              <a:rPr lang="en-US" dirty="0" err="1" smtClean="0"/>
              <a:t>N</a:t>
            </a:r>
            <a:r>
              <a:rPr lang="en-US" sz="1400" dirty="0" err="1" smtClean="0"/>
              <a:t>b</a:t>
            </a:r>
            <a:r>
              <a:rPr lang="en-US" dirty="0" smtClean="0"/>
              <a:t>) like </a:t>
            </a:r>
            <a:r>
              <a:rPr lang="en-US" dirty="0" err="1" smtClean="0"/>
              <a:t>behaviour</a:t>
            </a:r>
            <a:r>
              <a:rPr lang="en-US" dirty="0" smtClean="0"/>
              <a:t>, makes the linear fit range-dependent…!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447010"/>
            <a:ext cx="4572000" cy="274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107920"/>
            <a:ext cx="4572000" cy="274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 rot="7394965">
            <a:off x="7697870" y="1449470"/>
            <a:ext cx="3810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51499" y="122975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advance with Intensity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72400" y="5117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-plane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V-plane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Present results 5/14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 issues: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Peaks at beginning and end.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205740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rgbClr val="FF0000"/>
                </a:solidFill>
              </a:rPr>
              <a:t>Non linearities in phase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advance with intensity.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8600" y="2743200"/>
            <a:ext cx="176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 smtClean="0"/>
              <a:t>Peaks splitting.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" y="3200400"/>
            <a:ext cx="191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 smtClean="0"/>
              <a:t>Response matrix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" y="3733800"/>
            <a:ext cx="2667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MKPC.11952 </a:t>
            </a:r>
            <a:r>
              <a:rPr lang="en-US" dirty="0" smtClean="0"/>
              <a:t>with Tsutsui model.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572000"/>
            <a:ext cx="1676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Observations: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257800"/>
            <a:ext cx="2743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Working with shorter range </a:t>
            </a:r>
            <a:br>
              <a:rPr lang="en-US" dirty="0" smtClean="0"/>
            </a:br>
            <a:r>
              <a:rPr lang="en-US" dirty="0" smtClean="0"/>
              <a:t>do not solve the problem… 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95800" y="1219200"/>
            <a:ext cx="411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advance with Intensity (1.0-5.5)e10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V-plane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0029" y="1600200"/>
            <a:ext cx="4787771" cy="286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5824" y="4077087"/>
            <a:ext cx="4614863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447889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Present results 6/14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 issues: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Peaks at beginning and end.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205740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rgbClr val="FF0000"/>
                </a:solidFill>
              </a:rPr>
              <a:t>Non linearities in phase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advance with intensity.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8600" y="2743200"/>
            <a:ext cx="176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 smtClean="0"/>
              <a:t>Peaks splitting.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" y="3200400"/>
            <a:ext cx="191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 smtClean="0"/>
              <a:t>Response matrix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" y="3733800"/>
            <a:ext cx="2667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MKE.61631 </a:t>
            </a:r>
            <a:r>
              <a:rPr lang="en-US" dirty="0" smtClean="0"/>
              <a:t>with Tsutsui model.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572000"/>
            <a:ext cx="1676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Observations: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257800"/>
            <a:ext cx="2743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… idem working with longer range.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1219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advance with Intensity (1.0-45.0)e10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V-plane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213245"/>
            <a:ext cx="5029200" cy="264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Present results 6bis/14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 issues: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Peaks at beginning and end.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205740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rgbClr val="FF0000"/>
                </a:solidFill>
              </a:rPr>
              <a:t>Non linearities in phase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advance with intensity.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8600" y="2743200"/>
            <a:ext cx="176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 smtClean="0"/>
              <a:t>Peaks splitting.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" y="3200400"/>
            <a:ext cx="191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 smtClean="0"/>
              <a:t>Response matrix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" y="3733800"/>
            <a:ext cx="2667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MKE.61631 </a:t>
            </a:r>
            <a:r>
              <a:rPr lang="en-US" dirty="0" smtClean="0"/>
              <a:t>with Tsutsui model </a:t>
            </a:r>
            <a:r>
              <a:rPr lang="en-US" dirty="0" smtClean="0">
                <a:solidFill>
                  <a:srgbClr val="FF0000"/>
                </a:solidFill>
              </a:rPr>
              <a:t>1024 turns</a:t>
            </a:r>
            <a:r>
              <a:rPr lang="en-US" dirty="0" smtClean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572000"/>
            <a:ext cx="1676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Observations: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0" y="1066800"/>
            <a:ext cx="4419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Phase advance with Intensity (1.0-40.0)e10</a:t>
            </a:r>
            <a:endParaRPr lang="en-US" dirty="0"/>
          </a:p>
        </p:txBody>
      </p:sp>
      <p:pic>
        <p:nvPicPr>
          <p:cNvPr id="17" name="Picture 16" descr="MKE.512tur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447800"/>
            <a:ext cx="2819400" cy="2114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Picture 17" descr="MKE.1024turn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447800"/>
            <a:ext cx="2819400" cy="2114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4343400" y="3657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512 turns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0" y="3669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1024 turns</a:t>
            </a:r>
            <a:endParaRPr lang="en-US" dirty="0"/>
          </a:p>
        </p:txBody>
      </p:sp>
      <p:pic>
        <p:nvPicPr>
          <p:cNvPr id="22" name="Picture 21" descr="1024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962400"/>
            <a:ext cx="28194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4" name="Picture 23" descr="512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3962400"/>
            <a:ext cx="29718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228600" y="5257800"/>
            <a:ext cx="31242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20h00 07/09/2010. Oscillation is made shorter taking higher number of turns. Also peaks at Beg/End seem to disappear.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67200" y="579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V-plane Recon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579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V-plane Recon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419600" y="5943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V-plane Recon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Present results 7/14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 issues: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Peaks at beginning and end.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205740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/>
              <a:t>Non linearities in phase </a:t>
            </a:r>
            <a:br>
              <a:rPr lang="en-US" sz="1600" dirty="0" smtClean="0"/>
            </a:br>
            <a:r>
              <a:rPr lang="en-US" sz="1600" dirty="0" smtClean="0"/>
              <a:t>advance with intensity.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" y="2743200"/>
            <a:ext cx="176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 smtClean="0">
                <a:solidFill>
                  <a:srgbClr val="FF0000"/>
                </a:solidFill>
              </a:rPr>
              <a:t>Peaks splitting.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8600" y="3200400"/>
            <a:ext cx="191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 smtClean="0"/>
              <a:t>Response matrix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228600" y="3581400"/>
            <a:ext cx="2971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Example: Kick from lenses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MQ.30910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MQ.31010</a:t>
            </a:r>
            <a:r>
              <a:rPr lang="en-US" dirty="0" smtClean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572000"/>
            <a:ext cx="1676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Observations: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257800"/>
            <a:ext cx="27432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is due to </a:t>
            </a:r>
            <a:r>
              <a:rPr lang="en-US" dirty="0" err="1" smtClean="0"/>
              <a:t>betatron</a:t>
            </a:r>
            <a:r>
              <a:rPr lang="en-US" dirty="0" smtClean="0"/>
              <a:t> function oscillation. Normalizing response matrix can solve it.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143000"/>
            <a:ext cx="2514600" cy="20823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2362200"/>
            <a:ext cx="752325" cy="4295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362200"/>
            <a:ext cx="1047750" cy="43080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3352800"/>
            <a:ext cx="2514600" cy="219438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4" name="TextBox 23"/>
          <p:cNvSpPr txBox="1"/>
          <p:nvPr/>
        </p:nvSpPr>
        <p:spPr>
          <a:xfrm>
            <a:off x="4876800" y="3657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MQ.30910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36812" y="1295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MQ.31010 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019800" y="16002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3317" idx="0"/>
          </p:cNvCxnSpPr>
          <p:nvPr/>
        </p:nvCxnSpPr>
        <p:spPr>
          <a:xfrm rot="5400000">
            <a:off x="8150982" y="1978782"/>
            <a:ext cx="762000" cy="4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096000" y="4495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028678" y="1353844"/>
            <a:ext cx="2057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Next to QF.31010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876800" y="3962400"/>
            <a:ext cx="2057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Next to QD.31010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Present results 8/14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 issues: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Peaks at beginning and end.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205740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/>
              <a:t>Non linearities in phase </a:t>
            </a:r>
            <a:br>
              <a:rPr lang="en-US" sz="1600" dirty="0" smtClean="0"/>
            </a:br>
            <a:r>
              <a:rPr lang="en-US" sz="1600" dirty="0" smtClean="0"/>
              <a:t>advance with intensity.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" y="2743200"/>
            <a:ext cx="176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 smtClean="0"/>
              <a:t>Peaks splitting.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" y="3200400"/>
            <a:ext cx="191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 smtClean="0">
                <a:solidFill>
                  <a:srgbClr val="FF0000"/>
                </a:solidFill>
              </a:rPr>
              <a:t>Response matrix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3733800"/>
            <a:ext cx="1752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90</a:t>
            </a:r>
            <a:r>
              <a:rPr lang="en-US" dirty="0" smtClean="0"/>
              <a:t>° phase adv.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572000"/>
            <a:ext cx="1676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Observations: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257800"/>
            <a:ext cx="2743200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Phase advance is almost always 90°.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Derived analytical formula enables us to better study the response matrix.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0"/>
            <a:ext cx="5930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089025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Outline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976546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1905000"/>
            <a:ext cx="594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Why detecting impedances?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How: detecting algorithm.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Past results.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New objectives.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Present results.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Outlook.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Present results 9/14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 issues: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Peaks at beginning and end.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205740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/>
              <a:t>Non linearities in phase </a:t>
            </a:r>
            <a:br>
              <a:rPr lang="en-US" sz="1600" dirty="0" smtClean="0"/>
            </a:br>
            <a:r>
              <a:rPr lang="en-US" sz="1600" dirty="0" smtClean="0"/>
              <a:t>advance with intensity.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" y="2743200"/>
            <a:ext cx="176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 smtClean="0"/>
              <a:t>Peaks splitting.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" y="3200400"/>
            <a:ext cx="191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 smtClean="0">
                <a:solidFill>
                  <a:srgbClr val="FF0000"/>
                </a:solidFill>
              </a:rPr>
              <a:t>Response matrix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3733800"/>
            <a:ext cx="1752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90</a:t>
            </a:r>
            <a:r>
              <a:rPr lang="en-US" dirty="0" smtClean="0"/>
              <a:t>° phase adv.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572000"/>
            <a:ext cx="1676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Observations: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257800"/>
            <a:ext cx="2743200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Phase advance is almost always 90°.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Derived analytical formula enables us to better study the response matrix.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191" y="3519488"/>
            <a:ext cx="3381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078" y="3962400"/>
            <a:ext cx="3771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3434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3513" y="5043488"/>
            <a:ext cx="3371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990600"/>
            <a:ext cx="315029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urved Down Arrow 32"/>
          <p:cNvSpPr/>
          <p:nvPr/>
        </p:nvSpPr>
        <p:spPr>
          <a:xfrm>
            <a:off x="5410200" y="990600"/>
            <a:ext cx="838200" cy="228600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038600"/>
            <a:ext cx="1533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5334000"/>
            <a:ext cx="1543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Left Brace 37"/>
          <p:cNvSpPr/>
          <p:nvPr/>
        </p:nvSpPr>
        <p:spPr>
          <a:xfrm>
            <a:off x="5029200" y="3581400"/>
            <a:ext cx="228600" cy="1143000"/>
          </a:xfrm>
          <a:prstGeom prst="leftBrace">
            <a:avLst>
              <a:gd name="adj1" fmla="val 5388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>
            <a:off x="5029200" y="4953000"/>
            <a:ext cx="228600" cy="1143000"/>
          </a:xfrm>
          <a:prstGeom prst="leftBrace">
            <a:avLst>
              <a:gd name="adj1" fmla="val 5388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868" y="1298253"/>
            <a:ext cx="6519863" cy="57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Present results 10/14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 issues: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Peaks at beginning and end.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205740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/>
              <a:t>Non linearities in phase </a:t>
            </a:r>
            <a:br>
              <a:rPr lang="en-US" sz="1600" dirty="0" smtClean="0"/>
            </a:br>
            <a:r>
              <a:rPr lang="en-US" sz="1600" dirty="0" smtClean="0"/>
              <a:t>advance with intensity.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" y="2743200"/>
            <a:ext cx="176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 smtClean="0"/>
              <a:t>Peaks splitting.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" y="3200400"/>
            <a:ext cx="191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 smtClean="0">
                <a:solidFill>
                  <a:srgbClr val="FF0000"/>
                </a:solidFill>
              </a:rPr>
              <a:t>Response matrix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3733800"/>
            <a:ext cx="1752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90</a:t>
            </a:r>
            <a:r>
              <a:rPr lang="en-US" dirty="0" smtClean="0"/>
              <a:t>° phase adv.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572000"/>
            <a:ext cx="1676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Observations: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05200" y="5867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95800" y="5029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59241" y="4240041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53400" y="1905000"/>
            <a:ext cx="381000" cy="3810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2400" y="5105400"/>
            <a:ext cx="281940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180° advance BPM have a clearer beating response.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QDs have lower response.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Identical lines induce multiple solutions.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7400" y="4724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58200" y="1676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7784" y="4763656"/>
            <a:ext cx="2362200" cy="182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19200"/>
            <a:ext cx="5798696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Present results 11/14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 issues: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Peaks at beginning and end.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205740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/>
              <a:t>Non linearities in phase </a:t>
            </a:r>
            <a:br>
              <a:rPr lang="en-US" sz="1600" dirty="0" smtClean="0"/>
            </a:br>
            <a:r>
              <a:rPr lang="en-US" sz="1600" dirty="0" smtClean="0"/>
              <a:t>advance with intensity.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" y="2743200"/>
            <a:ext cx="176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 smtClean="0"/>
              <a:t>Peaks splitting.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" y="3200400"/>
            <a:ext cx="191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 smtClean="0">
                <a:solidFill>
                  <a:srgbClr val="FF0000"/>
                </a:solidFill>
              </a:rPr>
              <a:t>Response matrix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3581400"/>
            <a:ext cx="25908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90</a:t>
            </a:r>
            <a:r>
              <a:rPr lang="en-US" dirty="0" smtClean="0"/>
              <a:t>° phase adv. </a:t>
            </a:r>
            <a:r>
              <a:rPr lang="en-US" dirty="0" smtClean="0">
                <a:solidFill>
                  <a:srgbClr val="FF0000"/>
                </a:solidFill>
              </a:rPr>
              <a:t>Normalized </a:t>
            </a:r>
            <a:r>
              <a:rPr lang="en-US" dirty="0" smtClean="0">
                <a:solidFill>
                  <a:schemeClr val="tx1"/>
                </a:solidFill>
              </a:rPr>
              <a:t>by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beta function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648200"/>
            <a:ext cx="1676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Observations: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5105400"/>
            <a:ext cx="28194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180° advance BPM have a clearer beating response.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QDs have </a:t>
            </a:r>
            <a:r>
              <a:rPr lang="en-US" sz="1600" dirty="0" smtClean="0">
                <a:solidFill>
                  <a:srgbClr val="FF0000"/>
                </a:solidFill>
              </a:rPr>
              <a:t>same</a:t>
            </a:r>
            <a:r>
              <a:rPr lang="en-US" sz="1600" dirty="0" smtClean="0"/>
              <a:t> response, </a:t>
            </a:r>
            <a:r>
              <a:rPr lang="en-US" sz="1600" u="sng" dirty="0" smtClean="0"/>
              <a:t>solve peak splitting.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Identical lines induce multiple solutions.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2308" y="4160980"/>
            <a:ext cx="230231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Present results 12/14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 issues: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Peaks at beginning and end.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205740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/>
              <a:t>Non linearities in phase </a:t>
            </a:r>
            <a:br>
              <a:rPr lang="en-US" sz="1600" dirty="0" smtClean="0"/>
            </a:br>
            <a:r>
              <a:rPr lang="en-US" sz="1600" dirty="0" smtClean="0"/>
              <a:t>advance with intensity.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" y="2743200"/>
            <a:ext cx="176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 smtClean="0"/>
              <a:t>Peaks splitting.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" y="3200400"/>
            <a:ext cx="191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 smtClean="0">
                <a:solidFill>
                  <a:srgbClr val="FF0000"/>
                </a:solidFill>
              </a:rPr>
              <a:t>Response matrix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3581400"/>
            <a:ext cx="25908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90</a:t>
            </a:r>
            <a:r>
              <a:rPr lang="en-US" dirty="0" smtClean="0"/>
              <a:t>° phase adv. </a:t>
            </a:r>
            <a:r>
              <a:rPr lang="en-US" dirty="0" smtClean="0">
                <a:solidFill>
                  <a:srgbClr val="FF0000"/>
                </a:solidFill>
              </a:rPr>
              <a:t>Normalized </a:t>
            </a:r>
            <a:r>
              <a:rPr lang="en-US" dirty="0" smtClean="0">
                <a:solidFill>
                  <a:schemeClr val="tx1"/>
                </a:solidFill>
              </a:rPr>
              <a:t>by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beta function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648200"/>
            <a:ext cx="1676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Observations: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5105400"/>
            <a:ext cx="28194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180° advance BPM have a clearer beating response.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QDs have </a:t>
            </a:r>
            <a:r>
              <a:rPr lang="en-US" sz="1600" dirty="0" smtClean="0">
                <a:solidFill>
                  <a:srgbClr val="FF0000"/>
                </a:solidFill>
              </a:rPr>
              <a:t>same</a:t>
            </a:r>
            <a:r>
              <a:rPr lang="en-US" sz="1600" dirty="0" smtClean="0"/>
              <a:t> response, </a:t>
            </a:r>
            <a:r>
              <a:rPr lang="en-US" sz="1600" u="sng" dirty="0" smtClean="0"/>
              <a:t>solve peak splitting.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Identical lines induce multiple solutions.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038599"/>
            <a:ext cx="3071800" cy="27070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828800"/>
            <a:ext cx="813062" cy="4800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002903"/>
            <a:ext cx="3004575" cy="28832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1860" y="1981200"/>
            <a:ext cx="880931" cy="472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8" name="Straight Connector 17"/>
          <p:cNvCxnSpPr/>
          <p:nvPr/>
        </p:nvCxnSpPr>
        <p:spPr>
          <a:xfrm>
            <a:off x="6324600" y="1600200"/>
            <a:ext cx="2209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343902" y="1790700"/>
            <a:ext cx="380998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33630"/>
            <a:ext cx="4267201" cy="322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Present results 13/14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 issues: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Peaks at beginning and end.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205740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/>
              <a:t>Non linearities in phase </a:t>
            </a:r>
            <a:br>
              <a:rPr lang="en-US" sz="1600" dirty="0" smtClean="0"/>
            </a:br>
            <a:r>
              <a:rPr lang="en-US" sz="1600" dirty="0" smtClean="0"/>
              <a:t>advance with intensity.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" y="2743200"/>
            <a:ext cx="176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 smtClean="0"/>
              <a:t>Peaks splitting.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" y="3200400"/>
            <a:ext cx="191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 smtClean="0">
                <a:solidFill>
                  <a:srgbClr val="FF0000"/>
                </a:solidFill>
              </a:rPr>
              <a:t>Response matrix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733800"/>
            <a:ext cx="1676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180</a:t>
            </a:r>
            <a:r>
              <a:rPr lang="en-US" dirty="0" smtClean="0"/>
              <a:t>° phase adv.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Flowchart: Direct Access Storage 16"/>
          <p:cNvSpPr/>
          <p:nvPr/>
        </p:nvSpPr>
        <p:spPr>
          <a:xfrm>
            <a:off x="3276600" y="2514600"/>
            <a:ext cx="5715000" cy="45719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029200" y="1905000"/>
            <a:ext cx="457200" cy="83818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3733800" y="1905000"/>
            <a:ext cx="457200" cy="83818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52800" y="1905000"/>
            <a:ext cx="304800" cy="838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96000" y="1905000"/>
            <a:ext cx="304800" cy="838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48200" y="1905000"/>
            <a:ext cx="304800" cy="838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6477000" y="1905000"/>
            <a:ext cx="457200" cy="83818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564322" y="2159999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BPM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4855577" y="2154823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BPM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6303377" y="2154824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BPM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QF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276600" y="2831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QD</a:t>
            </a:r>
            <a:endParaRPr lang="en-US" dirty="0"/>
          </a:p>
        </p:txBody>
      </p:sp>
      <p:sp>
        <p:nvSpPr>
          <p:cNvPr id="32" name="Curved Down Arrow 31"/>
          <p:cNvSpPr/>
          <p:nvPr/>
        </p:nvSpPr>
        <p:spPr>
          <a:xfrm flipV="1">
            <a:off x="5181600" y="3124200"/>
            <a:ext cx="2819400" cy="609600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>
            <a:off x="4038600" y="1219200"/>
            <a:ext cx="2667000" cy="609600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be 33"/>
          <p:cNvSpPr/>
          <p:nvPr/>
        </p:nvSpPr>
        <p:spPr>
          <a:xfrm>
            <a:off x="7772400" y="1916668"/>
            <a:ext cx="457200" cy="83818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391400" y="1916668"/>
            <a:ext cx="304800" cy="838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7598777" y="2166491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BPM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5200" y="2831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QF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67400" y="3288268"/>
            <a:ext cx="16002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180</a:t>
            </a:r>
            <a:r>
              <a:rPr lang="en-US" dirty="0" smtClean="0"/>
              <a:t>° - </a:t>
            </a:r>
            <a:r>
              <a:rPr lang="en-US" dirty="0" err="1" smtClean="0"/>
              <a:t>Serie</a:t>
            </a:r>
            <a:r>
              <a:rPr lang="en-US" dirty="0" smtClean="0"/>
              <a:t>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8200" y="1295400"/>
            <a:ext cx="25908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180</a:t>
            </a:r>
            <a:r>
              <a:rPr lang="en-US" dirty="0" smtClean="0"/>
              <a:t>° - </a:t>
            </a:r>
            <a:r>
              <a:rPr lang="en-US" dirty="0" err="1" smtClean="0"/>
              <a:t>Serie</a:t>
            </a:r>
            <a:r>
              <a:rPr lang="en-US" dirty="0" smtClean="0"/>
              <a:t>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" y="43434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Spacing BPMs with 180</a:t>
            </a:r>
            <a:r>
              <a:rPr lang="en-US" sz="1600" dirty="0" smtClean="0"/>
              <a:t>° we can perfectly detect a kick in the middle (i.e. at 90°).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In SPS not always is possible, cause to the phase jump in kickers location…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Normalizing on beta function, we avoid QD, QF different responses.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Present results 14/14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Present issues: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Peaks at beginning and end.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28600" y="205740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/>
              <a:t>Non linearities in phase </a:t>
            </a:r>
            <a:br>
              <a:rPr lang="en-US" sz="1600" dirty="0" smtClean="0"/>
            </a:br>
            <a:r>
              <a:rPr lang="en-US" sz="1600" dirty="0" smtClean="0"/>
              <a:t>advance with intensity.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" y="2743200"/>
            <a:ext cx="176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 smtClean="0"/>
              <a:t>Peaks splitting.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228600" y="3200400"/>
            <a:ext cx="1910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 smtClean="0">
                <a:solidFill>
                  <a:srgbClr val="FF0000"/>
                </a:solidFill>
              </a:rPr>
              <a:t>Response matrix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3733800"/>
            <a:ext cx="2057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180</a:t>
            </a:r>
            <a:r>
              <a:rPr lang="en-US" dirty="0" smtClean="0"/>
              <a:t>° phase adv.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Normalized </a:t>
            </a:r>
            <a:r>
              <a:rPr lang="en-US" dirty="0" err="1" smtClean="0">
                <a:solidFill>
                  <a:srgbClr val="FF0000"/>
                </a:solidFill>
              </a:rPr>
              <a:t>serie</a:t>
            </a:r>
            <a:r>
              <a:rPr lang="en-US" dirty="0" smtClean="0">
                <a:solidFill>
                  <a:srgbClr val="FF0000"/>
                </a:solidFill>
              </a:rPr>
              <a:t> 1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453" y="990600"/>
            <a:ext cx="6115547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195694"/>
            <a:ext cx="2019300" cy="187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Outlook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90600" y="1295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</a:rPr>
              <a:t>Peaks at beginning and end. </a:t>
            </a:r>
            <a:r>
              <a:rPr lang="en-US" sz="1600" dirty="0" smtClean="0"/>
              <a:t>Under analysis. </a:t>
            </a:r>
            <a:br>
              <a:rPr lang="en-US" sz="1600" dirty="0" smtClean="0"/>
            </a:br>
            <a:r>
              <a:rPr lang="en-US" sz="1600" dirty="0" smtClean="0"/>
              <a:t>Maybe related to the wrong slope fit caused by non linearities. </a:t>
            </a:r>
            <a:br>
              <a:rPr lang="en-US" sz="1600" dirty="0" smtClean="0"/>
            </a:br>
            <a:r>
              <a:rPr lang="en-US" sz="1600" dirty="0" smtClean="0"/>
              <a:t>Also starting tracking from different position in the lattice. 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990600" y="21336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>
                <a:solidFill>
                  <a:srgbClr val="FF0000"/>
                </a:solidFill>
              </a:rPr>
              <a:t>Non linearities in phase advance with intensity. </a:t>
            </a:r>
            <a:r>
              <a:rPr lang="en-US" sz="1600" dirty="0" smtClean="0"/>
              <a:t>Solved.</a:t>
            </a:r>
            <a:br>
              <a:rPr lang="en-US" sz="1600" dirty="0" smtClean="0"/>
            </a:br>
            <a:r>
              <a:rPr lang="en-US" sz="1600" dirty="0" smtClean="0"/>
              <a:t>Related to the </a:t>
            </a:r>
            <a:r>
              <a:rPr lang="en-US" sz="1600" dirty="0" smtClean="0"/>
              <a:t>number of turns in FFT analysis. New simulations have been sent to verify this </a:t>
            </a:r>
            <a:r>
              <a:rPr lang="en-US" sz="1600" dirty="0" err="1" smtClean="0"/>
              <a:t>behaviour</a:t>
            </a:r>
            <a:r>
              <a:rPr lang="en-US" sz="1600" dirty="0" smtClean="0"/>
              <a:t>. Compute relation between #turns and phase resolution.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990600" y="35052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600" dirty="0" smtClean="0">
                <a:solidFill>
                  <a:srgbClr val="FF0000"/>
                </a:solidFill>
              </a:rPr>
              <a:t>Peaks splitting. </a:t>
            </a:r>
            <a:r>
              <a:rPr lang="en-US" sz="1600" dirty="0" smtClean="0"/>
              <a:t>Explained.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Some lines in the </a:t>
            </a:r>
            <a:r>
              <a:rPr lang="en-US" sz="1600" dirty="0"/>
              <a:t>r</a:t>
            </a:r>
            <a:r>
              <a:rPr lang="en-US" sz="1600" dirty="0" smtClean="0"/>
              <a:t>esponse matrix are similar, and response from QD and QF is different. Normalization by beta helps in this direction.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990600" y="4724400"/>
            <a:ext cx="7747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600" dirty="0" smtClean="0">
                <a:solidFill>
                  <a:srgbClr val="FF0000"/>
                </a:solidFill>
              </a:rPr>
              <a:t>Response matrix. </a:t>
            </a:r>
            <a:r>
              <a:rPr lang="en-US" sz="1600" dirty="0" smtClean="0"/>
              <a:t>The response matrix has to be as “diagonal” as possible.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Taking a 180</a:t>
            </a:r>
            <a:r>
              <a:rPr lang="en-US" sz="1600" dirty="0" smtClean="0"/>
              <a:t>° phase advance scheme avails to reduce undesired </a:t>
            </a:r>
            <a:r>
              <a:rPr lang="en-US" sz="1600" dirty="0" err="1" smtClean="0"/>
              <a:t>oscllations</a:t>
            </a:r>
            <a:r>
              <a:rPr lang="en-US" sz="1600" dirty="0" smtClean="0"/>
              <a:t> in response</a:t>
            </a:r>
            <a:br>
              <a:rPr lang="en-US" sz="1600" dirty="0" smtClean="0"/>
            </a:br>
            <a:r>
              <a:rPr lang="en-US" sz="1600" dirty="0" smtClean="0"/>
              <a:t>matrix. BPV – </a:t>
            </a:r>
            <a:r>
              <a:rPr lang="en-US" sz="1600" dirty="0" err="1" smtClean="0"/>
              <a:t>Serie</a:t>
            </a:r>
            <a:r>
              <a:rPr lang="en-US" sz="1600" dirty="0" smtClean="0"/>
              <a:t> 2 has to be implemented. New scheme has to be benchmarked.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57200" y="2568575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Thanks!!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4481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8625" y="1219200"/>
            <a:ext cx="49053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Complete HDTL </a:t>
            </a:r>
            <a:r>
              <a:rPr kumimoji="0" lang="en-US" sz="4400" b="1" i="0" u="none" strike="noStrike" kern="1200" cap="none" spc="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cfg</a:t>
            </a: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089025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Why?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976546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1524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Impedance represents  one of the main sources of instabilities in accelerators.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59647"/>
            <a:ext cx="4038600" cy="287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77000" y="53340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Courtesy of </a:t>
            </a:r>
            <a:r>
              <a:rPr lang="en-US" sz="1100" b="1" dirty="0" err="1" smtClean="0"/>
              <a:t>H.Burkhardt</a:t>
            </a:r>
            <a:r>
              <a:rPr lang="en-US" sz="1100" b="1" dirty="0" smtClean="0"/>
              <a:t>, </a:t>
            </a:r>
            <a:r>
              <a:rPr lang="en-US" sz="1100" b="1" dirty="0" err="1" smtClean="0"/>
              <a:t>B.Salvant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514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by year, monitoring the total amount of impedances is necessary.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332" y="3733800"/>
            <a:ext cx="393946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Sacherer formula can give us a </a:t>
            </a:r>
            <a:r>
              <a:rPr lang="en-US" dirty="0" smtClean="0">
                <a:solidFill>
                  <a:srgbClr val="FF0000"/>
                </a:solidFill>
              </a:rPr>
              <a:t>global</a:t>
            </a:r>
            <a:r>
              <a:rPr lang="en-US" dirty="0" smtClean="0"/>
              <a:t> evaluation of the total effective impedance.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029200"/>
            <a:ext cx="3962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order to fully understand what are main impedance sources (kickers, </a:t>
            </a:r>
            <a:r>
              <a:rPr lang="en-US" dirty="0" err="1" smtClean="0"/>
              <a:t>bpms</a:t>
            </a:r>
            <a:r>
              <a:rPr lang="en-US" dirty="0" smtClean="0"/>
              <a:t>, vacuum ports, etc) in order to correct them, we need a </a:t>
            </a:r>
            <a:r>
              <a:rPr lang="en-US" dirty="0" smtClean="0">
                <a:solidFill>
                  <a:srgbClr val="FF0000"/>
                </a:solidFill>
              </a:rPr>
              <a:t>local </a:t>
            </a:r>
            <a:r>
              <a:rPr lang="en-US" dirty="0" smtClean="0"/>
              <a:t>analysis.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91000" y="3921712"/>
            <a:ext cx="914400" cy="106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loud Callout 14"/>
          <p:cNvSpPr/>
          <p:nvPr/>
        </p:nvSpPr>
        <p:spPr>
          <a:xfrm>
            <a:off x="5459766" y="1403410"/>
            <a:ext cx="3657600" cy="1134122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/>
          <a:stretch>
            <a:fillRect/>
          </a:stretch>
        </p:blipFill>
        <p:spPr bwMode="auto">
          <a:xfrm>
            <a:off x="5650500" y="1509946"/>
            <a:ext cx="3148012" cy="786174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94" y="2349371"/>
            <a:ext cx="463330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0942" y="1080854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Assumptions: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1624" y="143653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“Small” tune shift (≈0.01)</a:t>
            </a:r>
            <a:endParaRPr lang="en-US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944" y="1066800"/>
            <a:ext cx="40084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5656906" y="1627359"/>
            <a:ext cx="297180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56246" y="3855265"/>
            <a:ext cx="3393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+mj-lt"/>
              <a:buAutoNum type="arabicPeriod" startAt="2"/>
            </a:pPr>
            <a:r>
              <a:rPr lang="en-US" dirty="0" smtClean="0"/>
              <a:t>Linear tune shift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 startAt="2"/>
            </a:pPr>
            <a:r>
              <a:rPr lang="en-US" dirty="0" smtClean="0"/>
              <a:t>Local impedances not coupled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752600"/>
            <a:ext cx="2895600" cy="78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own Arrow 22"/>
          <p:cNvSpPr/>
          <p:nvPr/>
        </p:nvSpPr>
        <p:spPr>
          <a:xfrm>
            <a:off x="6705600" y="5127282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465" y="4602935"/>
            <a:ext cx="3200401" cy="79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267200"/>
            <a:ext cx="4381500" cy="74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9287" y="5562600"/>
            <a:ext cx="3796554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7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How: detecting algorithm* 1/4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81000" y="900346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63963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*</a:t>
            </a:r>
            <a:r>
              <a:rPr lang="en-US" sz="1200" dirty="0" smtClean="0">
                <a:solidFill>
                  <a:srgbClr val="0070C0"/>
                </a:solidFill>
              </a:rPr>
              <a:t>”Localizing Impedance Sources from </a:t>
            </a:r>
            <a:r>
              <a:rPr lang="en-US" sz="1200" dirty="0" err="1">
                <a:solidFill>
                  <a:srgbClr val="0070C0"/>
                </a:solidFill>
              </a:rPr>
              <a:t>B</a:t>
            </a:r>
            <a:r>
              <a:rPr lang="en-US" sz="1200" dirty="0" err="1" smtClean="0">
                <a:solidFill>
                  <a:srgbClr val="0070C0"/>
                </a:solidFill>
              </a:rPr>
              <a:t>etatron</a:t>
            </a:r>
            <a:r>
              <a:rPr lang="en-US" sz="1200" dirty="0" smtClean="0">
                <a:solidFill>
                  <a:srgbClr val="0070C0"/>
                </a:solidFill>
              </a:rPr>
              <a:t> Phase   Beating in the CERN SPS”, </a:t>
            </a:r>
            <a:r>
              <a:rPr lang="en-US" sz="1200" dirty="0" err="1" smtClean="0">
                <a:solidFill>
                  <a:srgbClr val="0070C0"/>
                </a:solidFill>
              </a:rPr>
              <a:t>G.Arduini</a:t>
            </a:r>
            <a:r>
              <a:rPr lang="en-US" sz="1200" dirty="0" smtClean="0">
                <a:solidFill>
                  <a:srgbClr val="0070C0"/>
                </a:solidFill>
              </a:rPr>
              <a:t>, </a:t>
            </a:r>
            <a:r>
              <a:rPr lang="en-US" sz="1200" dirty="0" err="1" smtClean="0">
                <a:solidFill>
                  <a:srgbClr val="0070C0"/>
                </a:solidFill>
              </a:rPr>
              <a:t>C.Carli</a:t>
            </a:r>
            <a:r>
              <a:rPr lang="en-US" sz="1200" dirty="0" smtClean="0">
                <a:solidFill>
                  <a:srgbClr val="0070C0"/>
                </a:solidFill>
              </a:rPr>
              <a:t>, </a:t>
            </a:r>
            <a:r>
              <a:rPr lang="en-US" sz="1200" dirty="0" err="1" smtClean="0">
                <a:solidFill>
                  <a:srgbClr val="0070C0"/>
                </a:solidFill>
              </a:rPr>
              <a:t>F.Zimmermann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796554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19" descr="bea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971800"/>
            <a:ext cx="3810000" cy="2064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rm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505200"/>
            <a:ext cx="2356891" cy="1511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Donut 21"/>
          <p:cNvSpPr/>
          <p:nvPr/>
        </p:nvSpPr>
        <p:spPr>
          <a:xfrm>
            <a:off x="3886200" y="5334000"/>
            <a:ext cx="1447800" cy="1371600"/>
          </a:xfrm>
          <a:prstGeom prst="donut">
            <a:avLst>
              <a:gd name="adj" fmla="val 3030"/>
            </a:avLst>
          </a:prstGeom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6-Point Star 23"/>
          <p:cNvSpPr/>
          <p:nvPr/>
        </p:nvSpPr>
        <p:spPr>
          <a:xfrm>
            <a:off x="5163844" y="6096000"/>
            <a:ext cx="228600" cy="228600"/>
          </a:xfrm>
          <a:prstGeom prst="star6">
            <a:avLst>
              <a:gd name="adj" fmla="val 28868"/>
              <a:gd name="hf" fmla="val 115470"/>
            </a:avLst>
          </a:prstGeom>
          <a:scene3d>
            <a:camera prst="obliqueBottom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8"/>
          <p:cNvCxnSpPr/>
          <p:nvPr/>
        </p:nvCxnSpPr>
        <p:spPr>
          <a:xfrm rot="5400000">
            <a:off x="5064095" y="5393186"/>
            <a:ext cx="1174505" cy="492646"/>
          </a:xfrm>
          <a:prstGeom prst="bentConnector3">
            <a:avLst>
              <a:gd name="adj1" fmla="val 99887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5562600"/>
            <a:ext cx="152400" cy="76200"/>
          </a:xfrm>
          <a:prstGeom prst="line">
            <a:avLst/>
          </a:prstGeom>
          <a:scene3d>
            <a:camera prst="obliqueBottomRight"/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10000" y="5943600"/>
            <a:ext cx="228600" cy="0"/>
          </a:xfrm>
          <a:prstGeom prst="line">
            <a:avLst/>
          </a:prstGeom>
          <a:scene3d>
            <a:camera prst="obliqueBottomRight"/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859566" y="6248400"/>
            <a:ext cx="228600" cy="76200"/>
          </a:xfrm>
          <a:prstGeom prst="line">
            <a:avLst/>
          </a:prstGeom>
          <a:scene3d>
            <a:camera prst="obliqueBottomRight"/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4065234" y="6427434"/>
            <a:ext cx="152400" cy="152400"/>
          </a:xfrm>
          <a:prstGeom prst="line">
            <a:avLst/>
          </a:prstGeom>
          <a:scene3d>
            <a:camera prst="obliqueBottomRight"/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Left Brace 31"/>
          <p:cNvSpPr/>
          <p:nvPr/>
        </p:nvSpPr>
        <p:spPr>
          <a:xfrm>
            <a:off x="2420644" y="5535966"/>
            <a:ext cx="381000" cy="1143000"/>
          </a:xfrm>
          <a:prstGeom prst="leftBrace">
            <a:avLst>
              <a:gd name="adj1" fmla="val 5388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Elbow Connector 90"/>
          <p:cNvCxnSpPr/>
          <p:nvPr/>
        </p:nvCxnSpPr>
        <p:spPr>
          <a:xfrm rot="16200000" flipV="1">
            <a:off x="1752600" y="5486400"/>
            <a:ext cx="914400" cy="304800"/>
          </a:xfrm>
          <a:prstGeom prst="bentConnector3">
            <a:avLst>
              <a:gd name="adj1" fmla="val -485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1759684" y="3959018"/>
            <a:ext cx="1143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4114800" y="40386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819400" y="586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BPMs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181600" y="624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Kick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82990" y="5791200"/>
            <a:ext cx="1219200" cy="461665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MAD-X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4419600" y="1219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compute this term…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419600" y="1600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looking to phase advance beating 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057400"/>
            <a:ext cx="2181225" cy="121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693420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Response Matrix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How: detecting algorithm 2/4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381000" y="900346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200400" y="1219200"/>
            <a:ext cx="762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52400" y="2667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phase advance beating pattern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152400" y="1219200"/>
            <a:ext cx="8763000" cy="21336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nut 21"/>
          <p:cNvSpPr/>
          <p:nvPr/>
        </p:nvSpPr>
        <p:spPr>
          <a:xfrm>
            <a:off x="1251764" y="1490716"/>
            <a:ext cx="1447800" cy="1371600"/>
          </a:xfrm>
          <a:prstGeom prst="donut">
            <a:avLst>
              <a:gd name="adj" fmla="val 3030"/>
            </a:avLst>
          </a:prstGeom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6-Point Star 23"/>
          <p:cNvSpPr/>
          <p:nvPr/>
        </p:nvSpPr>
        <p:spPr>
          <a:xfrm>
            <a:off x="1404164" y="2557516"/>
            <a:ext cx="228600" cy="228600"/>
          </a:xfrm>
          <a:prstGeom prst="star6">
            <a:avLst>
              <a:gd name="adj" fmla="val 28868"/>
              <a:gd name="hf" fmla="val 115470"/>
            </a:avLst>
          </a:prstGeom>
          <a:scene3d>
            <a:camera prst="obliqueBottom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8"/>
          <p:cNvCxnSpPr/>
          <p:nvPr/>
        </p:nvCxnSpPr>
        <p:spPr>
          <a:xfrm flipV="1">
            <a:off x="1099364" y="1566916"/>
            <a:ext cx="456406" cy="7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Elbow Connector 90"/>
          <p:cNvCxnSpPr/>
          <p:nvPr/>
        </p:nvCxnSpPr>
        <p:spPr>
          <a:xfrm rot="5400000" flipH="1" flipV="1">
            <a:off x="1774058" y="3124200"/>
            <a:ext cx="457200" cy="1588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2851964" y="197455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556564" y="1947916"/>
            <a:ext cx="1219200" cy="461665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HDTL*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3200400" y="4876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Pseudoinverse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514850" y="3866118"/>
          <a:ext cx="114300" cy="215900"/>
        </p:xfrm>
        <a:graphic>
          <a:graphicData uri="http://schemas.openxmlformats.org/presentationml/2006/ole">
            <p:oleObj spid="_x0000_s4098" name="Equation" r:id="rId4" imgW="114120" imgH="215640" progId="Equation.3">
              <p:embed/>
            </p:oleObj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489764" y="1414516"/>
            <a:ext cx="609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Wakes</a:t>
            </a:r>
            <a:endParaRPr lang="en-US" dirty="0"/>
          </a:p>
        </p:txBody>
      </p:sp>
      <p:sp>
        <p:nvSpPr>
          <p:cNvPr id="40" name="6-Point Star 39"/>
          <p:cNvSpPr/>
          <p:nvPr/>
        </p:nvSpPr>
        <p:spPr>
          <a:xfrm>
            <a:off x="1556564" y="1464082"/>
            <a:ext cx="228600" cy="228600"/>
          </a:xfrm>
          <a:prstGeom prst="star6">
            <a:avLst>
              <a:gd name="adj" fmla="val 28868"/>
              <a:gd name="hf" fmla="val 115470"/>
            </a:avLst>
          </a:prstGeom>
          <a:scene3d>
            <a:camera prst="obliqueBottomRight"/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Elbow Connector 8"/>
          <p:cNvCxnSpPr/>
          <p:nvPr/>
        </p:nvCxnSpPr>
        <p:spPr>
          <a:xfrm>
            <a:off x="1123090" y="2674404"/>
            <a:ext cx="22780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3" name="Donut 72"/>
          <p:cNvSpPr/>
          <p:nvPr/>
        </p:nvSpPr>
        <p:spPr>
          <a:xfrm>
            <a:off x="914400" y="3655214"/>
            <a:ext cx="1447800" cy="1371600"/>
          </a:xfrm>
          <a:prstGeom prst="donut">
            <a:avLst>
              <a:gd name="adj" fmla="val 3030"/>
            </a:avLst>
          </a:prstGeom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43000" y="4107949"/>
            <a:ext cx="1219200" cy="461665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MAD-X</a:t>
            </a:r>
            <a:endParaRPr lang="en-US" sz="2400" dirty="0"/>
          </a:p>
        </p:txBody>
      </p:sp>
      <p:sp>
        <p:nvSpPr>
          <p:cNvPr id="75" name="Right Arrow 74"/>
          <p:cNvSpPr/>
          <p:nvPr/>
        </p:nvSpPr>
        <p:spPr>
          <a:xfrm>
            <a:off x="2514600" y="4112414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3461564" y="1772584"/>
          <a:ext cx="2133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Tracking data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7" name="Right Arrow 76"/>
          <p:cNvSpPr/>
          <p:nvPr/>
        </p:nvSpPr>
        <p:spPr>
          <a:xfrm>
            <a:off x="5724632" y="1988604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0964" y="1490716"/>
            <a:ext cx="20608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7010400" y="168380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Fourier</a:t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1816220" y="3141956"/>
            <a:ext cx="366946" cy="33143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</a:t>
            </a:r>
            <a:endParaRPr lang="en-US" sz="2000" dirty="0"/>
          </a:p>
        </p:txBody>
      </p:sp>
      <p:cxnSp>
        <p:nvCxnSpPr>
          <p:cNvPr id="85" name="Straight Arrow Connector 84"/>
          <p:cNvCxnSpPr/>
          <p:nvPr/>
        </p:nvCxnSpPr>
        <p:spPr>
          <a:xfrm rot="5400000" flipH="1" flipV="1">
            <a:off x="1777383" y="3099417"/>
            <a:ext cx="483834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Left Brace 88"/>
          <p:cNvSpPr/>
          <p:nvPr/>
        </p:nvSpPr>
        <p:spPr>
          <a:xfrm rot="16200000">
            <a:off x="3924300" y="4305301"/>
            <a:ext cx="381000" cy="1981200"/>
          </a:xfrm>
          <a:prstGeom prst="leftBrace">
            <a:avLst>
              <a:gd name="adj1" fmla="val 5388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733800"/>
            <a:ext cx="2209800" cy="121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ight Arrow 89"/>
          <p:cNvSpPr/>
          <p:nvPr/>
        </p:nvSpPr>
        <p:spPr>
          <a:xfrm rot="10800000">
            <a:off x="5334000" y="41148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1356" y="4038600"/>
            <a:ext cx="273312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5737932"/>
            <a:ext cx="2895600" cy="82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How: detecting algorithm 3/4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00346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0" y="6488668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*HDTL release developed by </a:t>
            </a:r>
            <a:r>
              <a:rPr lang="en-US" sz="1600" dirty="0" err="1" smtClean="0"/>
              <a:t>D.Quatraro</a:t>
            </a:r>
            <a:r>
              <a:rPr lang="en-US" sz="1600" dirty="0" smtClean="0"/>
              <a:t> and </a:t>
            </a:r>
            <a:r>
              <a:rPr lang="en-US" sz="1600" dirty="0" err="1" smtClean="0"/>
              <a:t>G.Rumolo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895600"/>
            <a:ext cx="1266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9" name="Straight Connector 98"/>
          <p:cNvCxnSpPr/>
          <p:nvPr/>
        </p:nvCxnSpPr>
        <p:spPr>
          <a:xfrm rot="5400000" flipH="1" flipV="1">
            <a:off x="6324600" y="3962400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 flipH="1" flipV="1">
            <a:off x="6553200" y="3962400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 flipH="1" flipV="1">
            <a:off x="6858000" y="3962400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 flipH="1" flipV="1">
            <a:off x="7239000" y="3962400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 flipH="1" flipV="1">
            <a:off x="7620000" y="3962400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 flipH="1" flipV="1">
            <a:off x="8077200" y="3962400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0800000">
            <a:off x="6400800" y="3886200"/>
            <a:ext cx="1752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>
            <a:off x="7049294" y="36195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37752"/>
            <a:ext cx="5715000" cy="526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How: detecting algorithm 4/4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00346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62000" y="2209800"/>
            <a:ext cx="533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62000" y="2743200"/>
            <a:ext cx="533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2000" y="4876800"/>
            <a:ext cx="5257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62000" y="5867400"/>
            <a:ext cx="5257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Past results* 1/2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1143000"/>
            <a:ext cx="6829425" cy="480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0" y="63963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*</a:t>
            </a:r>
            <a:r>
              <a:rPr lang="en-US" sz="1200" dirty="0">
                <a:solidFill>
                  <a:srgbClr val="0070C0"/>
                </a:solidFill>
              </a:rPr>
              <a:t> Impedance Localization: </a:t>
            </a:r>
            <a:r>
              <a:rPr lang="en-US" sz="1200" dirty="0" smtClean="0">
                <a:solidFill>
                  <a:srgbClr val="0070C0"/>
                </a:solidFill>
              </a:rPr>
              <a:t>HDTL  Studies, R</a:t>
            </a:r>
            <a:r>
              <a:rPr lang="en-US" sz="1200" dirty="0">
                <a:solidFill>
                  <a:srgbClr val="0070C0"/>
                </a:solidFill>
              </a:rPr>
              <a:t>. Calaga, D. Quatraro, G. </a:t>
            </a:r>
            <a:r>
              <a:rPr lang="en-US" sz="1200" dirty="0" smtClean="0">
                <a:solidFill>
                  <a:srgbClr val="0070C0"/>
                </a:solidFill>
              </a:rPr>
              <a:t>Rumolo, </a:t>
            </a:r>
            <a:r>
              <a:rPr lang="en-US" sz="1200" dirty="0">
                <a:solidFill>
                  <a:srgbClr val="0070C0"/>
                </a:solidFill>
              </a:rPr>
              <a:t>R. </a:t>
            </a:r>
            <a:r>
              <a:rPr lang="en-US" sz="1200" dirty="0" smtClean="0">
                <a:solidFill>
                  <a:srgbClr val="0070C0"/>
                </a:solidFill>
              </a:rPr>
              <a:t>Tomas. Imp</a:t>
            </a:r>
            <a:r>
              <a:rPr lang="en-US" sz="1200" dirty="0">
                <a:solidFill>
                  <a:srgbClr val="0070C0"/>
                </a:solidFill>
              </a:rPr>
              <a:t>. Meeting, May 30,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57200" y="-76200"/>
            <a:ext cx="7772400" cy="108902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Past results 2/2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381000" y="914400"/>
            <a:ext cx="8458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05400" y="3124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Phase advance taken between consecutive BPMs</a:t>
            </a:r>
            <a:endParaRPr lang="en-US" dirty="0"/>
          </a:p>
        </p:txBody>
      </p:sp>
      <p:sp>
        <p:nvSpPr>
          <p:cNvPr id="36" name="Flowchart: Direct Access Storage 35"/>
          <p:cNvSpPr/>
          <p:nvPr/>
        </p:nvSpPr>
        <p:spPr>
          <a:xfrm>
            <a:off x="5181600" y="2514600"/>
            <a:ext cx="3810000" cy="45719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6934200" y="1905000"/>
            <a:ext cx="457200" cy="83818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ube 46"/>
          <p:cNvSpPr/>
          <p:nvPr/>
        </p:nvSpPr>
        <p:spPr>
          <a:xfrm>
            <a:off x="5638800" y="1905000"/>
            <a:ext cx="457200" cy="83818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257800" y="1905000"/>
            <a:ext cx="304800" cy="838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001000" y="1905000"/>
            <a:ext cx="304800" cy="838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553200" y="1905000"/>
            <a:ext cx="304800" cy="838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/>
          <p:cNvSpPr/>
          <p:nvPr/>
        </p:nvSpPr>
        <p:spPr>
          <a:xfrm>
            <a:off x="8382000" y="1905000"/>
            <a:ext cx="457200" cy="83818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5469322" y="2159999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BPM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6760577" y="2154823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BPM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8208377" y="2154824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BPM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770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QF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924800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QD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181600" y="2831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QD</a:t>
            </a:r>
            <a:endParaRPr lang="en-US" dirty="0"/>
          </a:p>
        </p:txBody>
      </p:sp>
      <p:sp>
        <p:nvSpPr>
          <p:cNvPr id="62" name="Curved Down Arrow 61"/>
          <p:cNvSpPr/>
          <p:nvPr/>
        </p:nvSpPr>
        <p:spPr>
          <a:xfrm>
            <a:off x="7391400" y="1524000"/>
            <a:ext cx="1143000" cy="304800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rved Down Arrow 62"/>
          <p:cNvSpPr/>
          <p:nvPr/>
        </p:nvSpPr>
        <p:spPr>
          <a:xfrm>
            <a:off x="5943600" y="1524000"/>
            <a:ext cx="1143000" cy="304800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447800" y="1600200"/>
            <a:ext cx="2514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000000000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1552"/>
            <a:ext cx="5181600" cy="297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5181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65"/>
          <p:cNvSpPr/>
          <p:nvPr/>
        </p:nvSpPr>
        <p:spPr>
          <a:xfrm>
            <a:off x="1447800" y="3886200"/>
            <a:ext cx="2514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000000000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1524000" y="1600200"/>
            <a:ext cx="2514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000000000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4400" y="3810000"/>
            <a:ext cx="3733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Reconstruction using all </a:t>
            </a:r>
            <a:r>
              <a:rPr lang="en-US" dirty="0" err="1" smtClean="0"/>
              <a:t>quadrupoles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1524000"/>
            <a:ext cx="3429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Reconstruction using only QDs 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981200" y="1143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MKPs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5257800" y="5643880"/>
          <a:ext cx="37338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2891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#BPV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#BPH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#QDs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#QD+QF</a:t>
                      </a:r>
                      <a:endParaRPr lang="en-US" sz="1600" dirty="0"/>
                    </a:p>
                  </a:txBody>
                  <a:tcPr/>
                </a:tc>
              </a:tr>
              <a:tr h="315402"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5105400" y="47638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Better results with all </a:t>
            </a:r>
            <a:r>
              <a:rPr lang="en-US" dirty="0" err="1" smtClean="0"/>
              <a:t>quadrupoles</a:t>
            </a:r>
            <a:r>
              <a:rPr lang="en-US" dirty="0" smtClean="0"/>
              <a:t>, more elements for fitting.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1226</Words>
  <Application>Microsoft Office PowerPoint</Application>
  <PresentationFormat>On-screen Show (4:3)</PresentationFormat>
  <Paragraphs>296</Paragraphs>
  <Slides>29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Microsoft Equation 3.0</vt:lpstr>
      <vt:lpstr>Impedance localization  in SPS ring</vt:lpstr>
      <vt:lpstr>Outline</vt:lpstr>
      <vt:lpstr>Why?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Impedance localization  in SPS ring</dc:title>
  <dc:creator>nbiancac</dc:creator>
  <cp:lastModifiedBy>nbiancac</cp:lastModifiedBy>
  <cp:revision>89</cp:revision>
  <dcterms:created xsi:type="dcterms:W3CDTF">2010-09-06T19:35:25Z</dcterms:created>
  <dcterms:modified xsi:type="dcterms:W3CDTF">2010-09-07T21:48:13Z</dcterms:modified>
</cp:coreProperties>
</file>